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3" r:id="rId9"/>
    <p:sldId id="268" r:id="rId10"/>
    <p:sldId id="269" r:id="rId11"/>
    <p:sldId id="259" r:id="rId12"/>
    <p:sldId id="270" r:id="rId13"/>
    <p:sldId id="271" r:id="rId14"/>
    <p:sldId id="272" r:id="rId15"/>
    <p:sldId id="280" r:id="rId16"/>
    <p:sldId id="277" r:id="rId17"/>
    <p:sldId id="279" r:id="rId18"/>
    <p:sldId id="261" r:id="rId19"/>
    <p:sldId id="276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339"/>
    <a:srgbClr val="1C3F6F"/>
    <a:srgbClr val="3892DC"/>
    <a:srgbClr val="1B3E6E"/>
    <a:srgbClr val="1D3F6C"/>
    <a:srgbClr val="1C3D6D"/>
    <a:srgbClr val="153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ru-RU"/>
              <a:t>Доля членов профсоюза</a:t>
            </a:r>
          </a:p>
          <a:p>
            <a:pPr>
              <a:defRPr/>
            </a:pPr>
            <a:r>
              <a:rPr lang="ru-RU"/>
              <a:t>среди работников ВолГУ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153A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Штатные сотрудники</c:v>
                </c:pt>
                <c:pt idx="1">
                  <c:v>Внешние совместители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999</c:v>
                </c:pt>
                <c:pt idx="1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8-4712-ABA4-0771ED6D4E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Члены профсоюза</c:v>
                </c:pt>
              </c:strCache>
            </c:strRef>
          </c:tx>
          <c:spPr>
            <a:solidFill>
              <a:srgbClr val="3892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Штатные сотрудники</c:v>
                </c:pt>
                <c:pt idx="1">
                  <c:v>Внешние совместители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668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8-4712-ABA4-0771ED6D4E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9510175"/>
        <c:axId val="229508095"/>
      </c:barChart>
      <c:catAx>
        <c:axId val="22951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229508095"/>
        <c:crosses val="autoZero"/>
        <c:auto val="1"/>
        <c:lblAlgn val="ctr"/>
        <c:lblOffset val="100"/>
        <c:noMultiLvlLbl val="0"/>
      </c:catAx>
      <c:valAx>
        <c:axId val="229508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22951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rebuchet MS" panose="020B0603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6700D-D6B6-4DFB-978E-CE4BABB9E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2A3A0F-AE1C-4F33-91F2-76A02BE74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F0D32-62B8-441F-A75E-D3823052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BA98-1395-4E53-B27E-24959C0C0E5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60FD0-AC30-4810-BAA2-BC29A335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5E5D61-A2F5-4A3D-8B60-E0180830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161B-79B5-4C31-9446-26550B8C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2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70FDD-040D-4F5C-8B4B-88B44E94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DC1EBF-A5FB-4E42-BAE2-85ECF98FB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7E8D26-BDAF-4725-A50A-97D29436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BA98-1395-4E53-B27E-24959C0C0E5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BC9FE2-5BBE-4F8F-9F01-18B2898B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036CC-7B1A-4DB2-8F35-89A7764C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161B-79B5-4C31-9446-26550B8C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2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6AEDED-DFDB-4AD2-819E-EAEB143CA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0FFFA0-D194-4DA2-920A-BF10BA200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55DE1-9257-48FF-97B6-C836F0EF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BA98-1395-4E53-B27E-24959C0C0E5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4F0F5-E91D-4F68-AA4D-AB77EE8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2FE1D-DB75-4075-AC83-C486212B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161B-79B5-4C31-9446-26550B8C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DAFD8-76F4-4257-AE51-532698B4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BB8F2-B039-440B-9768-E3BEFDE1F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91FCC-BF0F-4A83-8C9D-773EC407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BA98-1395-4E53-B27E-24959C0C0E5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5A901D-34B7-4BA6-9255-A74C1D2B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EDE291-BCEC-41B4-A0F3-3D094B9A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161B-79B5-4C31-9446-26550B8C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4C19-787B-423E-81E9-642258BE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9DE53-BABA-42AF-99F3-1F97B883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E582AF-7B69-436B-B1D4-6F2EDA74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BA98-1395-4E53-B27E-24959C0C0E5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57FA7-2592-4E81-B5CB-E1337CEE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3E5374-85FA-4D4D-B696-871FD523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161B-79B5-4C31-9446-26550B8C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6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48F5E-8029-422F-80D0-A84E81AB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F8735-9ADF-440C-8EEE-E47300F6E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DEA6E4-EEA8-4E1A-8D49-623F5E184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789CC4-0DE1-41EF-838E-A1FE6DA4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BA98-1395-4E53-B27E-24959C0C0E5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FBED7D-3C07-47B3-A5AC-4EA06CD3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B9177B-C05C-4E18-A354-06A2ED5A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161B-79B5-4C31-9446-26550B8C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9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6411E-D19F-467B-B957-F86A2F7A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3E2787-6333-475D-AF73-BAC501583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8E67B8-2598-4154-A186-F650F73F0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612DBE-2FC5-41AF-B398-CD7D4A986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FA707F-6050-447F-9D1C-E2845A100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DDE567-E19A-472D-9B1C-148710D4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BA98-1395-4E53-B27E-24959C0C0E5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D3BF3D-BAC9-4D6D-BB40-F4C956DF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830E39-C9B7-4861-94AB-40672621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161B-79B5-4C31-9446-26550B8C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3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4EA32-8FF2-43FD-A134-DBC62D44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AD1CA8-7954-4D3E-8EEE-D7A2B3EE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BA98-1395-4E53-B27E-24959C0C0E5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C34427-1A11-4DD4-A3A2-5640AA3F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0AFA0-A290-4A42-9EE5-DC0025F5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161B-79B5-4C31-9446-26550B8C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CCB3A1-FB64-41B6-98BA-C902016B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BA98-1395-4E53-B27E-24959C0C0E5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5F0127-2CDF-4393-AA8B-078FF1F4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47A79D-F7EB-4C89-AF11-3A058064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161B-79B5-4C31-9446-26550B8C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8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6E611-550D-4E19-A314-1C1934DA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9CD53-4266-45A4-AC78-3DB440CD3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58AAB9-5F09-4621-8BD2-BE80710A8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2D38DF-D379-4C19-B27F-F6174924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BA98-1395-4E53-B27E-24959C0C0E5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4A96F2-802B-4AAD-9930-4B718C53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151BD1-8C97-432C-A211-EC475FA4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161B-79B5-4C31-9446-26550B8C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3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7153B-AD56-4ED2-8F5F-375B1839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C3347A-C067-4419-8FFB-8E244A253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278882-612D-411A-930D-A9C7BCD1B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4F94BD-77E4-4E88-83A4-204C9714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BA98-1395-4E53-B27E-24959C0C0E5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AC15CF-22D2-44D4-B263-09EAEC9B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7B7D5-65EF-4E81-BFF0-C08732BC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161B-79B5-4C31-9446-26550B8C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27519-59D0-4F22-8949-BBF97ACD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B92083-C9AE-4D37-A4A9-DF05D5AEE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A3B7B2-F6C2-4AE2-9140-3E960EB61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2BA98-1395-4E53-B27E-24959C0C0E5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56394E-6AA3-4C95-AABF-C07B53AA2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598788-546A-465F-BFF4-67A6F5F5C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161B-79B5-4C31-9446-26550B8C7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0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Фасад ВолГУ\IMG_9834.jpg">
            <a:extLst>
              <a:ext uri="{FF2B5EF4-FFF2-40B4-BE49-F238E27FC236}">
                <a16:creationId xmlns:a16="http://schemas.microsoft.com/office/drawing/2014/main" id="{B1B668B2-6F84-4EFF-B78D-D3BB59B3D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4"/>
          <a:stretch/>
        </p:blipFill>
        <p:spPr bwMode="auto">
          <a:xfrm>
            <a:off x="4342372" y="0"/>
            <a:ext cx="784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3B5349AE-EEB4-4EBF-853B-C96031D28703}"/>
              </a:ext>
            </a:extLst>
          </p:cNvPr>
          <p:cNvSpPr/>
          <p:nvPr/>
        </p:nvSpPr>
        <p:spPr>
          <a:xfrm>
            <a:off x="1" y="0"/>
            <a:ext cx="7344768" cy="6858000"/>
          </a:xfrm>
          <a:prstGeom prst="parallelogram">
            <a:avLst>
              <a:gd name="adj" fmla="val 206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755FBAE2-3A25-48E7-874E-6156C5E25B46}"/>
              </a:ext>
            </a:extLst>
          </p:cNvPr>
          <p:cNvSpPr/>
          <p:nvPr/>
        </p:nvSpPr>
        <p:spPr>
          <a:xfrm>
            <a:off x="5868221" y="0"/>
            <a:ext cx="1670499" cy="6858000"/>
          </a:xfrm>
          <a:prstGeom prst="parallelogram">
            <a:avLst>
              <a:gd name="adj" fmla="val 81533"/>
            </a:avLst>
          </a:prstGeom>
          <a:solidFill>
            <a:srgbClr val="153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400E8-6FAD-4373-B211-0E8133F316D8}"/>
              </a:ext>
            </a:extLst>
          </p:cNvPr>
          <p:cNvSpPr txBox="1"/>
          <p:nvPr/>
        </p:nvSpPr>
        <p:spPr>
          <a:xfrm>
            <a:off x="286680" y="1511391"/>
            <a:ext cx="5809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53A69"/>
                </a:solidFill>
                <a:latin typeface="Philosopher" panose="00000500000000000000" pitchFamily="2" charset="-52"/>
              </a:rPr>
              <a:t>О ходе выполнения Коллективного договора  </a:t>
            </a:r>
          </a:p>
          <a:p>
            <a:r>
              <a:rPr lang="ru-RU" sz="2800" b="1" dirty="0">
                <a:solidFill>
                  <a:srgbClr val="153A69"/>
                </a:solidFill>
                <a:latin typeface="Philosopher" panose="00000500000000000000" pitchFamily="2" charset="-52"/>
              </a:rPr>
              <a:t>ФГАОУ ВО «Волгоградский государственный университет»  </a:t>
            </a:r>
          </a:p>
          <a:p>
            <a:r>
              <a:rPr lang="ru-RU" sz="2800" b="1" dirty="0">
                <a:solidFill>
                  <a:srgbClr val="153A69"/>
                </a:solidFill>
                <a:latin typeface="Philosopher" panose="00000500000000000000" pitchFamily="2" charset="-52"/>
              </a:rPr>
              <a:t>за 2024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D3105-F5B8-4787-B9B8-3200FFF01CD9}"/>
              </a:ext>
            </a:extLst>
          </p:cNvPr>
          <p:cNvSpPr txBox="1"/>
          <p:nvPr/>
        </p:nvSpPr>
        <p:spPr>
          <a:xfrm>
            <a:off x="286680" y="3984640"/>
            <a:ext cx="4137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rebuchet MS" panose="020B0603020202020204" pitchFamily="34" charset="0"/>
              </a:rPr>
              <a:t>Председатель профсоюзной организации</a:t>
            </a:r>
          </a:p>
          <a:p>
            <a:r>
              <a:rPr lang="ru-RU" sz="1600" dirty="0">
                <a:latin typeface="Trebuchet MS" panose="020B0603020202020204" pitchFamily="34" charset="0"/>
              </a:rPr>
              <a:t>работников ВолГУ</a:t>
            </a:r>
          </a:p>
          <a:p>
            <a:r>
              <a:rPr lang="ru-RU" sz="1600" dirty="0">
                <a:latin typeface="Trebuchet MS" panose="020B0603020202020204" pitchFamily="34" charset="0"/>
              </a:rPr>
              <a:t>Л.В. </a:t>
            </a:r>
            <a:r>
              <a:rPr lang="ru-RU" sz="1600" dirty="0" err="1">
                <a:latin typeface="Trebuchet MS" panose="020B0603020202020204" pitchFamily="34" charset="0"/>
              </a:rPr>
              <a:t>Тавкинь</a:t>
            </a:r>
            <a:endParaRPr lang="en-US" sz="1600" dirty="0">
              <a:latin typeface="Trebuchet MS" panose="020B0603020202020204" pitchFamily="34" charset="0"/>
            </a:endParaRPr>
          </a:p>
          <a:p>
            <a:endParaRPr lang="en-US" sz="1600" dirty="0">
              <a:latin typeface="Trebuchet MS" panose="020B0603020202020204" pitchFamily="34" charset="0"/>
            </a:endParaRPr>
          </a:p>
          <a:p>
            <a:r>
              <a:rPr lang="en-US" sz="1600" dirty="0">
                <a:latin typeface="Trebuchet MS" panose="020B0603020202020204" pitchFamily="34" charset="0"/>
              </a:rPr>
              <a:t>31.03.2025</a:t>
            </a:r>
            <a:endParaRPr lang="ru-RU" sz="1600" dirty="0">
              <a:latin typeface="Trebuchet MS" panose="020B0603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80B717-BDCA-4A41-96EF-BEF6D2625A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" y="293512"/>
            <a:ext cx="3552092" cy="4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15259"/>
            <a:ext cx="11247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1.7. Обеспечение прав профсоюза и гарантий его деятельности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9B1AA-A2BA-41B2-AA8A-3067E491525F}"/>
              </a:ext>
            </a:extLst>
          </p:cNvPr>
          <p:cNvSpPr txBox="1"/>
          <p:nvPr/>
        </p:nvSpPr>
        <p:spPr>
          <a:xfrm>
            <a:off x="1413557" y="1323929"/>
            <a:ext cx="44583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rebuchet MS" panose="020B0603020202020204" pitchFamily="34" charset="0"/>
              </a:rPr>
              <a:t>Профсоюзный комитет ВолГУ признаётся </a:t>
            </a:r>
            <a:r>
              <a:rPr lang="ru-RU" sz="1400" b="1" dirty="0">
                <a:latin typeface="Trebuchet MS" panose="020B0603020202020204" pitchFamily="34" charset="0"/>
              </a:rPr>
              <a:t>единственным полномочным представителем работников</a:t>
            </a:r>
            <a:r>
              <a:rPr lang="ru-RU" sz="1400" dirty="0">
                <a:latin typeface="Trebuchet MS" panose="020B0603020202020204" pitchFamily="34" charset="0"/>
              </a:rPr>
              <a:t> в вопросах, связанных с трудовыми, социально-экономическими и профессиональными отношениями.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9AAA00-D720-4542-A280-758D9AB566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3" y="1323929"/>
            <a:ext cx="720000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1FCB6-D3A1-43E9-91CC-970FAF159A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3" y="2749019"/>
            <a:ext cx="720000" cy="72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AEF28E4-2D9F-4D03-8F2B-F42CB4FDA46B}"/>
              </a:ext>
            </a:extLst>
          </p:cNvPr>
          <p:cNvSpPr txBox="1"/>
          <p:nvPr/>
        </p:nvSpPr>
        <p:spPr>
          <a:xfrm>
            <a:off x="1413557" y="2749019"/>
            <a:ext cx="445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rebuchet MS" panose="020B0603020202020204" pitchFamily="34" charset="0"/>
              </a:rPr>
              <a:t>Соблюдаются </a:t>
            </a:r>
            <a:r>
              <a:rPr lang="ru-RU" sz="1400" b="1" dirty="0">
                <a:latin typeface="Trebuchet MS" panose="020B0603020202020204" pitchFamily="34" charset="0"/>
              </a:rPr>
              <a:t>права и гарантии </a:t>
            </a:r>
            <a:r>
              <a:rPr lang="ru-RU" sz="1400" dirty="0">
                <a:latin typeface="Trebuchet MS" panose="020B0603020202020204" pitchFamily="34" charset="0"/>
              </a:rPr>
              <a:t>профсоюзного комитета и его выборных органов.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BC8D04-98CC-4F69-B83B-5ABF5E15E3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3" y="3912499"/>
            <a:ext cx="720000" cy="72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288978D-ACCC-437A-9ABF-E8DD3A79309C}"/>
              </a:ext>
            </a:extLst>
          </p:cNvPr>
          <p:cNvSpPr txBox="1"/>
          <p:nvPr/>
        </p:nvSpPr>
        <p:spPr>
          <a:xfrm>
            <a:off x="1413557" y="3912499"/>
            <a:ext cx="44583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rebuchet MS" panose="020B0603020202020204" pitchFamily="34" charset="0"/>
              </a:rPr>
              <a:t>Профсоюзному комитету по запросу предоставляется информация, сведения и разъяснения по вопросам </a:t>
            </a:r>
            <a:r>
              <a:rPr lang="ru-RU" sz="1400" b="1" dirty="0">
                <a:latin typeface="Trebuchet MS" panose="020B0603020202020204" pitchFamily="34" charset="0"/>
              </a:rPr>
              <a:t>условий и охраны труда, заработной платы, другим социально-экономическим вопросам, жилищно-бытового обслуживания</a:t>
            </a:r>
            <a:r>
              <a:rPr lang="ru-RU" sz="1400" dirty="0">
                <a:latin typeface="Trebuchet MS" panose="020B0603020202020204" pitchFamily="34" charset="0"/>
              </a:rPr>
              <a:t> (с соблюдением ФЗ о персональных данных).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029824-A39A-49AA-830D-47290A6AD26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9" y="1323929"/>
            <a:ext cx="720000" cy="72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E9A45BB-BA23-4298-9A44-AB40B6D1ABFB}"/>
              </a:ext>
            </a:extLst>
          </p:cNvPr>
          <p:cNvSpPr txBox="1"/>
          <p:nvPr/>
        </p:nvSpPr>
        <p:spPr>
          <a:xfrm>
            <a:off x="7243481" y="1323929"/>
            <a:ext cx="4494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rebuchet MS" panose="020B0603020202020204" pitchFamily="34" charset="0"/>
              </a:rPr>
              <a:t>Профсоюзному комитету оказывается поддержка при решении </a:t>
            </a:r>
            <a:r>
              <a:rPr lang="ru-RU" sz="1400" b="1" dirty="0">
                <a:latin typeface="Trebuchet MS" panose="020B0603020202020204" pitchFamily="34" charset="0"/>
              </a:rPr>
              <a:t>трудовых, социально-экономических проблем</a:t>
            </a:r>
            <a:r>
              <a:rPr lang="ru-RU" sz="1400" dirty="0">
                <a:latin typeface="Trebuchet MS" panose="020B0603020202020204" pitchFamily="34" charset="0"/>
              </a:rPr>
              <a:t> работников университета.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5EF251-D66D-47DD-AC56-954DDD782BA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9" y="2749019"/>
            <a:ext cx="720000" cy="72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D54872D-78CC-4CC9-8E2B-071F26D0F3A3}"/>
              </a:ext>
            </a:extLst>
          </p:cNvPr>
          <p:cNvSpPr txBox="1"/>
          <p:nvPr/>
        </p:nvSpPr>
        <p:spPr>
          <a:xfrm>
            <a:off x="7243481" y="2749019"/>
            <a:ext cx="4494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rebuchet MS" panose="020B0603020202020204" pitchFamily="34" charset="0"/>
              </a:rPr>
              <a:t>Созданы соответствующие условия для деятельности профсоюзного комитета: обеспечение оргтехникой, средствами связи, оказание поддержки для проведения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81428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Фасад ВолГУ\IMG_9834.jpg">
            <a:extLst>
              <a:ext uri="{FF2B5EF4-FFF2-40B4-BE49-F238E27FC236}">
                <a16:creationId xmlns:a16="http://schemas.microsoft.com/office/drawing/2014/main" id="{B1B668B2-6F84-4EFF-B78D-D3BB59B3D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4"/>
          <a:stretch/>
        </p:blipFill>
        <p:spPr bwMode="auto">
          <a:xfrm>
            <a:off x="4342372" y="0"/>
            <a:ext cx="784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3B5349AE-EEB4-4EBF-853B-C96031D28703}"/>
              </a:ext>
            </a:extLst>
          </p:cNvPr>
          <p:cNvSpPr/>
          <p:nvPr/>
        </p:nvSpPr>
        <p:spPr>
          <a:xfrm>
            <a:off x="1" y="0"/>
            <a:ext cx="7344768" cy="6858000"/>
          </a:xfrm>
          <a:prstGeom prst="parallelogram">
            <a:avLst>
              <a:gd name="adj" fmla="val 206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755FBAE2-3A25-48E7-874E-6156C5E25B46}"/>
              </a:ext>
            </a:extLst>
          </p:cNvPr>
          <p:cNvSpPr/>
          <p:nvPr/>
        </p:nvSpPr>
        <p:spPr>
          <a:xfrm>
            <a:off x="5868221" y="0"/>
            <a:ext cx="1670499" cy="6858000"/>
          </a:xfrm>
          <a:prstGeom prst="parallelogram">
            <a:avLst>
              <a:gd name="adj" fmla="val 81533"/>
            </a:avLst>
          </a:prstGeom>
          <a:solidFill>
            <a:srgbClr val="153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400E8-6FAD-4373-B211-0E8133F316D8}"/>
              </a:ext>
            </a:extLst>
          </p:cNvPr>
          <p:cNvSpPr txBox="1"/>
          <p:nvPr/>
        </p:nvSpPr>
        <p:spPr>
          <a:xfrm>
            <a:off x="286680" y="1511391"/>
            <a:ext cx="5809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53A69"/>
                </a:solidFill>
                <a:latin typeface="Philosopher" panose="00000500000000000000" pitchFamily="2" charset="-52"/>
              </a:rPr>
              <a:t>2. Обязательства представителя работников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62F85-EB54-4826-A8BD-C134BAF08BE5}"/>
              </a:ext>
            </a:extLst>
          </p:cNvPr>
          <p:cNvSpPr txBox="1"/>
          <p:nvPr/>
        </p:nvSpPr>
        <p:spPr>
          <a:xfrm>
            <a:off x="709821" y="2545842"/>
            <a:ext cx="5511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rebuchet MS" panose="020B0603020202020204" pitchFamily="34" charset="0"/>
              </a:rPr>
              <a:t>2.1. В сфере организации и повышения эффективности деятельности Университета.</a:t>
            </a:r>
          </a:p>
          <a:p>
            <a:r>
              <a:rPr lang="ru-RU" sz="1600" dirty="0">
                <a:latin typeface="Trebuchet MS" panose="020B0603020202020204" pitchFamily="34" charset="0"/>
              </a:rPr>
              <a:t>2.2. В сфере оплаты труда.</a:t>
            </a:r>
          </a:p>
          <a:p>
            <a:r>
              <a:rPr lang="ru-RU" sz="1600" dirty="0">
                <a:latin typeface="Trebuchet MS" panose="020B0603020202020204" pitchFamily="34" charset="0"/>
              </a:rPr>
              <a:t>2.3. В сфере охраны труда.</a:t>
            </a:r>
          </a:p>
          <a:p>
            <a:r>
              <a:rPr lang="ru-RU" sz="1600" dirty="0">
                <a:latin typeface="Trebuchet MS" panose="020B0603020202020204" pitchFamily="34" charset="0"/>
              </a:rPr>
              <a:t>2.4. В сфере социальных гарантий, оздоровления и отдыха работников.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055366-CE6A-4B0B-80D9-F0752A91E2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" y="293512"/>
            <a:ext cx="3552092" cy="4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5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15259"/>
            <a:ext cx="11247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2.1. Организация и повышение эффективности деятельности Университета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9B1AA-A2BA-41B2-AA8A-3067E491525F}"/>
              </a:ext>
            </a:extLst>
          </p:cNvPr>
          <p:cNvSpPr txBox="1"/>
          <p:nvPr/>
        </p:nvSpPr>
        <p:spPr>
          <a:xfrm>
            <a:off x="490193" y="1323929"/>
            <a:ext cx="53816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Контроль за соблюдением работодателем трудового законодательства, Отраслевого оглашения, выполнением Коллективного договора.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Представление, отстаивание и защита интересов работников.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791476-71FC-4547-86E0-091BE00D8141}"/>
              </a:ext>
            </a:extLst>
          </p:cNvPr>
          <p:cNvSpPr txBox="1"/>
          <p:nvPr/>
        </p:nvSpPr>
        <p:spPr>
          <a:xfrm>
            <a:off x="490193" y="2493480"/>
            <a:ext cx="5381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53A69"/>
                </a:solidFill>
                <a:latin typeface="Philosopher" panose="00000500000000000000" pitchFamily="2" charset="-52"/>
              </a:rPr>
              <a:t>16 раз</a:t>
            </a:r>
            <a:endParaRPr lang="ru-RU" sz="2400" dirty="0">
              <a:latin typeface="Trebuchet MS" panose="020B0603020202020204" pitchFamily="34" charset="0"/>
            </a:endParaRPr>
          </a:p>
          <a:p>
            <a:r>
              <a:rPr lang="ru-RU" sz="1400" dirty="0">
                <a:latin typeface="Trebuchet MS" panose="020B0603020202020204" pitchFamily="34" charset="0"/>
              </a:rPr>
              <a:t>были представлены мотивированные мнения профсоюзного комитета в отношении охраны труда, локальных актов Университета, норм рабочего времени и времени отдыха для сотрудников, формирования графиков отпусков работников.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2C45B6-C439-40CC-ABB5-8AC7BD57616A}"/>
              </a:ext>
            </a:extLst>
          </p:cNvPr>
          <p:cNvSpPr txBox="1"/>
          <p:nvPr/>
        </p:nvSpPr>
        <p:spPr>
          <a:xfrm>
            <a:off x="490193" y="3816919"/>
            <a:ext cx="538169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53A69"/>
                </a:solidFill>
                <a:latin typeface="Philosopher" panose="00000500000000000000" pitchFamily="2" charset="-52"/>
              </a:rPr>
              <a:t>4 заседания</a:t>
            </a:r>
            <a:endParaRPr lang="ru-RU" sz="2400" dirty="0">
              <a:latin typeface="Trebuchet MS" panose="020B0603020202020204" pitchFamily="34" charset="0"/>
            </a:endParaRPr>
          </a:p>
          <a:p>
            <a:r>
              <a:rPr lang="ru-RU" sz="1400" dirty="0">
                <a:latin typeface="Trebuchet MS" panose="020B0603020202020204" pitchFamily="34" charset="0"/>
              </a:rPr>
              <a:t>Комиссии по этике по вопросам соблюдения норм этики работниками ВолГУ.</a:t>
            </a:r>
          </a:p>
          <a:p>
            <a:r>
              <a:rPr lang="ru-RU" sz="1400" b="1" dirty="0">
                <a:latin typeface="Trebuchet MS" panose="020B0603020202020204" pitchFamily="34" charset="0"/>
              </a:rPr>
              <a:t>Принятые меры: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предоставление мотивированного мнения профсоюзного комитета;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профилактические беседы с сотрудниками по личным обращениям.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251713-33E5-4458-8813-C7731BDE6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01" y="1295181"/>
            <a:ext cx="5043476" cy="504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3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263795"/>
            <a:ext cx="1124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2.2. Оплата труда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BC45B-48E9-490B-95FE-8EB1C00090C7}"/>
              </a:ext>
            </a:extLst>
          </p:cNvPr>
          <p:cNvSpPr txBox="1"/>
          <p:nvPr/>
        </p:nvSpPr>
        <p:spPr>
          <a:xfrm>
            <a:off x="490192" y="1282256"/>
            <a:ext cx="5605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Ключевые направления работы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3932-3BBA-4DE3-86ED-49EF7E206C0D}"/>
              </a:ext>
            </a:extLst>
          </p:cNvPr>
          <p:cNvSpPr txBox="1"/>
          <p:nvPr/>
        </p:nvSpPr>
        <p:spPr>
          <a:xfrm>
            <a:off x="490191" y="1711585"/>
            <a:ext cx="100087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rebuchet MS" panose="020B0603020202020204" pitchFamily="34" charset="0"/>
              </a:rPr>
              <a:t>Соблюдение норм </a:t>
            </a:r>
            <a:r>
              <a:rPr lang="ru-RU" sz="1600" b="1" dirty="0" smtClean="0">
                <a:latin typeface="Trebuchet MS" panose="020B0603020202020204" pitchFamily="34" charset="0"/>
              </a:rPr>
              <a:t>трудового законодательства.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контроля за внесением изменений в Положение об оплате труда работников ФГАОУ ВО «Волгоградский государственный университет» в соответствии с Отраслевым соглашением по образовательным организациям высшего образования, находящимся в ведении Министерства науки и высшего образования Российской Федерации, на 2024 - 2026 годы (утв. </a:t>
            </a:r>
            <a:r>
              <a:rPr lang="ru-RU" dirty="0" err="1"/>
              <a:t>Минобрнауки</a:t>
            </a:r>
            <a:r>
              <a:rPr lang="ru-RU" dirty="0"/>
              <a:t> России, Профсоюзом работников народного образования и науки РФ 09.04.2021).</a:t>
            </a:r>
          </a:p>
        </p:txBody>
      </p:sp>
    </p:spTree>
    <p:extLst>
      <p:ext uri="{BB962C8B-B14F-4D97-AF65-F5344CB8AC3E}">
        <p14:creationId xmlns:p14="http://schemas.microsoft.com/office/powerpoint/2010/main" val="89775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263795"/>
            <a:ext cx="1124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2.3. Охрана труда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BC45B-48E9-490B-95FE-8EB1C00090C7}"/>
              </a:ext>
            </a:extLst>
          </p:cNvPr>
          <p:cNvSpPr txBox="1"/>
          <p:nvPr/>
        </p:nvSpPr>
        <p:spPr>
          <a:xfrm>
            <a:off x="490192" y="1282256"/>
            <a:ext cx="5605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Контроль за реализацией соглашений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3932-3BBA-4DE3-86ED-49EF7E206C0D}"/>
              </a:ext>
            </a:extLst>
          </p:cNvPr>
          <p:cNvSpPr txBox="1"/>
          <p:nvPr/>
        </p:nvSpPr>
        <p:spPr>
          <a:xfrm>
            <a:off x="490191" y="1711585"/>
            <a:ext cx="5605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Соглашение по охране труда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Соглашение по противопожарной безопасности администрации и профсоюзного комитета работников Волгоградского государственного университета на 2024 год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D1244-97DB-4544-A246-93BE0018BF10}"/>
              </a:ext>
            </a:extLst>
          </p:cNvPr>
          <p:cNvSpPr txBox="1"/>
          <p:nvPr/>
        </p:nvSpPr>
        <p:spPr>
          <a:xfrm>
            <a:off x="490192" y="3095021"/>
            <a:ext cx="5605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Проведение мероприятий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0BBCA-D65E-4AD2-9990-B31CC3117483}"/>
              </a:ext>
            </a:extLst>
          </p:cNvPr>
          <p:cNvSpPr txBox="1"/>
          <p:nvPr/>
        </p:nvSpPr>
        <p:spPr>
          <a:xfrm>
            <a:off x="490191" y="3526028"/>
            <a:ext cx="5605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Мероприятия, направленных на выявление, оценку и снижение уровней профессиональных рисков.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Конкурсы, тренинги, научно-популярные семинары и другие формы популяризации знаний по охране труда.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Ряд мероприятий, посвященных всемирному дню охраны труда.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4325D-68E2-4BFC-BB34-BFE333FB1099}"/>
              </a:ext>
            </a:extLst>
          </p:cNvPr>
          <p:cNvSpPr txBox="1"/>
          <p:nvPr/>
        </p:nvSpPr>
        <p:spPr>
          <a:xfrm>
            <a:off x="6328285" y="1282256"/>
            <a:ext cx="540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Поддержка здоровья работников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727863-A525-4992-AE24-83EF570A169E}"/>
              </a:ext>
            </a:extLst>
          </p:cNvPr>
          <p:cNvSpPr txBox="1"/>
          <p:nvPr/>
        </p:nvSpPr>
        <p:spPr>
          <a:xfrm>
            <a:off x="6328286" y="1711585"/>
            <a:ext cx="5409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Заключены и пролонгированы договоры с социальными организациями-партнёрами, направленные на оздоровление работников, функциональную диагностику их здоровья и др.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EADBD0-7E2A-4528-8541-E93816AD3486}"/>
              </a:ext>
            </a:extLst>
          </p:cNvPr>
          <p:cNvSpPr txBox="1"/>
          <p:nvPr/>
        </p:nvSpPr>
        <p:spPr>
          <a:xfrm>
            <a:off x="6328285" y="2848800"/>
            <a:ext cx="5409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53A69"/>
                </a:solidFill>
                <a:latin typeface="Philosopher" panose="00000500000000000000" pitchFamily="2" charset="-52"/>
              </a:rPr>
              <a:t>50% мероприятий</a:t>
            </a:r>
            <a:endParaRPr lang="ru-RU" sz="2400" dirty="0">
              <a:latin typeface="Trebuchet MS" panose="020B0603020202020204" pitchFamily="34" charset="0"/>
            </a:endParaRPr>
          </a:p>
          <a:p>
            <a:r>
              <a:rPr lang="ru-RU" sz="1600" dirty="0">
                <a:latin typeface="Trebuchet MS" panose="020B0603020202020204" pitchFamily="34" charset="0"/>
              </a:rPr>
              <a:t>приходится на охрану труда и здоровья работников и членов их семей</a:t>
            </a:r>
          </a:p>
        </p:txBody>
      </p:sp>
    </p:spTree>
    <p:extLst>
      <p:ext uri="{BB962C8B-B14F-4D97-AF65-F5344CB8AC3E}">
        <p14:creationId xmlns:p14="http://schemas.microsoft.com/office/powerpoint/2010/main" val="339542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17574"/>
            <a:ext cx="11247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2.4. Социальные гарантии, оздоровление и отдых работников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3932-3BBA-4DE3-86ED-49EF7E206C0D}"/>
              </a:ext>
            </a:extLst>
          </p:cNvPr>
          <p:cNvSpPr txBox="1"/>
          <p:nvPr/>
        </p:nvSpPr>
        <p:spPr>
          <a:xfrm>
            <a:off x="490191" y="1333516"/>
            <a:ext cx="436512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Представление и защита прав и интересов членов профсоюза по социально-трудовым вопросам.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Контроль за соблюдением трудового законодательства при разработке нормативных правовых актов, содержащих нормы трудового права.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Консультации по вопросам социальной защиты и социального обеспечения работников университета.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Учёт работников университета, нуждающихся в санаторно-курортном лечении.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Культурно-массовая и физкультурно-оздоровительная работа.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Выплата материальной помощи из средств профсоюза в следующих случаях: к юбилею, на погребение (смерть ближайших родственников), лечение и оплата лекарств, сложное материальное положение.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674551E-7660-460B-9121-22F821C3EB52}"/>
              </a:ext>
            </a:extLst>
          </p:cNvPr>
          <p:cNvGrpSpPr/>
          <p:nvPr/>
        </p:nvGrpSpPr>
        <p:grpSpPr>
          <a:xfrm>
            <a:off x="5301307" y="1411324"/>
            <a:ext cx="3004265" cy="1046440"/>
            <a:chOff x="490193" y="1376155"/>
            <a:chExt cx="3004265" cy="104644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1142659-A0C5-4D1A-8CDC-F505CBB74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3" y="1376155"/>
              <a:ext cx="720000" cy="72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56C264-4413-4588-93AC-86D254644912}"/>
                </a:ext>
              </a:extLst>
            </p:cNvPr>
            <p:cNvSpPr txBox="1"/>
            <p:nvPr/>
          </p:nvSpPr>
          <p:spPr>
            <a:xfrm>
              <a:off x="1434279" y="1376155"/>
              <a:ext cx="206017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1 114 150 </a:t>
              </a:r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р.</a:t>
              </a:r>
            </a:p>
            <a:p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159 чел.</a:t>
              </a:r>
              <a:endParaRPr lang="ru-RU" sz="2400" dirty="0">
                <a:latin typeface="Trebuchet MS" panose="020B0603020202020204" pitchFamily="34" charset="0"/>
              </a:endParaRPr>
            </a:p>
            <a:p>
              <a:r>
                <a:rPr lang="ru-RU" sz="1400" dirty="0">
                  <a:latin typeface="Trebuchet MS" panose="020B0603020202020204" pitchFamily="34" charset="0"/>
                </a:rPr>
                <a:t>оздоровление и отдых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0B3905A-6842-46D9-A196-E9B161F1AC00}"/>
              </a:ext>
            </a:extLst>
          </p:cNvPr>
          <p:cNvGrpSpPr/>
          <p:nvPr/>
        </p:nvGrpSpPr>
        <p:grpSpPr>
          <a:xfrm>
            <a:off x="8749727" y="1411324"/>
            <a:ext cx="2988004" cy="1261884"/>
            <a:chOff x="3938613" y="1376155"/>
            <a:chExt cx="2988004" cy="126188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C7C15E8-7232-4784-AC78-B5392CF4C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613" y="1376155"/>
              <a:ext cx="720000" cy="72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92BC09-D598-4DBF-BE32-33AF4BD944EF}"/>
                </a:ext>
              </a:extLst>
            </p:cNvPr>
            <p:cNvSpPr txBox="1"/>
            <p:nvPr/>
          </p:nvSpPr>
          <p:spPr>
            <a:xfrm>
              <a:off x="4880864" y="1376155"/>
              <a:ext cx="2045753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596 500 </a:t>
              </a:r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р.</a:t>
              </a:r>
            </a:p>
            <a:p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160 чел.</a:t>
              </a:r>
              <a:endParaRPr lang="ru-RU" sz="2400" dirty="0">
                <a:latin typeface="Trebuchet MS" panose="020B0603020202020204" pitchFamily="34" charset="0"/>
              </a:endParaRPr>
            </a:p>
            <a:p>
              <a:r>
                <a:rPr lang="ru-RU" sz="1400" dirty="0">
                  <a:latin typeface="Trebuchet MS" panose="020B0603020202020204" pitchFamily="34" charset="0"/>
                </a:rPr>
                <a:t>материальная помощь</a:t>
              </a:r>
            </a:p>
            <a:p>
              <a:r>
                <a:rPr lang="ru-RU" sz="1400" dirty="0">
                  <a:latin typeface="Trebuchet MS" panose="020B0603020202020204" pitchFamily="34" charset="0"/>
                </a:rPr>
                <a:t>членам профсоюза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E1D422A-7CAB-4E97-B0CF-1BA0ECE35B08}"/>
              </a:ext>
            </a:extLst>
          </p:cNvPr>
          <p:cNvGrpSpPr/>
          <p:nvPr/>
        </p:nvGrpSpPr>
        <p:grpSpPr>
          <a:xfrm>
            <a:off x="5299472" y="2830003"/>
            <a:ext cx="3252499" cy="1046440"/>
            <a:chOff x="7609284" y="1376155"/>
            <a:chExt cx="3252499" cy="104644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83667FA-BF93-44A9-B5E5-3D5E8456A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284" y="1376155"/>
              <a:ext cx="720000" cy="72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6FAAF5-A804-41FD-A946-F0D3B8CB25E5}"/>
                </a:ext>
              </a:extLst>
            </p:cNvPr>
            <p:cNvSpPr txBox="1"/>
            <p:nvPr/>
          </p:nvSpPr>
          <p:spPr>
            <a:xfrm>
              <a:off x="8551535" y="1376155"/>
              <a:ext cx="2310248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140 000 </a:t>
              </a:r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р.</a:t>
              </a:r>
            </a:p>
            <a:p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70 чел.</a:t>
              </a:r>
              <a:endParaRPr lang="ru-RU" sz="2400" dirty="0">
                <a:latin typeface="Trebuchet MS" panose="020B0603020202020204" pitchFamily="34" charset="0"/>
              </a:endParaRPr>
            </a:p>
            <a:p>
              <a:r>
                <a:rPr lang="ru-RU" sz="1400" dirty="0">
                  <a:latin typeface="Trebuchet MS" panose="020B0603020202020204" pitchFamily="34" charset="0"/>
                </a:rPr>
                <a:t>спортивные мероприятия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3538F20-BFDB-4E50-90E3-FD2AF5F7B428}"/>
              </a:ext>
            </a:extLst>
          </p:cNvPr>
          <p:cNvGrpSpPr/>
          <p:nvPr/>
        </p:nvGrpSpPr>
        <p:grpSpPr>
          <a:xfrm>
            <a:off x="8749727" y="2825012"/>
            <a:ext cx="2841585" cy="1261884"/>
            <a:chOff x="489367" y="2709000"/>
            <a:chExt cx="2841585" cy="126188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19D4D7E-C219-4602-817A-06359BE1E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67" y="2709000"/>
              <a:ext cx="720000" cy="720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3BFA1E-1F69-493C-8A01-4B87DE27CFDD}"/>
                </a:ext>
              </a:extLst>
            </p:cNvPr>
            <p:cNvSpPr txBox="1"/>
            <p:nvPr/>
          </p:nvSpPr>
          <p:spPr>
            <a:xfrm>
              <a:off x="1434279" y="2709000"/>
              <a:ext cx="1896673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393 800 </a:t>
              </a:r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р.</a:t>
              </a:r>
            </a:p>
            <a:p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315 чел.</a:t>
              </a:r>
              <a:endParaRPr lang="ru-RU" sz="2400" dirty="0">
                <a:latin typeface="Trebuchet MS" panose="020B0603020202020204" pitchFamily="34" charset="0"/>
              </a:endParaRPr>
            </a:p>
            <a:p>
              <a:r>
                <a:rPr lang="ru-RU" sz="1400" dirty="0">
                  <a:latin typeface="Trebuchet MS" panose="020B0603020202020204" pitchFamily="34" charset="0"/>
                </a:rPr>
                <a:t>культурно-массовые</a:t>
              </a:r>
            </a:p>
            <a:p>
              <a:r>
                <a:rPr lang="ru-RU" sz="1400" dirty="0">
                  <a:latin typeface="Trebuchet MS" panose="020B0603020202020204" pitchFamily="34" charset="0"/>
                </a:rPr>
                <a:t>мероприятия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5232BB4-1EA6-4851-8AFC-9C8B285E1CE7}"/>
              </a:ext>
            </a:extLst>
          </p:cNvPr>
          <p:cNvGrpSpPr/>
          <p:nvPr/>
        </p:nvGrpSpPr>
        <p:grpSpPr>
          <a:xfrm>
            <a:off x="5299472" y="4248682"/>
            <a:ext cx="3367915" cy="1046440"/>
            <a:chOff x="3938613" y="2709000"/>
            <a:chExt cx="3367915" cy="104644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53A1F617-7EFD-411D-AA29-60200157A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613" y="2709000"/>
              <a:ext cx="720000" cy="72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966FF8-B988-465E-897D-0F7BF077987E}"/>
                </a:ext>
              </a:extLst>
            </p:cNvPr>
            <p:cNvSpPr txBox="1"/>
            <p:nvPr/>
          </p:nvSpPr>
          <p:spPr>
            <a:xfrm>
              <a:off x="4880864" y="2709000"/>
              <a:ext cx="242566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215 000 </a:t>
              </a:r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р.</a:t>
              </a:r>
            </a:p>
            <a:p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41 чел.</a:t>
              </a:r>
              <a:endParaRPr lang="ru-RU" sz="2400" dirty="0">
                <a:latin typeface="Trebuchet MS" panose="020B0603020202020204" pitchFamily="34" charset="0"/>
              </a:endParaRPr>
            </a:p>
            <a:p>
              <a:r>
                <a:rPr lang="ru-RU" sz="1400" dirty="0">
                  <a:latin typeface="Trebuchet MS" panose="020B0603020202020204" pitchFamily="34" charset="0"/>
                </a:rPr>
                <a:t>премирование профактива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C45B093-F092-4E69-839D-AEEE26AEBFC9}"/>
              </a:ext>
            </a:extLst>
          </p:cNvPr>
          <p:cNvSpPr txBox="1"/>
          <p:nvPr/>
        </p:nvSpPr>
        <p:spPr>
          <a:xfrm>
            <a:off x="6241723" y="5521452"/>
            <a:ext cx="187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53A69"/>
                </a:solidFill>
                <a:latin typeface="Philosopher" panose="00000500000000000000" pitchFamily="2" charset="-52"/>
              </a:rPr>
              <a:t>2 459 450 </a:t>
            </a:r>
            <a:r>
              <a:rPr lang="ru-RU" sz="2400" b="1" dirty="0">
                <a:solidFill>
                  <a:srgbClr val="153A69"/>
                </a:solidFill>
                <a:latin typeface="Philosopher" panose="00000500000000000000" pitchFamily="2" charset="-52"/>
              </a:rPr>
              <a:t>р.</a:t>
            </a:r>
          </a:p>
          <a:p>
            <a:r>
              <a:rPr lang="en-US" sz="2400" b="1" dirty="0">
                <a:solidFill>
                  <a:srgbClr val="153A69"/>
                </a:solidFill>
                <a:latin typeface="Philosopher" panose="00000500000000000000" pitchFamily="2" charset="-52"/>
              </a:rPr>
              <a:t>745</a:t>
            </a:r>
            <a:r>
              <a:rPr lang="ru-RU" sz="2400" b="1" dirty="0">
                <a:solidFill>
                  <a:srgbClr val="153A69"/>
                </a:solidFill>
                <a:latin typeface="Philosopher" panose="00000500000000000000" pitchFamily="2" charset="-52"/>
              </a:rPr>
              <a:t> чел.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F3275A-C743-45BA-AAA5-1DC7E64257B2}"/>
              </a:ext>
            </a:extLst>
          </p:cNvPr>
          <p:cNvSpPr txBox="1"/>
          <p:nvPr/>
        </p:nvSpPr>
        <p:spPr>
          <a:xfrm>
            <a:off x="5170596" y="5519277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53A69"/>
                </a:solidFill>
                <a:latin typeface="Philosopher" panose="00000500000000000000" pitchFamily="2" charset="-52"/>
              </a:rPr>
              <a:t>Всего:</a:t>
            </a:r>
            <a:endParaRPr lang="ru-RU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B6F2B-911A-FAE3-F586-2373B596B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BFF306-4DAF-1684-7432-472CCD030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A87835-D764-CB42-8965-CD0C4B3D1956}"/>
              </a:ext>
            </a:extLst>
          </p:cNvPr>
          <p:cNvSpPr txBox="1"/>
          <p:nvPr/>
        </p:nvSpPr>
        <p:spPr>
          <a:xfrm>
            <a:off x="490193" y="17574"/>
            <a:ext cx="11247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2.4. Социальные гарантии, оздоровление и отдых работников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366AA7F-88F9-1371-3205-F144E095E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17167"/>
              </p:ext>
            </p:extLst>
          </p:nvPr>
        </p:nvGraphicFramePr>
        <p:xfrm>
          <a:off x="490193" y="1672877"/>
          <a:ext cx="5400000" cy="4247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15158022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422868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592163367"/>
                    </a:ext>
                  </a:extLst>
                </a:gridCol>
              </a:tblGrid>
              <a:tr h="379347">
                <a:tc>
                  <a:txBody>
                    <a:bodyPr/>
                    <a:lstStyle/>
                    <a:p>
                      <a:pPr marL="0" marR="97155" indent="0" algn="l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выплаты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чел.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1524"/>
                  </a:ext>
                </a:extLst>
              </a:tr>
              <a:tr h="379347">
                <a:tc>
                  <a:txBody>
                    <a:bodyPr/>
                    <a:lstStyle/>
                    <a:p>
                      <a:pPr marL="0" marR="97155" indent="0" algn="l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Оздоровление и отдых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159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114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150,00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897866"/>
                  </a:ext>
                </a:extLst>
              </a:tr>
              <a:tr h="379347">
                <a:tc>
                  <a:txBody>
                    <a:bodyPr/>
                    <a:lstStyle/>
                    <a:p>
                      <a:pPr marL="0" marR="97155" indent="0" algn="l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 err="1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Лечение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члена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Профсоюза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67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511 200,00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325979"/>
                  </a:ext>
                </a:extLst>
              </a:tr>
              <a:tr h="442388">
                <a:tc>
                  <a:txBody>
                    <a:bodyPr/>
                    <a:lstStyle/>
                    <a:p>
                      <a:pPr marL="0" marR="97155" indent="0" algn="l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Посещение долго болеющего работника на дому / в стационаре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1 500,00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482738"/>
                  </a:ext>
                </a:extLst>
              </a:tr>
              <a:tr h="442388">
                <a:tc>
                  <a:txBody>
                    <a:bodyPr/>
                    <a:lstStyle/>
                    <a:p>
                      <a:pPr marL="0" marR="97155" indent="0" algn="l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Лечение пенсионера / ветерана из числа бывших работников ВолГУ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35 000,00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19874"/>
                  </a:ext>
                </a:extLst>
              </a:tr>
              <a:tr h="442388">
                <a:tc>
                  <a:txBody>
                    <a:bodyPr/>
                    <a:lstStyle/>
                    <a:p>
                      <a:pPr marL="0" marR="97155" indent="0" algn="l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Лечение работника-инвалида, матери / отцу ребенка-инвалида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42 000,00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84443"/>
                  </a:ext>
                </a:extLst>
              </a:tr>
              <a:tr h="669917">
                <a:tc>
                  <a:txBody>
                    <a:bodyPr/>
                    <a:lstStyle/>
                    <a:p>
                      <a:pPr marL="0" marR="97155" indent="0" algn="l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Санаторно-курортное лечение (по курсовке / путевке) работника и его детей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294 000,00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7143"/>
                  </a:ext>
                </a:extLst>
              </a:tr>
              <a:tr h="669917">
                <a:tc>
                  <a:txBody>
                    <a:bodyPr/>
                    <a:lstStyle/>
                    <a:p>
                      <a:pPr marL="0" marR="97155" indent="0" algn="l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Оздоровление работника (кэшбек за посещение фитнес-клубов в течение 9-12 месяцев)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90 450,00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26839"/>
                  </a:ext>
                </a:extLst>
              </a:tr>
              <a:tr h="442388">
                <a:tc>
                  <a:txBody>
                    <a:bodyPr/>
                    <a:lstStyle/>
                    <a:p>
                      <a:pPr marL="0" marR="97155" indent="0" algn="l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Оздоровление детей работника в детском оздоровительном лагере (ДОЛ)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</a:rPr>
                        <a:t>140 000,00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33893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8846FC1-EEC7-535E-41DB-3CEEDDA3E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65761"/>
              </p:ext>
            </p:extLst>
          </p:nvPr>
        </p:nvGraphicFramePr>
        <p:xfrm>
          <a:off x="6096000" y="1672878"/>
          <a:ext cx="5641731" cy="3852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6981">
                  <a:extLst>
                    <a:ext uri="{9D8B030D-6E8A-4147-A177-3AD203B41FA5}">
                      <a16:colId xmlns:a16="http://schemas.microsoft.com/office/drawing/2014/main" val="3508479431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4006194377"/>
                    </a:ext>
                  </a:extLst>
                </a:gridCol>
                <a:gridCol w="1316404">
                  <a:extLst>
                    <a:ext uri="{9D8B030D-6E8A-4147-A177-3AD203B41FA5}">
                      <a16:colId xmlns:a16="http://schemas.microsoft.com/office/drawing/2014/main" val="2652738403"/>
                    </a:ext>
                  </a:extLst>
                </a:gridCol>
              </a:tblGrid>
              <a:tr h="398079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Основание выплаты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Кол-во чел.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Сумма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656976"/>
                  </a:ext>
                </a:extLst>
              </a:tr>
              <a:tr h="398079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Материальная помощь членам профсоюза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160</a:t>
                      </a:r>
                      <a:endParaRPr lang="ru-RU" sz="1200" b="1" kern="12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596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500</a:t>
                      </a:r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,00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840616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Многодетная мать/отец, мать/отец-одиночка, вдова/вдовец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ru-RU" sz="1200" b="0" kern="120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132 000,00</a:t>
                      </a:r>
                      <a:endParaRPr lang="ru-RU" sz="1200" b="0" kern="12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712466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Смерть родителей, супруга(и), ребенка работника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200" b="0" kern="120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63 000,00</a:t>
                      </a:r>
                      <a:endParaRPr lang="ru-RU" sz="1200" b="0" kern="120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51074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Семье умершего работника/ пенсионера (члена ППОР)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200" b="0" kern="120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15 000,00</a:t>
                      </a:r>
                      <a:endParaRPr lang="ru-RU" sz="1200" b="0" kern="120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378455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Рождение ребенка у работника</a:t>
                      </a:r>
                      <a:endParaRPr lang="ru-RU" sz="1200" b="0" kern="120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200" b="0" kern="120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14 000,00</a:t>
                      </a:r>
                      <a:endParaRPr lang="ru-RU" sz="1200" b="0" kern="120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39762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Дни рождения членов профкома, его комиссий и внештатных инспекторов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38</a:t>
                      </a:r>
                      <a:endParaRPr lang="ru-RU" sz="1200" b="0" kern="12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19 000,00</a:t>
                      </a:r>
                      <a:endParaRPr lang="ru-RU" sz="1200" b="0" kern="120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95111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Юбилей работника </a:t>
                      </a:r>
                      <a:endParaRPr lang="ru-RU" sz="1200" b="0" kern="120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58</a:t>
                      </a:r>
                      <a:endParaRPr lang="ru-RU" sz="1200" b="0" kern="12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337 500,00</a:t>
                      </a:r>
                      <a:endParaRPr lang="ru-RU" sz="1200" b="0" kern="120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84491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Юбилей пенсионера/  ветерана из числа бывших работников ВолГУ</a:t>
                      </a: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200" b="0" kern="12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4 000,00</a:t>
                      </a:r>
                      <a:endParaRPr lang="ru-RU" sz="1200" b="0" kern="120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31395"/>
                  </a:ext>
                </a:extLst>
              </a:tr>
              <a:tr h="360992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Свадьба</a:t>
                      </a: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работника</a:t>
                      </a:r>
                      <a:endParaRPr lang="ru-RU" sz="1200" b="0" kern="12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200" b="0" kern="12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12 000,00</a:t>
                      </a:r>
                      <a:endParaRPr lang="ru-RU" sz="1200" b="0" kern="1200" dirty="0">
                        <a:solidFill>
                          <a:sysClr val="windowText" lastClr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0" marT="4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5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06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E8E71-BF43-665D-9A80-EFDFACE48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BC7CBE-1FB4-67BC-E264-458541309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E4F3E-1D0D-6C3B-6FB8-FC0FF9253D81}"/>
              </a:ext>
            </a:extLst>
          </p:cNvPr>
          <p:cNvSpPr txBox="1"/>
          <p:nvPr/>
        </p:nvSpPr>
        <p:spPr>
          <a:xfrm>
            <a:off x="490193" y="17574"/>
            <a:ext cx="11247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2.4. Социальные гарантии, оздоровление и отдых работников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D6F8DFD-CC1B-BD45-326B-A4441476F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51654"/>
              </p:ext>
            </p:extLst>
          </p:nvPr>
        </p:nvGraphicFramePr>
        <p:xfrm>
          <a:off x="1755908" y="1481940"/>
          <a:ext cx="8680184" cy="4744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9301">
                  <a:extLst>
                    <a:ext uri="{9D8B030D-6E8A-4147-A177-3AD203B41FA5}">
                      <a16:colId xmlns:a16="http://schemas.microsoft.com/office/drawing/2014/main" val="3627090232"/>
                    </a:ext>
                  </a:extLst>
                </a:gridCol>
                <a:gridCol w="1575553">
                  <a:extLst>
                    <a:ext uri="{9D8B030D-6E8A-4147-A177-3AD203B41FA5}">
                      <a16:colId xmlns:a16="http://schemas.microsoft.com/office/drawing/2014/main" val="2872091558"/>
                    </a:ext>
                  </a:extLst>
                </a:gridCol>
                <a:gridCol w="1705330">
                  <a:extLst>
                    <a:ext uri="{9D8B030D-6E8A-4147-A177-3AD203B41FA5}">
                      <a16:colId xmlns:a16="http://schemas.microsoft.com/office/drawing/2014/main" val="3705796893"/>
                    </a:ext>
                  </a:extLst>
                </a:gridCol>
              </a:tblGrid>
              <a:tr h="297507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выплаты</a:t>
                      </a: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чел.</a:t>
                      </a: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458741"/>
                  </a:ext>
                </a:extLst>
              </a:tr>
              <a:tr h="297507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Спортивные мероприятия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140 000,00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14422"/>
                  </a:ext>
                </a:extLst>
              </a:tr>
              <a:tr h="297507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Культурно-массовые мероприятия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393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53474"/>
                  </a:ext>
                </a:extLst>
              </a:tr>
              <a:tr h="297507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Юбилей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семьи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работника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274 500,00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718996"/>
                  </a:ext>
                </a:extLst>
              </a:tr>
              <a:tr h="450250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В День семьи, любви и верности семьям работников, в которых оба супруга являются членами ППОР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33 000,00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829269"/>
                  </a:ext>
                </a:extLst>
              </a:tr>
              <a:tr h="602993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Участие работника в культурно-массовом мероприятии: спектакли, концерты, выставки, экскурсии, представления, шоу-программы и др. (кроме кино)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26 500,00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36844"/>
                  </a:ext>
                </a:extLst>
              </a:tr>
              <a:tr h="297507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Работнику-родителю, работнику-бабушке / дедушке детские мероприятия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47 800,00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341478"/>
                  </a:ext>
                </a:extLst>
              </a:tr>
              <a:tr h="297507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Работнику-родителю первоклассника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22 000,00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967175"/>
                  </a:ext>
                </a:extLst>
              </a:tr>
              <a:tr h="297507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Работнику-родителю выпускника школы или колледжа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14774"/>
                  </a:ext>
                </a:extLst>
              </a:tr>
              <a:tr h="918035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Поздравление работников (коллективно или индивидуально) с профессиональными праздниками: День Университета, День преподавателя, День научного работника.</a:t>
                      </a:r>
                    </a:p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Поздравления работников с другими профессиональными праздниками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038508"/>
                  </a:ext>
                </a:extLst>
              </a:tr>
              <a:tr h="297507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Премирование профактива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215 000,00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24743"/>
                  </a:ext>
                </a:extLst>
              </a:tr>
              <a:tr h="297507">
                <a:tc>
                  <a:txBody>
                    <a:bodyPr/>
                    <a:lstStyle/>
                    <a:p>
                      <a:pPr marL="0" marR="97155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Членам выборных профсоюзных органов ППОР и профактиву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155" indent="0" algn="ctr" defTabSz="914400" rtl="0" eaLnBrk="1" latinLnBrk="0" hangingPunct="1">
                        <a:lnSpc>
                          <a:spcPct val="111000"/>
                        </a:lnSpc>
                        <a:spcAft>
                          <a:spcPts val="65"/>
                        </a:spcAft>
                        <a:buNone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215 000,00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99" marR="0" marT="33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96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071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5C188C-C0E9-4A2C-BCA4-D4C663FB3AA6}"/>
              </a:ext>
            </a:extLst>
          </p:cNvPr>
          <p:cNvSpPr txBox="1"/>
          <p:nvPr/>
        </p:nvSpPr>
        <p:spPr>
          <a:xfrm>
            <a:off x="490193" y="1376155"/>
            <a:ext cx="11170764" cy="462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rebuchet MS" panose="020B0603020202020204" pitchFamily="34" charset="0"/>
              </a:rPr>
              <a:t>Все пункты о предоставлении гарантий работодателем и представителем работников выполнены </a:t>
            </a:r>
            <a:r>
              <a:rPr lang="ru-RU" sz="2000" b="1" dirty="0">
                <a:latin typeface="Trebuchet MS" panose="020B0603020202020204" pitchFamily="34" charset="0"/>
              </a:rPr>
              <a:t>на 100%.</a:t>
            </a:r>
          </a:p>
          <a:p>
            <a:pPr indent="4429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rebuchet MS" panose="020B0603020202020204" pitchFamily="34" charset="0"/>
              </a:rPr>
              <a:t>Положения коллективного договора в 2024 году в отношении осуществления прав работников и обязанностей работодателя выполнены </a:t>
            </a:r>
            <a:r>
              <a:rPr lang="ru-RU" sz="2000" b="1" dirty="0">
                <a:latin typeface="Trebuchet MS" panose="020B0603020202020204" pitchFamily="34" charset="0"/>
              </a:rPr>
              <a:t>на 100%.</a:t>
            </a:r>
          </a:p>
          <a:p>
            <a:pPr indent="4429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rebuchet MS" panose="020B0603020202020204" pitchFamily="34" charset="0"/>
              </a:rPr>
              <a:t>Коллективный договор является наиболее значимой формой социального партнерства, регулирующий социально-трудовые отношения в организации и заключаемый между работниками и работодателем.</a:t>
            </a:r>
          </a:p>
          <a:p>
            <a:pPr algn="just">
              <a:lnSpc>
                <a:spcPct val="114000"/>
              </a:lnSpc>
            </a:pPr>
            <a:endParaRPr lang="ru-RU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2000" b="1" dirty="0">
                <a:latin typeface="Trebuchet MS" panose="020B0603020202020204" pitchFamily="34" charset="0"/>
              </a:rPr>
              <a:t>При подготовке отчёта выявлено:</a:t>
            </a:r>
          </a:p>
          <a:p>
            <a:pPr marL="0" marR="0" lvl="0" indent="442913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Коллективный договор не содержит мер поддержки и трудовых гарантий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участникам СВО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и членам их семей.</a:t>
            </a:r>
          </a:p>
          <a:p>
            <a:pPr marL="0" marR="0" lvl="0" indent="442913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Необходимо доработать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меры поддержки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молодых семей, матерей (отцов) с детьми преподавателей и сотрудников университета; меры поддержки молодых преподавателей.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6E4F5-88BE-4030-ABD7-5515DAF65B50}"/>
              </a:ext>
            </a:extLst>
          </p:cNvPr>
          <p:cNvSpPr txBox="1"/>
          <p:nvPr/>
        </p:nvSpPr>
        <p:spPr>
          <a:xfrm>
            <a:off x="490193" y="263795"/>
            <a:ext cx="1124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603428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5C188C-C0E9-4A2C-BCA4-D4C663FB3AA6}"/>
              </a:ext>
            </a:extLst>
          </p:cNvPr>
          <p:cNvSpPr txBox="1"/>
          <p:nvPr/>
        </p:nvSpPr>
        <p:spPr>
          <a:xfrm>
            <a:off x="490193" y="1376155"/>
            <a:ext cx="11170764" cy="511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Обеспечить 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контроль за соблюдением трудового законодательства и исполнением коллективного договора, внесение в него, при необходимости, изменений и дополнений. </a:t>
            </a:r>
          </a:p>
          <a:p>
            <a:pPr marL="457200" lvl="0" indent="-457200" algn="just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Обеспечить 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организацию и проведение культурно-массовых мероприятий, организацию отдыха и оздоровления работников и их детей. </a:t>
            </a:r>
          </a:p>
          <a:p>
            <a:pPr marL="457200" lvl="0" indent="-457200" algn="just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Оказывать 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материальную помощь членам профсоюза в связи с затратами на лечение, по печальным случаям и т. п.  </a:t>
            </a:r>
          </a:p>
          <a:p>
            <a:pPr marL="457200" lvl="0" indent="-457200" algn="just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Обеспечить 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проведение мероприятий, направленных на защиту прав работников и улучшение условий труда.</a:t>
            </a:r>
          </a:p>
          <a:p>
            <a:pPr marL="457200" lvl="0" indent="-457200" algn="just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Провести 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мероприятия по подготовке коллективного договора Волгоградского государственного университета на 2026 – 2028 годы.</a:t>
            </a:r>
          </a:p>
          <a:p>
            <a:pPr marL="457200" lvl="0" indent="-457200" algn="just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Организовать 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проведение XXXVIII съезда ЕАПОУ, посвященного 80-й годовщины Победы в Великой Отечественной войне 1941 - 1945 годов, с 24 по 28 сентября 2025 года в г. Волгоград, Волгоградский государственный университет</a:t>
            </a:r>
          </a:p>
          <a:p>
            <a:pPr marL="457200" lvl="0" indent="-457200" algn="just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Обеспечить </a:t>
            </a:r>
            <a:r>
              <a:rPr lang="ru-RU" dirty="0">
                <a:solidFill>
                  <a:prstClr val="black"/>
                </a:solidFill>
                <a:latin typeface="Trebuchet MS" panose="020B0603020202020204" pitchFamily="34" charset="0"/>
              </a:rPr>
              <a:t>проведение мероприятий по формированию мотивационно-ценностного отношения работников, направленного на здоровый образ жизни, выработку устойчивой потребности в регулярных занятиях физической культурой и спортом.</a:t>
            </a:r>
            <a:endParaRPr lang="ru-RU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6E4F5-88BE-4030-ABD7-5515DAF65B50}"/>
              </a:ext>
            </a:extLst>
          </p:cNvPr>
          <p:cNvSpPr txBox="1"/>
          <p:nvPr/>
        </p:nvSpPr>
        <p:spPr>
          <a:xfrm>
            <a:off x="490193" y="263795"/>
            <a:ext cx="1124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Задачи </a:t>
            </a:r>
          </a:p>
        </p:txBody>
      </p:sp>
    </p:spTree>
    <p:extLst>
      <p:ext uri="{BB962C8B-B14F-4D97-AF65-F5344CB8AC3E}">
        <p14:creationId xmlns:p14="http://schemas.microsoft.com/office/powerpoint/2010/main" val="308168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263795"/>
            <a:ext cx="1124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Коллективный договор ФГАОУ ВО «ВолГУ»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CD45854-0076-40C7-94F6-66182FD7B5AA}"/>
              </a:ext>
            </a:extLst>
          </p:cNvPr>
          <p:cNvGrpSpPr/>
          <p:nvPr/>
        </p:nvGrpSpPr>
        <p:grpSpPr>
          <a:xfrm>
            <a:off x="1610835" y="1282046"/>
            <a:ext cx="8970330" cy="4964348"/>
            <a:chOff x="490193" y="1282046"/>
            <a:chExt cx="8970330" cy="496434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B74F2B8-4888-4073-BE1C-F2B3AC17C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193" y="1282046"/>
              <a:ext cx="3489289" cy="49632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D0C48B-5E5F-42D3-BAB0-79BC5F807418}"/>
                </a:ext>
              </a:extLst>
            </p:cNvPr>
            <p:cNvSpPr txBox="1"/>
            <p:nvPr/>
          </p:nvSpPr>
          <p:spPr>
            <a:xfrm>
              <a:off x="4264270" y="1282046"/>
              <a:ext cx="51962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>
                  <a:latin typeface="Trebuchet MS" panose="020B0603020202020204" pitchFamily="34" charset="0"/>
                </a:rPr>
                <a:t>Принят: </a:t>
              </a:r>
              <a:r>
                <a:rPr lang="ru-RU" b="1" dirty="0">
                  <a:latin typeface="Trebuchet MS" panose="020B0603020202020204" pitchFamily="34" charset="0"/>
                </a:rPr>
                <a:t>26.02.2021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>
                  <a:latin typeface="Trebuchet MS" panose="020B0603020202020204" pitchFamily="34" charset="0"/>
                </a:rPr>
                <a:t>Зарегистрирован: </a:t>
              </a:r>
              <a:r>
                <a:rPr lang="ru-RU" b="1" dirty="0">
                  <a:latin typeface="Trebuchet MS" panose="020B0603020202020204" pitchFamily="34" charset="0"/>
                </a:rPr>
                <a:t>12.03.2021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>
                  <a:latin typeface="Trebuchet MS" panose="020B0603020202020204" pitchFamily="34" charset="0"/>
                </a:rPr>
                <a:t>Срок действия продлен</a:t>
              </a:r>
              <a:r>
                <a:rPr lang="ru-RU" dirty="0">
                  <a:latin typeface="Trebuchet MS" panose="020B0603020202020204" pitchFamily="34" charset="0"/>
                </a:rPr>
                <a:t> до </a:t>
              </a:r>
              <a:r>
                <a:rPr lang="ru-RU" b="1" dirty="0">
                  <a:latin typeface="Trebuchet MS" panose="020B0603020202020204" pitchFamily="34" charset="0"/>
                </a:rPr>
                <a:t>27.02.2026</a:t>
              </a:r>
              <a:endParaRPr lang="ru-RU" dirty="0"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10" name="Диаграмма 9">
              <a:extLst>
                <a:ext uri="{FF2B5EF4-FFF2-40B4-BE49-F238E27FC236}">
                  <a16:creationId xmlns:a16="http://schemas.microsoft.com/office/drawing/2014/main" id="{F73E0738-1388-474C-B7BD-833C9C436AD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12812398"/>
                </p:ext>
              </p:extLst>
            </p:nvPr>
          </p:nvGraphicFramePr>
          <p:xfrm>
            <a:off x="4264271" y="2375059"/>
            <a:ext cx="5196252" cy="38713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1892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263795"/>
            <a:ext cx="329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Проект решения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C188C-C0E9-4A2C-BCA4-D4C663FB3AA6}"/>
              </a:ext>
            </a:extLst>
          </p:cNvPr>
          <p:cNvSpPr txBox="1"/>
          <p:nvPr/>
        </p:nvSpPr>
        <p:spPr>
          <a:xfrm>
            <a:off x="490193" y="1376155"/>
            <a:ext cx="11170764" cy="181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rebuchet MS" panose="020B0603020202020204" pitchFamily="34" charset="0"/>
              </a:rPr>
              <a:t>Признать результаты работы по выполнению Коллективного договора ФГАОУ ВО «Волгоградский государственный университет» в 2024 году удовлетворительными.</a:t>
            </a:r>
          </a:p>
          <a:p>
            <a:pPr indent="4429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rebuchet MS" panose="020B0603020202020204" pitchFamily="34" charset="0"/>
              </a:rPr>
              <a:t>Утвердить задачи профсоюзной организации работников ВолГУ по выполнению Коллективного договора ФГАОУ ВО «Волгоградский государственный университет» на 2025 год.</a:t>
            </a:r>
          </a:p>
        </p:txBody>
      </p:sp>
    </p:spTree>
    <p:extLst>
      <p:ext uri="{BB962C8B-B14F-4D97-AF65-F5344CB8AC3E}">
        <p14:creationId xmlns:p14="http://schemas.microsoft.com/office/powerpoint/2010/main" val="75142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Фасад ВолГУ\IMG_9834.jpg">
            <a:extLst>
              <a:ext uri="{FF2B5EF4-FFF2-40B4-BE49-F238E27FC236}">
                <a16:creationId xmlns:a16="http://schemas.microsoft.com/office/drawing/2014/main" id="{B1B668B2-6F84-4EFF-B78D-D3BB59B3D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4"/>
          <a:stretch/>
        </p:blipFill>
        <p:spPr bwMode="auto">
          <a:xfrm>
            <a:off x="4342372" y="0"/>
            <a:ext cx="784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3B5349AE-EEB4-4EBF-853B-C96031D28703}"/>
              </a:ext>
            </a:extLst>
          </p:cNvPr>
          <p:cNvSpPr/>
          <p:nvPr/>
        </p:nvSpPr>
        <p:spPr>
          <a:xfrm>
            <a:off x="1" y="0"/>
            <a:ext cx="7344768" cy="6858000"/>
          </a:xfrm>
          <a:prstGeom prst="parallelogram">
            <a:avLst>
              <a:gd name="adj" fmla="val 206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755FBAE2-3A25-48E7-874E-6156C5E25B46}"/>
              </a:ext>
            </a:extLst>
          </p:cNvPr>
          <p:cNvSpPr/>
          <p:nvPr/>
        </p:nvSpPr>
        <p:spPr>
          <a:xfrm>
            <a:off x="5868221" y="0"/>
            <a:ext cx="1670499" cy="6858000"/>
          </a:xfrm>
          <a:prstGeom prst="parallelogram">
            <a:avLst>
              <a:gd name="adj" fmla="val 81533"/>
            </a:avLst>
          </a:prstGeom>
          <a:solidFill>
            <a:srgbClr val="153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400E8-6FAD-4373-B211-0E8133F316D8}"/>
              </a:ext>
            </a:extLst>
          </p:cNvPr>
          <p:cNvSpPr txBox="1"/>
          <p:nvPr/>
        </p:nvSpPr>
        <p:spPr>
          <a:xfrm>
            <a:off x="286680" y="1511391"/>
            <a:ext cx="580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53A69"/>
                </a:solidFill>
                <a:latin typeface="Philosopher" panose="00000500000000000000" pitchFamily="2" charset="-52"/>
              </a:rPr>
              <a:t>1. Обязательства работодателя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62F85-EB54-4826-A8BD-C134BAF08BE5}"/>
              </a:ext>
            </a:extLst>
          </p:cNvPr>
          <p:cNvSpPr txBox="1"/>
          <p:nvPr/>
        </p:nvSpPr>
        <p:spPr>
          <a:xfrm>
            <a:off x="709821" y="2191191"/>
            <a:ext cx="55118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rebuchet MS" panose="020B0603020202020204" pitchFamily="34" charset="0"/>
              </a:rPr>
              <a:t>1.1. В сфере организации и повышения эффективности деятельности Университета.</a:t>
            </a:r>
          </a:p>
          <a:p>
            <a:r>
              <a:rPr lang="ru-RU" sz="1600" dirty="0">
                <a:latin typeface="Trebuchet MS" panose="020B0603020202020204" pitchFamily="34" charset="0"/>
              </a:rPr>
              <a:t>1.2. В сфере вопросов приема и увольнения.</a:t>
            </a:r>
          </a:p>
          <a:p>
            <a:r>
              <a:rPr lang="ru-RU" sz="1600" dirty="0">
                <a:latin typeface="Trebuchet MS" panose="020B0603020202020204" pitchFamily="34" charset="0"/>
              </a:rPr>
              <a:t>1.3. В сфере нормирования труда, рабочего времени и времени отдыха.</a:t>
            </a:r>
          </a:p>
          <a:p>
            <a:r>
              <a:rPr lang="ru-RU" sz="1600" dirty="0">
                <a:latin typeface="Trebuchet MS" panose="020B0603020202020204" pitchFamily="34" charset="0"/>
              </a:rPr>
              <a:t>1.4. В сфере оплаты труда.</a:t>
            </a:r>
          </a:p>
          <a:p>
            <a:r>
              <a:rPr lang="ru-RU" sz="1600" dirty="0">
                <a:latin typeface="Trebuchet MS" panose="020B0603020202020204" pitchFamily="34" charset="0"/>
              </a:rPr>
              <a:t>1.5. В сфере охраны труда.</a:t>
            </a:r>
          </a:p>
          <a:p>
            <a:r>
              <a:rPr lang="ru-RU" sz="1600" dirty="0">
                <a:latin typeface="Trebuchet MS" panose="020B0603020202020204" pitchFamily="34" charset="0"/>
              </a:rPr>
              <a:t>1.6. В сфере социальных гарантий, оздоровления и отдыха работников.</a:t>
            </a:r>
          </a:p>
          <a:p>
            <a:r>
              <a:rPr lang="ru-RU" sz="1600" dirty="0">
                <a:latin typeface="Trebuchet MS" panose="020B0603020202020204" pitchFamily="34" charset="0"/>
              </a:rPr>
              <a:t>1.7. В сфере обеспечения прав профсоюзной организации работников и гарантий ее деятельности.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A54FDB-4803-4FD1-9BC3-D3569D3482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" y="293512"/>
            <a:ext cx="3552092" cy="4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1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17574"/>
            <a:ext cx="11247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1.1. Организация и повышение эффективности деятельности Университета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0C48B-5E5F-42D3-BAB0-79BC5F807418}"/>
              </a:ext>
            </a:extLst>
          </p:cNvPr>
          <p:cNvSpPr txBox="1"/>
          <p:nvPr/>
        </p:nvSpPr>
        <p:spPr>
          <a:xfrm>
            <a:off x="6249155" y="1282046"/>
            <a:ext cx="5101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Деятельность председателя профсоюзной организации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  <a:p>
            <a:pPr algn="just"/>
            <a:endParaRPr lang="ru-RU" b="1" dirty="0">
              <a:solidFill>
                <a:srgbClr val="101339"/>
              </a:solidFill>
              <a:latin typeface="Philosopher" panose="00000500000000000000" pitchFamily="2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Участие в общем собрании (конференции) работников и обучающихся.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Членство в Учёном совете университета.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Работа в комиссиях: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Конкурсы на должности ППС (профессорско-преподавательского состава).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Аттестация сотрудников.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E714B-AD4C-4E9A-8402-C72F4C31424B}"/>
              </a:ext>
            </a:extLst>
          </p:cNvPr>
          <p:cNvSpPr txBox="1"/>
          <p:nvPr/>
        </p:nvSpPr>
        <p:spPr>
          <a:xfrm>
            <a:off x="490193" y="1282046"/>
            <a:ext cx="51017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Выполнение обязательств работодателем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  <a:p>
            <a:pPr algn="just"/>
            <a:endParaRPr lang="ru-RU" b="1" dirty="0">
              <a:solidFill>
                <a:srgbClr val="101339"/>
              </a:solidFill>
              <a:latin typeface="Philosopher" panose="00000500000000000000" pitchFamily="2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Учёт мнения профсоюзной организации работников в случаях, предусмотренных Трудовым кодексом Российской Федерации, Отраслевым соглашением по образовательным организациям высшего образования, находящимся в ведении Министерства науки и высшего образования Российской Федерации, на 2024–2026 годы и Коллективным договором ВолГУ.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Предоставление профсоюзу информации по вопросам, затрагивающим интересы работников.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Включение представителей профсоюза в состав комиссии по проведению специальной оценки условий труда.</a:t>
            </a:r>
          </a:p>
        </p:txBody>
      </p:sp>
    </p:spTree>
    <p:extLst>
      <p:ext uri="{BB962C8B-B14F-4D97-AF65-F5344CB8AC3E}">
        <p14:creationId xmlns:p14="http://schemas.microsoft.com/office/powerpoint/2010/main" val="91794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263795"/>
            <a:ext cx="1124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1.2. Вопросы приёма и увольнения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E714B-AD4C-4E9A-8402-C72F4C31424B}"/>
              </a:ext>
            </a:extLst>
          </p:cNvPr>
          <p:cNvSpPr txBox="1"/>
          <p:nvPr/>
        </p:nvSpPr>
        <p:spPr>
          <a:xfrm>
            <a:off x="490192" y="1282046"/>
            <a:ext cx="560580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rebuchet MS" panose="020B0603020202020204" pitchFamily="34" charset="0"/>
              </a:rPr>
              <a:t>Содержание заключаемых трудовых договоров соответствует требованиям, предусмотренным статьёй 57 ТК РФ.</a:t>
            </a:r>
          </a:p>
          <a:p>
            <a:pPr algn="just"/>
            <a:endParaRPr lang="ru-RU" sz="1600" dirty="0">
              <a:latin typeface="Trebuchet MS" panose="020B0603020202020204" pitchFamily="34" charset="0"/>
            </a:endParaRPr>
          </a:p>
          <a:p>
            <a:pPr algn="just"/>
            <a:r>
              <a:rPr lang="ru-RU" sz="1600" b="1" dirty="0">
                <a:latin typeface="Trebuchet MS" panose="020B0603020202020204" pitchFamily="34" charset="0"/>
              </a:rPr>
              <a:t>Срочные договоры: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для ППС (после </a:t>
            </a:r>
            <a:r>
              <a:rPr lang="ru-RU" sz="1600" b="1" dirty="0">
                <a:latin typeface="Trebuchet MS" panose="020B0603020202020204" pitchFamily="34" charset="0"/>
              </a:rPr>
              <a:t>конкурсного отбора</a:t>
            </a:r>
            <a:r>
              <a:rPr lang="ru-RU" sz="1600" dirty="0">
                <a:latin typeface="Trebuchet MS" panose="020B0603020202020204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для научных работников.</a:t>
            </a:r>
          </a:p>
          <a:p>
            <a:pPr algn="just"/>
            <a:r>
              <a:rPr lang="ru-RU" sz="1600" dirty="0">
                <a:latin typeface="Trebuchet MS" panose="020B0603020202020204" pitchFamily="34" charset="0"/>
              </a:rPr>
              <a:t>Должность завкафедрой — </a:t>
            </a:r>
            <a:r>
              <a:rPr lang="ru-RU" sz="1600" b="1" dirty="0">
                <a:latin typeface="Trebuchet MS" panose="020B0603020202020204" pitchFamily="34" charset="0"/>
              </a:rPr>
              <a:t>выборная.</a:t>
            </a:r>
          </a:p>
          <a:p>
            <a:pPr algn="just"/>
            <a:endParaRPr lang="ru-RU" sz="1600" b="1" dirty="0">
              <a:latin typeface="Trebuchet MS" panose="020B0603020202020204" pitchFamily="34" charset="0"/>
            </a:endParaRPr>
          </a:p>
          <a:p>
            <a:pPr algn="just"/>
            <a:r>
              <a:rPr lang="ru-RU" sz="1600" dirty="0">
                <a:latin typeface="Trebuchet MS" panose="020B0603020202020204" pitchFamily="34" charset="0"/>
              </a:rPr>
              <a:t>Представители профсоюза входят в состав коллегиальных органов, осуществляющих проведение конкурса и аттестации ППС.</a:t>
            </a:r>
          </a:p>
          <a:p>
            <a:pPr algn="just"/>
            <a:endParaRPr lang="ru-RU" sz="1600" dirty="0">
              <a:latin typeface="Trebuchet MS" panose="020B0603020202020204" pitchFamily="34" charset="0"/>
            </a:endParaRPr>
          </a:p>
          <a:p>
            <a:pPr algn="just"/>
            <a:r>
              <a:rPr lang="ru-RU" sz="1600" dirty="0">
                <a:latin typeface="Trebuchet MS" panose="020B0603020202020204" pitchFamily="34" charset="0"/>
              </a:rPr>
              <a:t>При сокращении штата работников профсоюз способствует проведению комплекса мероприятий, направленных на трудоустройство высвобождаемых работников.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11672A-C552-4066-8173-7948CCC7DE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1203"/>
          <a:stretch/>
        </p:blipFill>
        <p:spPr>
          <a:xfrm>
            <a:off x="6714690" y="1339607"/>
            <a:ext cx="4987118" cy="43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7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263795"/>
            <a:ext cx="112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Philosopher" panose="00000500000000000000" pitchFamily="2" charset="-52"/>
              </a:rPr>
              <a:t>1.3. Нормирование труда, рабочего времени и отдыха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6429-BE59-4299-8C52-E82B14E30AC2}"/>
              </a:ext>
            </a:extLst>
          </p:cNvPr>
          <p:cNvSpPr txBox="1"/>
          <p:nvPr/>
        </p:nvSpPr>
        <p:spPr>
          <a:xfrm>
            <a:off x="490192" y="4131851"/>
            <a:ext cx="5605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rebuchet MS" panose="020B0603020202020204" pitchFamily="34" charset="0"/>
              </a:rPr>
              <a:t>Работа в выходные/праздники: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только с согласия работника;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по согласованию с профсоюзом;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в случаях, предусмотренных ТК РФ.</a:t>
            </a:r>
          </a:p>
        </p:txBody>
      </p:sp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44E92637-89EA-471A-B6B4-892BBC99A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67830"/>
              </p:ext>
            </p:extLst>
          </p:nvPr>
        </p:nvGraphicFramePr>
        <p:xfrm>
          <a:off x="490193" y="1809580"/>
          <a:ext cx="560580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304">
                  <a:extLst>
                    <a:ext uri="{9D8B030D-6E8A-4147-A177-3AD203B41FA5}">
                      <a16:colId xmlns:a16="http://schemas.microsoft.com/office/drawing/2014/main" val="2308325614"/>
                    </a:ext>
                  </a:extLst>
                </a:gridCol>
                <a:gridCol w="2046172">
                  <a:extLst>
                    <a:ext uri="{9D8B030D-6E8A-4147-A177-3AD203B41FA5}">
                      <a16:colId xmlns:a16="http://schemas.microsoft.com/office/drawing/2014/main" val="2231794058"/>
                    </a:ext>
                  </a:extLst>
                </a:gridCol>
                <a:gridCol w="2060330">
                  <a:extLst>
                    <a:ext uri="{9D8B030D-6E8A-4147-A177-3AD203B41FA5}">
                      <a16:colId xmlns:a16="http://schemas.microsoft.com/office/drawing/2014/main" val="570958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Категория работников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F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Продолжительность рабочей недели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F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Особые условия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9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Основной состав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≤ 40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925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ППС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≤ 36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Сокращённое рабочее 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3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Инвалиды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I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и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II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группы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≤ 35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Сохранение полной оплаты труда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36188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1C0C794-56D9-410B-A1D4-4B7C4C3D073C}"/>
              </a:ext>
            </a:extLst>
          </p:cNvPr>
          <p:cNvSpPr txBox="1"/>
          <p:nvPr/>
        </p:nvSpPr>
        <p:spPr>
          <a:xfrm>
            <a:off x="490192" y="1282256"/>
            <a:ext cx="5605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Продолжительность рабочего времени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7C3504-5A3C-4538-BAD5-EB7FA7ECF6E7}"/>
              </a:ext>
            </a:extLst>
          </p:cNvPr>
          <p:cNvSpPr txBox="1"/>
          <p:nvPr/>
        </p:nvSpPr>
        <p:spPr>
          <a:xfrm>
            <a:off x="6328284" y="1282256"/>
            <a:ext cx="5409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Отпуск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56A886-E666-46B4-AB05-5ADB33B70BEC}"/>
              </a:ext>
            </a:extLst>
          </p:cNvPr>
          <p:cNvSpPr txBox="1"/>
          <p:nvPr/>
        </p:nvSpPr>
        <p:spPr>
          <a:xfrm>
            <a:off x="6328284" y="1768682"/>
            <a:ext cx="54094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rebuchet MS" panose="020B0603020202020204" pitchFamily="34" charset="0"/>
              </a:rPr>
              <a:t>Основной отпуск: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соблюдается утверждённый и согласованный с профкомом график ежегодных оплачиваемых отпусков;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возможность переноса/разделения (одна из частей составляет не менее 14 календарных дней).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rebuchet MS" panose="020B0603020202020204" pitchFamily="34" charset="0"/>
            </a:endParaRPr>
          </a:p>
          <a:p>
            <a:pPr algn="just"/>
            <a:r>
              <a:rPr lang="ru-RU" sz="1600" b="1" dirty="0">
                <a:latin typeface="Trebuchet MS" panose="020B0603020202020204" pitchFamily="34" charset="0"/>
              </a:rPr>
              <a:t>Дополнительный отпуск: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для работников с вредными условиями труда;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по рождению ребёнка;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для работников со стажем работы в ВолГУ 25+ лет (5 календарных дней)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B4BB43-321D-44A0-B0D1-748740874A4D}"/>
              </a:ext>
            </a:extLst>
          </p:cNvPr>
          <p:cNvSpPr txBox="1"/>
          <p:nvPr/>
        </p:nvSpPr>
        <p:spPr>
          <a:xfrm>
            <a:off x="490192" y="5458700"/>
            <a:ext cx="11247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rebuchet MS" panose="020B0603020202020204" pitchFamily="34" charset="0"/>
              </a:rPr>
              <a:t>Дополнительные выплаты: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многодетным родителям, матерям/отцам-одиночкам, вдовам/вдовцам (7 000 р. на каждого несовершеннолетнего ребёнка 1 раз в год при уходе в ежегодный оплачиваемый отпуск по основному месту работы).</a:t>
            </a:r>
          </a:p>
        </p:txBody>
      </p:sp>
    </p:spTree>
    <p:extLst>
      <p:ext uri="{BB962C8B-B14F-4D97-AF65-F5344CB8AC3E}">
        <p14:creationId xmlns:p14="http://schemas.microsoft.com/office/powerpoint/2010/main" val="408831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263795"/>
            <a:ext cx="1124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1.4. Оплата труда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6429-BE59-4299-8C52-E82B14E30AC2}"/>
              </a:ext>
            </a:extLst>
          </p:cNvPr>
          <p:cNvSpPr txBox="1"/>
          <p:nvPr/>
        </p:nvSpPr>
        <p:spPr>
          <a:xfrm>
            <a:off x="490191" y="1711585"/>
            <a:ext cx="5605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rebuchet MS" panose="020B0603020202020204" pitchFamily="34" charset="0"/>
              </a:rPr>
              <a:t>20-е число </a:t>
            </a:r>
            <a:r>
              <a:rPr lang="ru-RU" sz="1600" dirty="0">
                <a:latin typeface="Trebuchet MS" panose="020B0603020202020204" pitchFamily="34" charset="0"/>
              </a:rPr>
              <a:t>— за первую половину месяца;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rebuchet MS" panose="020B0603020202020204" pitchFamily="34" charset="0"/>
              </a:rPr>
              <a:t>5-е число </a:t>
            </a:r>
            <a:r>
              <a:rPr lang="ru-RU" sz="1600" dirty="0">
                <a:latin typeface="Trebuchet MS" panose="020B0603020202020204" pitchFamily="34" charset="0"/>
              </a:rPr>
              <a:t>— за вторую половину месяца.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C0C794-56D9-410B-A1D4-4B7C4C3D073C}"/>
              </a:ext>
            </a:extLst>
          </p:cNvPr>
          <p:cNvSpPr txBox="1"/>
          <p:nvPr/>
        </p:nvSpPr>
        <p:spPr>
          <a:xfrm>
            <a:off x="490192" y="1282256"/>
            <a:ext cx="5605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График выплат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C9836C-5052-4B98-9970-1AC552455F53}"/>
              </a:ext>
            </a:extLst>
          </p:cNvPr>
          <p:cNvGrpSpPr/>
          <p:nvPr/>
        </p:nvGrpSpPr>
        <p:grpSpPr>
          <a:xfrm>
            <a:off x="490191" y="4678375"/>
            <a:ext cx="5407640" cy="830997"/>
            <a:chOff x="688358" y="2511488"/>
            <a:chExt cx="5407640" cy="83099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60C1147-3B06-4576-89BD-B930CD8C2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58" y="2610820"/>
              <a:ext cx="540000" cy="54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5E714B-E9C5-4C30-BFC0-FACD4433E3AA}"/>
                </a:ext>
              </a:extLst>
            </p:cNvPr>
            <p:cNvSpPr txBox="1"/>
            <p:nvPr/>
          </p:nvSpPr>
          <p:spPr>
            <a:xfrm>
              <a:off x="1462452" y="2511488"/>
              <a:ext cx="4633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latin typeface="Trebuchet MS" panose="020B0603020202020204" pitchFamily="34" charset="0"/>
                </a:rPr>
                <a:t>Средняя заработная плата ППС доведена до уровня </a:t>
              </a:r>
              <a:r>
                <a:rPr lang="ru-RU" sz="1600" b="1" dirty="0">
                  <a:latin typeface="Trebuchet MS" panose="020B0603020202020204" pitchFamily="34" charset="0"/>
                </a:rPr>
                <a:t>200% </a:t>
              </a:r>
              <a:r>
                <a:rPr lang="ru-RU" sz="1600" dirty="0">
                  <a:latin typeface="Trebuchet MS" panose="020B0603020202020204" pitchFamily="34" charset="0"/>
                </a:rPr>
                <a:t>по отношению к средней зарплате по экономике региона.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4D250E7-7F3B-4EE5-89D6-EE941A0398D5}"/>
              </a:ext>
            </a:extLst>
          </p:cNvPr>
          <p:cNvGrpSpPr/>
          <p:nvPr/>
        </p:nvGrpSpPr>
        <p:grpSpPr>
          <a:xfrm>
            <a:off x="490191" y="5679725"/>
            <a:ext cx="5407640" cy="584775"/>
            <a:chOff x="688358" y="3512838"/>
            <a:chExt cx="5407640" cy="58477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C5109EF-53D7-4E3D-AE5C-ECB7A86A9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58" y="3557613"/>
              <a:ext cx="540000" cy="540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58A93C-462D-42C0-B53C-1ED7997DD482}"/>
                </a:ext>
              </a:extLst>
            </p:cNvPr>
            <p:cNvSpPr txBox="1"/>
            <p:nvPr/>
          </p:nvSpPr>
          <p:spPr>
            <a:xfrm>
              <a:off x="1462452" y="3512838"/>
              <a:ext cx="46335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latin typeface="Trebuchet MS" panose="020B0603020202020204" pitchFamily="34" charset="0"/>
                </a:rPr>
                <a:t>Ежегодно осуществляется индексация заработной платы.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7695D58-5FCD-4014-8787-48BB9C8898B4}"/>
              </a:ext>
            </a:extLst>
          </p:cNvPr>
          <p:cNvSpPr txBox="1"/>
          <p:nvPr/>
        </p:nvSpPr>
        <p:spPr>
          <a:xfrm>
            <a:off x="490192" y="2486139"/>
            <a:ext cx="5605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Новое Положение об оплате труда от 28.10.2024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9B1AA-A2BA-41B2-AA8A-3067E491525F}"/>
              </a:ext>
            </a:extLst>
          </p:cNvPr>
          <p:cNvSpPr txBox="1"/>
          <p:nvPr/>
        </p:nvSpPr>
        <p:spPr>
          <a:xfrm>
            <a:off x="490191" y="2910287"/>
            <a:ext cx="5605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Оклады выше МРОТ и минимальных размеров окладов по профессиональным квалификационным группам.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Выплаты для НПР и ППС </a:t>
            </a:r>
            <a:r>
              <a:rPr lang="ru-RU" sz="1600" b="1" dirty="0">
                <a:latin typeface="Trebuchet MS" panose="020B0603020202020204" pitchFamily="34" charset="0"/>
              </a:rPr>
              <a:t>до 35 лет</a:t>
            </a:r>
            <a:r>
              <a:rPr lang="ru-RU" sz="1600" dirty="0">
                <a:latin typeface="Trebuchet MS" panose="020B0603020202020204" pitchFamily="34" charset="0"/>
              </a:rPr>
              <a:t> включительно.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rebuchet MS" panose="020B0603020202020204" pitchFamily="34" charset="0"/>
              </a:rPr>
              <a:t>Ежегодно уточняются критерии выполнения эффективного контракта.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7E817A-9016-47DD-B885-BE3ECEB85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71" y="1282256"/>
            <a:ext cx="5311949" cy="53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6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263795"/>
            <a:ext cx="112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1.5. В сфере охраны труда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1BABE-E458-4003-B697-414A8B786229}"/>
              </a:ext>
            </a:extLst>
          </p:cNvPr>
          <p:cNvSpPr txBox="1"/>
          <p:nvPr/>
        </p:nvSpPr>
        <p:spPr>
          <a:xfrm>
            <a:off x="490193" y="1779259"/>
            <a:ext cx="39244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153A69"/>
                </a:solidFill>
                <a:latin typeface="Philosopher" panose="00000500000000000000" pitchFamily="2" charset="-52"/>
              </a:rPr>
              <a:t>207 979,00 р.</a:t>
            </a:r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>
                <a:latin typeface="Trebuchet MS" panose="020B0603020202020204" pitchFamily="34" charset="0"/>
              </a:rPr>
              <a:t>сумма возврата страховых взносов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798A16-A9D4-4704-866E-D35990145498}"/>
              </a:ext>
            </a:extLst>
          </p:cNvPr>
          <p:cNvSpPr txBox="1"/>
          <p:nvPr/>
        </p:nvSpPr>
        <p:spPr>
          <a:xfrm>
            <a:off x="490193" y="1334578"/>
            <a:ext cx="1120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rebuchet MS" panose="020B0603020202020204" pitchFamily="34" charset="0"/>
              </a:rPr>
              <a:t>Дополнительный источник финансирования </a:t>
            </a:r>
            <a:r>
              <a:rPr lang="en-US" b="1" dirty="0">
                <a:latin typeface="Trebuchet MS" panose="020B0603020202020204" pitchFamily="34" charset="0"/>
              </a:rPr>
              <a:t>—</a:t>
            </a:r>
            <a:r>
              <a:rPr lang="ru-RU" b="1" dirty="0">
                <a:latin typeface="Trebuchet MS" panose="020B0603020202020204" pitchFamily="34" charset="0"/>
              </a:rPr>
              <a:t> возврат части сумм страховых взносов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78E81-5410-4C35-8FC0-2A65617BF073}"/>
              </a:ext>
            </a:extLst>
          </p:cNvPr>
          <p:cNvSpPr txBox="1"/>
          <p:nvPr/>
        </p:nvSpPr>
        <p:spPr>
          <a:xfrm>
            <a:off x="490193" y="2901048"/>
            <a:ext cx="55675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153A69"/>
                </a:solidFill>
                <a:latin typeface="Philosopher" panose="00000500000000000000" pitchFamily="2" charset="-52"/>
              </a:rPr>
              <a:t>4</a:t>
            </a:r>
            <a:r>
              <a:rPr lang="en-US" sz="3200" b="1" dirty="0">
                <a:solidFill>
                  <a:srgbClr val="153A69"/>
                </a:solidFill>
                <a:latin typeface="Philosopher" panose="00000500000000000000" pitchFamily="2" charset="-52"/>
              </a:rPr>
              <a:t> </a:t>
            </a:r>
            <a:r>
              <a:rPr lang="ru-RU" sz="3200" b="1" dirty="0">
                <a:solidFill>
                  <a:srgbClr val="153A69"/>
                </a:solidFill>
                <a:latin typeface="Philosopher" panose="00000500000000000000" pitchFamily="2" charset="-52"/>
              </a:rPr>
              <a:t>609,18 тыс. р.</a:t>
            </a:r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>
                <a:latin typeface="Trebuchet MS" panose="020B0603020202020204" pitchFamily="34" charset="0"/>
              </a:rPr>
              <a:t>сумма средств, израсходованных на охрану труда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3BF4F3E-C051-4CCD-8A06-D2AE22ACA074}"/>
              </a:ext>
            </a:extLst>
          </p:cNvPr>
          <p:cNvGrpSpPr/>
          <p:nvPr/>
        </p:nvGrpSpPr>
        <p:grpSpPr>
          <a:xfrm>
            <a:off x="490193" y="4132723"/>
            <a:ext cx="3229705" cy="720000"/>
            <a:chOff x="490193" y="4132723"/>
            <a:chExt cx="3229705" cy="72000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4C3130B-FE4D-4C48-A959-36863B0A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3" y="4132723"/>
              <a:ext cx="720000" cy="72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A84E44-1E9E-43D2-9723-35FFFE2D41B6}"/>
                </a:ext>
              </a:extLst>
            </p:cNvPr>
            <p:cNvSpPr txBox="1"/>
            <p:nvPr/>
          </p:nvSpPr>
          <p:spPr>
            <a:xfrm>
              <a:off x="1355148" y="4132723"/>
              <a:ext cx="236475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6</a:t>
              </a:r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3,3 тыс. р.</a:t>
              </a:r>
              <a:endParaRPr lang="ru-RU" sz="2400" dirty="0">
                <a:latin typeface="Trebuchet MS" panose="020B0603020202020204" pitchFamily="34" charset="0"/>
              </a:endParaRPr>
            </a:p>
            <a:p>
              <a:r>
                <a:rPr lang="ru-RU" sz="1400" dirty="0">
                  <a:latin typeface="Trebuchet MS" panose="020B0603020202020204" pitchFamily="34" charset="0"/>
                </a:rPr>
                <a:t>обучение по охране труда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D6BF2B0-A8D8-4178-8DF2-B55593165093}"/>
              </a:ext>
            </a:extLst>
          </p:cNvPr>
          <p:cNvGrpSpPr/>
          <p:nvPr/>
        </p:nvGrpSpPr>
        <p:grpSpPr>
          <a:xfrm>
            <a:off x="490193" y="5459091"/>
            <a:ext cx="2990858" cy="721296"/>
            <a:chOff x="490193" y="5459091"/>
            <a:chExt cx="2990858" cy="72129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B56E40F-25D9-4C83-83CE-7DAAD4AC4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3" y="5460387"/>
              <a:ext cx="720000" cy="720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320E12-DC8E-46EC-98BE-1CB5F73CA38D}"/>
                </a:ext>
              </a:extLst>
            </p:cNvPr>
            <p:cNvSpPr txBox="1"/>
            <p:nvPr/>
          </p:nvSpPr>
          <p:spPr>
            <a:xfrm>
              <a:off x="1355148" y="5459091"/>
              <a:ext cx="212590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3 194</a:t>
              </a:r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,</a:t>
              </a:r>
              <a:r>
                <a:rPr lang="en-US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5</a:t>
              </a:r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 тыс. р.</a:t>
              </a:r>
              <a:endParaRPr lang="ru-RU" sz="2400" dirty="0">
                <a:latin typeface="Trebuchet MS" panose="020B0603020202020204" pitchFamily="34" charset="0"/>
              </a:endParaRPr>
            </a:p>
            <a:p>
              <a:r>
                <a:rPr lang="ru-RU" sz="1400" dirty="0">
                  <a:latin typeface="Trebuchet MS" panose="020B0603020202020204" pitchFamily="34" charset="0"/>
                </a:rPr>
                <a:t>медосмотр (1 079 чел.)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7374B68-C1DE-401C-AC29-630C69CD6B99}"/>
              </a:ext>
            </a:extLst>
          </p:cNvPr>
          <p:cNvGrpSpPr/>
          <p:nvPr/>
        </p:nvGrpSpPr>
        <p:grpSpPr>
          <a:xfrm>
            <a:off x="3911827" y="4140841"/>
            <a:ext cx="4176075" cy="892552"/>
            <a:chOff x="3908789" y="4140841"/>
            <a:chExt cx="4176075" cy="89255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D40F3D6-EA4D-4225-B8D1-3AABF9D12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789" y="4143249"/>
              <a:ext cx="720000" cy="72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3144A0-F233-4617-81F5-7DCAA7376AE3}"/>
                </a:ext>
              </a:extLst>
            </p:cNvPr>
            <p:cNvSpPr txBox="1"/>
            <p:nvPr/>
          </p:nvSpPr>
          <p:spPr>
            <a:xfrm>
              <a:off x="4773744" y="4140841"/>
              <a:ext cx="331112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545,8</a:t>
              </a:r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 тыс. р.</a:t>
              </a:r>
              <a:endParaRPr lang="ru-RU" sz="2400" dirty="0">
                <a:latin typeface="Trebuchet MS" panose="020B0603020202020204" pitchFamily="34" charset="0"/>
              </a:endParaRPr>
            </a:p>
            <a:p>
              <a:r>
                <a:rPr lang="ru-RU" sz="1400" dirty="0">
                  <a:latin typeface="Trebuchet MS" panose="020B0603020202020204" pitchFamily="34" charset="0"/>
                </a:rPr>
                <a:t>психиатрическое освидетельствование ППС (368 чел.)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F4564F7-58C7-4B53-A717-E10CC9DD1993}"/>
              </a:ext>
            </a:extLst>
          </p:cNvPr>
          <p:cNvGrpSpPr/>
          <p:nvPr/>
        </p:nvGrpSpPr>
        <p:grpSpPr>
          <a:xfrm>
            <a:off x="3907292" y="5459091"/>
            <a:ext cx="3058184" cy="892552"/>
            <a:chOff x="3908789" y="5459091"/>
            <a:chExt cx="3058184" cy="892552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8FA648A-9810-4E85-AED7-7EBDE3B82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789" y="5460387"/>
              <a:ext cx="720000" cy="72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FFB115-A253-4C72-B1A2-2524C2F04B66}"/>
                </a:ext>
              </a:extLst>
            </p:cNvPr>
            <p:cNvSpPr txBox="1"/>
            <p:nvPr/>
          </p:nvSpPr>
          <p:spPr>
            <a:xfrm>
              <a:off x="4773744" y="5459091"/>
              <a:ext cx="219322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16,2 </a:t>
              </a:r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тыс. р.</a:t>
              </a:r>
              <a:endParaRPr lang="ru-RU" sz="2400" dirty="0">
                <a:latin typeface="Trebuchet MS" panose="020B0603020202020204" pitchFamily="34" charset="0"/>
              </a:endParaRPr>
            </a:p>
            <a:p>
              <a:r>
                <a:rPr lang="ru-RU" sz="1400" dirty="0">
                  <a:latin typeface="Trebuchet MS" panose="020B0603020202020204" pitchFamily="34" charset="0"/>
                </a:rPr>
                <a:t>компенсация молока</a:t>
              </a:r>
            </a:p>
            <a:p>
              <a:r>
                <a:rPr lang="ru-RU" sz="1400" dirty="0">
                  <a:latin typeface="Trebuchet MS" panose="020B0603020202020204" pitchFamily="34" charset="0"/>
                </a:rPr>
                <a:t>денежными средствами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9C27A41-50A1-4738-999D-5A7BC97761A1}"/>
              </a:ext>
            </a:extLst>
          </p:cNvPr>
          <p:cNvGrpSpPr/>
          <p:nvPr/>
        </p:nvGrpSpPr>
        <p:grpSpPr>
          <a:xfrm>
            <a:off x="8279831" y="4131056"/>
            <a:ext cx="3786478" cy="1117781"/>
            <a:chOff x="8279831" y="4131056"/>
            <a:chExt cx="3786478" cy="1117781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C47A19A-EA9B-4DF9-A218-7A2528B7B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831" y="4131056"/>
              <a:ext cx="720000" cy="720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CA0F9C-048C-49BB-A3AD-3761F39779B9}"/>
                </a:ext>
              </a:extLst>
            </p:cNvPr>
            <p:cNvSpPr txBox="1"/>
            <p:nvPr/>
          </p:nvSpPr>
          <p:spPr>
            <a:xfrm>
              <a:off x="9138710" y="4140841"/>
              <a:ext cx="29275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70</a:t>
              </a:r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 тыс. р.</a:t>
              </a:r>
              <a:endParaRPr lang="ru-RU" sz="2400" dirty="0">
                <a:latin typeface="Trebuchet MS" panose="020B0603020202020204" pitchFamily="34" charset="0"/>
              </a:endParaRPr>
            </a:p>
            <a:p>
              <a:r>
                <a:rPr lang="ru-RU" sz="1400" dirty="0">
                  <a:latin typeface="Trebuchet MS" panose="020B0603020202020204" pitchFamily="34" charset="0"/>
                </a:rPr>
                <a:t>закупка интернет-версии справочной системы «Охрана труда»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3DAB1FF-7813-43EC-AF28-1C1BEFFE1886}"/>
              </a:ext>
            </a:extLst>
          </p:cNvPr>
          <p:cNvGrpSpPr/>
          <p:nvPr/>
        </p:nvGrpSpPr>
        <p:grpSpPr>
          <a:xfrm>
            <a:off x="8284709" y="5459091"/>
            <a:ext cx="3781600" cy="720000"/>
            <a:chOff x="8284709" y="5459091"/>
            <a:chExt cx="3781600" cy="72000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452398C-5F4B-4453-9016-4D0A5181C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709" y="5459091"/>
              <a:ext cx="720000" cy="720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B754B2-9B13-4278-996A-240CDED29046}"/>
                </a:ext>
              </a:extLst>
            </p:cNvPr>
            <p:cNvSpPr txBox="1"/>
            <p:nvPr/>
          </p:nvSpPr>
          <p:spPr>
            <a:xfrm>
              <a:off x="9138710" y="5459091"/>
              <a:ext cx="29275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720</a:t>
              </a:r>
              <a:r>
                <a:rPr lang="ru-RU" sz="2400" b="1" dirty="0">
                  <a:solidFill>
                    <a:srgbClr val="153A69"/>
                  </a:solidFill>
                  <a:latin typeface="Philosopher" panose="00000500000000000000" pitchFamily="2" charset="-52"/>
                </a:rPr>
                <a:t> тыс. р.</a:t>
              </a:r>
              <a:endParaRPr lang="ru-RU" sz="2400" dirty="0">
                <a:latin typeface="Trebuchet MS" panose="020B0603020202020204" pitchFamily="34" charset="0"/>
              </a:endParaRPr>
            </a:p>
            <a:p>
              <a:r>
                <a:rPr lang="ru-RU" sz="1400" dirty="0">
                  <a:latin typeface="Trebuchet MS" panose="020B0603020202020204" pitchFamily="34" charset="0"/>
                </a:rPr>
                <a:t>другие мероприятия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32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7B245-3614-4A65-9412-110CE2E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4"/>
          <a:stretch/>
        </p:blipFill>
        <p:spPr>
          <a:xfrm rot="5400000">
            <a:off x="5539821" y="-5539818"/>
            <a:ext cx="1112359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CF1C0-0049-4CAB-BC15-F9A7B5364384}"/>
              </a:ext>
            </a:extLst>
          </p:cNvPr>
          <p:cNvSpPr txBox="1"/>
          <p:nvPr/>
        </p:nvSpPr>
        <p:spPr>
          <a:xfrm>
            <a:off x="490193" y="15259"/>
            <a:ext cx="11247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hilosopher" panose="00000500000000000000" pitchFamily="2" charset="-52"/>
              </a:rPr>
              <a:t>1.6. Социальные гарантий, оздоровление и отдых работников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C0C794-56D9-410B-A1D4-4B7C4C3D073C}"/>
              </a:ext>
            </a:extLst>
          </p:cNvPr>
          <p:cNvSpPr txBox="1"/>
          <p:nvPr/>
        </p:nvSpPr>
        <p:spPr>
          <a:xfrm>
            <a:off x="490192" y="1282256"/>
            <a:ext cx="5605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Материальная помощь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A9B1AA-A2BA-41B2-AA8A-3067E491525F}"/>
              </a:ext>
            </a:extLst>
          </p:cNvPr>
          <p:cNvSpPr txBox="1"/>
          <p:nvPr/>
        </p:nvSpPr>
        <p:spPr>
          <a:xfrm>
            <a:off x="1422176" y="1821481"/>
            <a:ext cx="225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rebuchet MS" panose="020B0603020202020204" pitchFamily="34" charset="0"/>
              </a:rPr>
              <a:t>Собственная свадьба</a:t>
            </a:r>
          </a:p>
          <a:p>
            <a:pPr algn="just"/>
            <a:r>
              <a:rPr lang="ru-RU" sz="1400" dirty="0">
                <a:latin typeface="Trebuchet MS" panose="020B0603020202020204" pitchFamily="34" charset="0"/>
              </a:rPr>
              <a:t>или свадьба детей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4E66E7-4AC6-443C-BD28-97BECE0A11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1" y="1821481"/>
            <a:ext cx="720000" cy="72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90D52AC-4FBE-4985-A935-59597871EF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20" y="1821481"/>
            <a:ext cx="720000" cy="72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F2CE75-034E-4EF6-AF1E-9E80040CD546}"/>
              </a:ext>
            </a:extLst>
          </p:cNvPr>
          <p:cNvSpPr txBox="1"/>
          <p:nvPr/>
        </p:nvSpPr>
        <p:spPr>
          <a:xfrm>
            <a:off x="5060573" y="1821481"/>
            <a:ext cx="2253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rebuchet MS" panose="020B0603020202020204" pitchFamily="34" charset="0"/>
              </a:rPr>
              <a:t>Рождение ребёнка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E82929-CAC5-45D6-A8EA-FB64CF1738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35" y="1827401"/>
            <a:ext cx="720000" cy="72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A492127-FFC7-44E0-B12A-AD16AC47D8CC}"/>
              </a:ext>
            </a:extLst>
          </p:cNvPr>
          <p:cNvSpPr txBox="1"/>
          <p:nvPr/>
        </p:nvSpPr>
        <p:spPr>
          <a:xfrm>
            <a:off x="8363582" y="1821481"/>
            <a:ext cx="322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rebuchet MS" panose="020B0603020202020204" pitchFamily="34" charset="0"/>
              </a:rPr>
              <a:t>Смерть близких родственников</a:t>
            </a:r>
          </a:p>
          <a:p>
            <a:pPr algn="just"/>
            <a:r>
              <a:rPr lang="ru-RU" sz="1400" dirty="0">
                <a:latin typeface="Trebuchet MS" panose="020B0603020202020204" pitchFamily="34" charset="0"/>
              </a:rPr>
              <a:t>или работника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A63FF1-126F-4610-8ADA-FA39B02850D4}"/>
              </a:ext>
            </a:extLst>
          </p:cNvPr>
          <p:cNvSpPr txBox="1"/>
          <p:nvPr/>
        </p:nvSpPr>
        <p:spPr>
          <a:xfrm>
            <a:off x="490192" y="2746042"/>
            <a:ext cx="5605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Поддержка профсоюза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998F6D3-4436-4EAC-820B-8D1BAEE895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1" y="3319935"/>
            <a:ext cx="720000" cy="720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93D3A2C-B37B-4DCE-B7A5-7CA78D738DB9}"/>
              </a:ext>
            </a:extLst>
          </p:cNvPr>
          <p:cNvSpPr txBox="1"/>
          <p:nvPr/>
        </p:nvSpPr>
        <p:spPr>
          <a:xfrm>
            <a:off x="1355148" y="3319935"/>
            <a:ext cx="64395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53A69"/>
                </a:solidFill>
                <a:latin typeface="Philosopher" panose="00000500000000000000" pitchFamily="2" charset="-52"/>
              </a:rPr>
              <a:t>200 </a:t>
            </a:r>
            <a:r>
              <a:rPr lang="ru-RU" sz="2400" b="1" dirty="0">
                <a:solidFill>
                  <a:srgbClr val="153A69"/>
                </a:solidFill>
                <a:latin typeface="Philosopher" panose="00000500000000000000" pitchFamily="2" charset="-52"/>
              </a:rPr>
              <a:t>тыс. р.</a:t>
            </a:r>
            <a:endParaRPr lang="ru-RU" sz="2400" dirty="0">
              <a:latin typeface="Trebuchet MS" panose="020B0603020202020204" pitchFamily="34" charset="0"/>
            </a:endParaRPr>
          </a:p>
          <a:p>
            <a:r>
              <a:rPr lang="ru-RU" sz="1400" dirty="0">
                <a:latin typeface="Trebuchet MS" panose="020B0603020202020204" pitchFamily="34" charset="0"/>
              </a:rPr>
              <a:t>перечислено работодателем в профсоюз</a:t>
            </a:r>
          </a:p>
          <a:p>
            <a:r>
              <a:rPr lang="ru-RU" sz="1400" dirty="0">
                <a:latin typeface="Trebuchet MS" panose="020B0603020202020204" pitchFamily="34" charset="0"/>
              </a:rPr>
              <a:t>на проведение культурно-массовой и спортивно-оздоровительной работы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AE798D-7E68-4468-AD80-3A2BC39B6FB0}"/>
              </a:ext>
            </a:extLst>
          </p:cNvPr>
          <p:cNvSpPr txBox="1"/>
          <p:nvPr/>
        </p:nvSpPr>
        <p:spPr>
          <a:xfrm>
            <a:off x="490191" y="4417048"/>
            <a:ext cx="7219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01339"/>
                </a:solidFill>
                <a:latin typeface="Philosopher" panose="00000500000000000000" pitchFamily="2" charset="-52"/>
              </a:rPr>
              <a:t>Пакет социальной поддержки молодых ученых ВолГУ</a:t>
            </a:r>
            <a:endParaRPr lang="en-US" b="1" dirty="0">
              <a:solidFill>
                <a:srgbClr val="101339"/>
              </a:solidFill>
              <a:latin typeface="Philosopher" panose="00000500000000000000" pitchFamily="2" charset="-52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6AD07D6-CC0C-41BA-A267-3F23BA3B09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1" y="4990941"/>
            <a:ext cx="720000" cy="72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DDE851F-FC2D-45CD-B298-770B9E14761F}"/>
              </a:ext>
            </a:extLst>
          </p:cNvPr>
          <p:cNvSpPr txBox="1"/>
          <p:nvPr/>
        </p:nvSpPr>
        <p:spPr>
          <a:xfrm>
            <a:off x="1422176" y="4985021"/>
            <a:ext cx="2477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rebuchet MS" panose="020B0603020202020204" pitchFamily="34" charset="0"/>
              </a:rPr>
              <a:t>Содействие в решении социально-экономических проблем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207E076-A5F1-434B-BDB1-3467780BF90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20" y="4990941"/>
            <a:ext cx="720000" cy="720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6368F7F-8C89-41BD-A661-10054B6B9AC1}"/>
              </a:ext>
            </a:extLst>
          </p:cNvPr>
          <p:cNvSpPr txBox="1"/>
          <p:nvPr/>
        </p:nvSpPr>
        <p:spPr>
          <a:xfrm>
            <a:off x="5060573" y="4985021"/>
            <a:ext cx="255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rebuchet MS" panose="020B0603020202020204" pitchFamily="34" charset="0"/>
              </a:rPr>
              <a:t>Содействие в решении профессиональных проблем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81AC6F3-059B-43DB-8D20-3E88D2B5DA0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35" y="4985021"/>
            <a:ext cx="720000" cy="72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67C5F36-6653-4676-9721-63DD08B9B04F}"/>
              </a:ext>
            </a:extLst>
          </p:cNvPr>
          <p:cNvSpPr txBox="1"/>
          <p:nvPr/>
        </p:nvSpPr>
        <p:spPr>
          <a:xfrm>
            <a:off x="8694326" y="4985021"/>
            <a:ext cx="255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rebuchet MS" panose="020B0603020202020204" pitchFamily="34" charset="0"/>
              </a:rPr>
              <a:t>Социальная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2897156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1888</Words>
  <Application>Microsoft Office PowerPoint</Application>
  <PresentationFormat>Широкоэкранный</PresentationFormat>
  <Paragraphs>299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Philosopher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 Klinkova</dc:creator>
  <cp:lastModifiedBy>Арчебасова</cp:lastModifiedBy>
  <cp:revision>130</cp:revision>
  <dcterms:created xsi:type="dcterms:W3CDTF">2025-03-28T11:57:45Z</dcterms:created>
  <dcterms:modified xsi:type="dcterms:W3CDTF">2025-03-31T07:02:56Z</dcterms:modified>
</cp:coreProperties>
</file>