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77" r:id="rId4"/>
    <p:sldId id="262" r:id="rId5"/>
    <p:sldId id="263" r:id="rId6"/>
    <p:sldId id="258" r:id="rId7"/>
    <p:sldId id="264" r:id="rId8"/>
    <p:sldId id="265" r:id="rId9"/>
    <p:sldId id="267" r:id="rId10"/>
    <p:sldId id="268" r:id="rId11"/>
    <p:sldId id="261" r:id="rId12"/>
    <p:sldId id="274" r:id="rId13"/>
    <p:sldId id="278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4E68610-28E6-40F3-A4E0-72D48B8FAB72}">
          <p14:sldIdLst>
            <p14:sldId id="256"/>
            <p14:sldId id="260"/>
            <p14:sldId id="277"/>
            <p14:sldId id="262"/>
            <p14:sldId id="263"/>
            <p14:sldId id="258"/>
            <p14:sldId id="264"/>
            <p14:sldId id="265"/>
            <p14:sldId id="267"/>
            <p14:sldId id="268"/>
            <p14:sldId id="261"/>
            <p14:sldId id="274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4" autoAdjust="0"/>
  </p:normalViewPr>
  <p:slideViewPr>
    <p:cSldViewPr snapToGrid="0">
      <p:cViewPr varScale="1">
        <p:scale>
          <a:sx n="72" d="100"/>
          <a:sy n="72" d="100"/>
        </p:scale>
        <p:origin x="13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C86-B095-4366-AE86-0B67EEBF082B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BB6F-C3B7-4D18-BCC5-F63C8E42D0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C86-B095-4366-AE86-0B67EEBF082B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BB6F-C3B7-4D18-BCC5-F63C8E42D0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C86-B095-4366-AE86-0B67EEBF082B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BB6F-C3B7-4D18-BCC5-F63C8E42D0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C86-B095-4366-AE86-0B67EEBF082B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BB6F-C3B7-4D18-BCC5-F63C8E42D0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C86-B095-4366-AE86-0B67EEBF082B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BB6F-C3B7-4D18-BCC5-F63C8E42D0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C86-B095-4366-AE86-0B67EEBF082B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BB6F-C3B7-4D18-BCC5-F63C8E42D0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C86-B095-4366-AE86-0B67EEBF082B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BB6F-C3B7-4D18-BCC5-F63C8E42D0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C86-B095-4366-AE86-0B67EEBF082B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BB6F-C3B7-4D18-BCC5-F63C8E42D0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C86-B095-4366-AE86-0B67EEBF082B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BB6F-C3B7-4D18-BCC5-F63C8E42D0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C86-B095-4366-AE86-0B67EEBF082B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BB6F-C3B7-4D18-BCC5-F63C8E42D0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C86-B095-4366-AE86-0B67EEBF082B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BB6F-C3B7-4D18-BCC5-F63C8E42D0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44C86-B095-4366-AE86-0B67EEBF082B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ABB6F-C3B7-4D18-BCC5-F63C8E42D0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6600" y="1087755"/>
            <a:ext cx="5536096" cy="2341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en-US" sz="3000" b="1" dirty="0">
                <a:latin typeface="Sitka Text" charset="0"/>
                <a:cs typeface="Sitka Text" charset="0"/>
              </a:rPr>
              <a:t>Особенности</a:t>
            </a:r>
            <a:r>
              <a:rPr lang="en-US" altLang="ru-RU" sz="3000" b="1" dirty="0">
                <a:latin typeface="Sitka Text" charset="0"/>
                <a:cs typeface="Sitka Text" charset="0"/>
              </a:rPr>
              <a:t> </a:t>
            </a:r>
            <a:r>
              <a:rPr lang="en-US" altLang="en-US" sz="3000" b="1" dirty="0">
                <a:latin typeface="Sitka Text" charset="0"/>
                <a:cs typeface="Sitka Text" charset="0"/>
              </a:rPr>
              <a:t>закадрового</a:t>
            </a:r>
            <a:r>
              <a:rPr lang="en-US" altLang="ru-RU" sz="3000" b="1" dirty="0">
                <a:latin typeface="Sitka Text" charset="0"/>
                <a:cs typeface="Sitka Text" charset="0"/>
              </a:rPr>
              <a:t> </a:t>
            </a:r>
            <a:r>
              <a:rPr lang="en-US" altLang="en-US" sz="3000" b="1" dirty="0">
                <a:latin typeface="Sitka Text" charset="0"/>
                <a:cs typeface="Sitka Text" charset="0"/>
              </a:rPr>
              <a:t>перевода</a:t>
            </a:r>
            <a:r>
              <a:rPr lang="en-US" altLang="ru-RU" sz="3000" b="1" dirty="0">
                <a:latin typeface="Sitka Text" charset="0"/>
                <a:cs typeface="Sitka Text" charset="0"/>
              </a:rPr>
              <a:t> </a:t>
            </a:r>
            <a:r>
              <a:rPr lang="en-US" altLang="en-US" sz="3000" b="1" dirty="0">
                <a:latin typeface="Sitka Text" charset="0"/>
                <a:cs typeface="Sitka Text" charset="0"/>
              </a:rPr>
              <a:t>и</a:t>
            </a:r>
            <a:r>
              <a:rPr lang="en-US" altLang="ru-RU" sz="3000" b="1" dirty="0">
                <a:latin typeface="Sitka Text" charset="0"/>
                <a:cs typeface="Sitka Text" charset="0"/>
              </a:rPr>
              <a:t> </a:t>
            </a:r>
            <a:r>
              <a:rPr lang="en-US" altLang="en-US" sz="3000" b="1" dirty="0">
                <a:latin typeface="Sitka Text" charset="0"/>
                <a:cs typeface="Sitka Text" charset="0"/>
              </a:rPr>
              <a:t>субтитрирования</a:t>
            </a:r>
            <a:r>
              <a:rPr lang="en-US" altLang="ru-RU" sz="3000" b="1" dirty="0">
                <a:latin typeface="Sitka Text" charset="0"/>
                <a:cs typeface="Sitka Text" charset="0"/>
              </a:rPr>
              <a:t> </a:t>
            </a:r>
            <a:r>
              <a:rPr lang="en-US" altLang="en-US" sz="3000" b="1" dirty="0">
                <a:latin typeface="Sitka Text" charset="0"/>
                <a:cs typeface="Sitka Text" charset="0"/>
              </a:rPr>
              <a:t>англоязычного</a:t>
            </a:r>
            <a:r>
              <a:rPr lang="en-US" altLang="ru-RU" sz="3000" b="1" dirty="0">
                <a:latin typeface="Sitka Text" charset="0"/>
                <a:cs typeface="Sitka Text" charset="0"/>
              </a:rPr>
              <a:t> </a:t>
            </a:r>
            <a:r>
              <a:rPr lang="en-US" altLang="en-US" sz="3000" b="1" dirty="0" err="1">
                <a:latin typeface="Sitka Text" charset="0"/>
                <a:cs typeface="Sitka Text" charset="0"/>
              </a:rPr>
              <a:t>мистического</a:t>
            </a:r>
            <a:r>
              <a:rPr lang="en-US" altLang="ru-RU" sz="3000" b="1" dirty="0">
                <a:latin typeface="Sitka Text" charset="0"/>
                <a:cs typeface="Sitka Text" charset="0"/>
              </a:rPr>
              <a:t> </a:t>
            </a:r>
            <a:r>
              <a:rPr lang="en-US" altLang="en-US" sz="3000" b="1" dirty="0" err="1">
                <a:latin typeface="Sitka Text" charset="0"/>
                <a:cs typeface="Sitka Text" charset="0"/>
              </a:rPr>
              <a:t>сериала</a:t>
            </a:r>
            <a:endParaRPr lang="en-US" altLang="ru-RU" sz="3000" b="1" dirty="0">
              <a:latin typeface="Sitka Text" charset="0"/>
              <a:cs typeface="Sitka Tex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4436" y="3533140"/>
            <a:ext cx="4894000" cy="26289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altLang="en-US" sz="1600" b="1" dirty="0">
                <a:latin typeface="Times New Roman" panose="02020603050405020304" charset="0"/>
                <a:cs typeface="Times New Roman" panose="02020603050405020304" charset="0"/>
              </a:rPr>
              <a:t>ВЫПОЛНИЛИ</a:t>
            </a:r>
            <a:r>
              <a:rPr lang="en-US" altLang="ru-RU" sz="16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b="1" dirty="0">
                <a:latin typeface="Times New Roman" panose="02020603050405020304" charset="0"/>
                <a:cs typeface="Times New Roman" panose="02020603050405020304" charset="0"/>
              </a:rPr>
              <a:t>КОЛЛЕКТИВНЫЙ</a:t>
            </a:r>
            <a:r>
              <a:rPr lang="en-US" altLang="ru-RU" sz="16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b="1" dirty="0">
                <a:latin typeface="Times New Roman" panose="02020603050405020304" charset="0"/>
                <a:cs typeface="Times New Roman" panose="02020603050405020304" charset="0"/>
              </a:rPr>
              <a:t>ПРОЕКТ</a:t>
            </a:r>
            <a:r>
              <a:rPr lang="en-US" altLang="ru-RU" sz="1600" b="1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algn="r"/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студенты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гр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ЛАФб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-211 </a:t>
            </a:r>
            <a:endParaRPr lang="ru-RU" altLang="ru-RU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Гафитулина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Полина</a:t>
            </a:r>
            <a:b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Смолина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Анастасия</a:t>
            </a:r>
            <a:endParaRPr lang="en-US" altLang="en-US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en-US" altLang="ru-RU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r>
              <a:rPr lang="en-US" altLang="en-US" sz="1600" b="1" dirty="0">
                <a:latin typeface="Times New Roman" panose="02020603050405020304" charset="0"/>
                <a:cs typeface="Times New Roman" panose="02020603050405020304" charset="0"/>
              </a:rPr>
              <a:t>НАУЧНЫЙ</a:t>
            </a:r>
            <a:r>
              <a:rPr lang="en-US" altLang="ru-RU" sz="16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b="1" dirty="0">
                <a:latin typeface="Times New Roman" panose="02020603050405020304" charset="0"/>
                <a:cs typeface="Times New Roman" panose="02020603050405020304" charset="0"/>
              </a:rPr>
              <a:t>РУКОВОДИТЕЛЬ</a:t>
            </a:r>
            <a:r>
              <a:rPr lang="en-US" altLang="ru-RU" sz="1600" b="1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algn="r"/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филол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н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.,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доцент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кафедры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теории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практики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перевода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лингвистики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ВолГУ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ru-RU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Волкова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Ирина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Дмитриевна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90279" y="1433075"/>
            <a:ext cx="3240505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>
              <a:latin typeface="Trebuchet MS" panose="020B0603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498624"/>
              </p:ext>
            </p:extLst>
          </p:nvPr>
        </p:nvGraphicFramePr>
        <p:xfrm>
          <a:off x="169545" y="1169670"/>
          <a:ext cx="8848725" cy="533714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4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9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5385"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Оригинал</a:t>
                      </a:r>
                      <a:endParaRPr sz="2400" b="1" dirty="0">
                        <a:solidFill>
                          <a:schemeClr val="tx1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Варианты</a:t>
                      </a:r>
                      <a:r>
                        <a:rPr sz="24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4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перевода</a:t>
                      </a:r>
                      <a:endParaRPr sz="2400" b="1" dirty="0">
                        <a:solidFill>
                          <a:schemeClr val="tx1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Прием перевода</a:t>
                      </a:r>
                      <a:endParaRPr sz="2400" b="1" dirty="0">
                        <a:solidFill>
                          <a:schemeClr val="tx1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294">
                <a:tc rowSpan="2"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b="1" dirty="0">
                          <a:latin typeface="Times New Roman" panose="02020603050405020304"/>
                          <a:ea typeface="Times New Roman" panose="02020603050405020304"/>
                        </a:rPr>
                        <a:t>Skull Rock</a:t>
                      </a:r>
                    </a:p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2400" dirty="0"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sz="2400" dirty="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Каменная</a:t>
                      </a:r>
                      <a:r>
                        <a:rPr sz="24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Башка</a:t>
                      </a:r>
                      <a:endParaRPr sz="2400" dirty="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dirty="0">
                          <a:latin typeface="Times New Roman" panose="02020603050405020304"/>
                          <a:ea typeface="Times New Roman" panose="02020603050405020304"/>
                        </a:rPr>
                        <a:t>(</a:t>
                      </a: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субтитры</a:t>
                      </a:r>
                      <a:r>
                        <a:rPr sz="2400" dirty="0">
                          <a:latin typeface="Times New Roman" panose="02020603050405020304"/>
                          <a:ea typeface="Times New Roman" panose="02020603050405020304"/>
                        </a:rPr>
                        <a:t>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>
                          <a:latin typeface="Times New Roman" panose="02020603050405020304"/>
                          <a:ea typeface="Times New Roman" panose="02020603050405020304"/>
                        </a:rPr>
                        <a:t>Грамматическая замена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Скала</a:t>
                      </a:r>
                      <a:r>
                        <a:rPr sz="24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Череп</a:t>
                      </a:r>
                      <a:endParaRPr sz="2400" dirty="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dirty="0">
                          <a:latin typeface="Times New Roman" panose="02020603050405020304"/>
                          <a:ea typeface="Times New Roman" panose="02020603050405020304"/>
                        </a:rPr>
                        <a:t>(</a:t>
                      </a: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закадровый</a:t>
                      </a:r>
                      <a:r>
                        <a:rPr sz="24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перевод</a:t>
                      </a:r>
                      <a:r>
                        <a:rPr sz="2400" dirty="0">
                          <a:latin typeface="Times New Roman" panose="02020603050405020304"/>
                          <a:ea typeface="Times New Roman" panose="02020603050405020304"/>
                        </a:rPr>
                        <a:t>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>
                          <a:latin typeface="Times New Roman" panose="02020603050405020304"/>
                          <a:ea typeface="Times New Roman" panose="02020603050405020304"/>
                        </a:rPr>
                        <a:t>Калькирование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294">
                <a:tc rowSpan="2"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b="1">
                          <a:latin typeface="Times New Roman" panose="02020603050405020304"/>
                          <a:ea typeface="Times New Roman" panose="02020603050405020304"/>
                        </a:rPr>
                        <a:t>Cornwallis, Garrett</a:t>
                      </a:r>
                    </a:p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2400"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sz="24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Коргоуллис</a:t>
                      </a:r>
                      <a:r>
                        <a:rPr sz="2400" dirty="0">
                          <a:latin typeface="Times New Roman" panose="02020603050405020304"/>
                          <a:ea typeface="Times New Roman" panose="02020603050405020304"/>
                        </a:rPr>
                        <a:t> и </a:t>
                      </a: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Гаррет</a:t>
                      </a:r>
                      <a:r>
                        <a:rPr sz="2400" dirty="0">
                          <a:latin typeface="Times New Roman" panose="02020603050405020304"/>
                          <a:ea typeface="Times New Roman" panose="02020603050405020304"/>
                        </a:rPr>
                        <a:t>-</a:t>
                      </a:r>
                    </a:p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роуд</a:t>
                      </a:r>
                      <a:r>
                        <a:rPr sz="2400" dirty="0">
                          <a:latin typeface="Times New Roman" panose="02020603050405020304"/>
                          <a:ea typeface="Times New Roman" panose="02020603050405020304"/>
                        </a:rPr>
                        <a:t> (</a:t>
                      </a: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субтитры</a:t>
                      </a:r>
                      <a:r>
                        <a:rPr sz="2400" dirty="0">
                          <a:latin typeface="Times New Roman" panose="02020603050405020304"/>
                          <a:ea typeface="Times New Roman" panose="02020603050405020304"/>
                        </a:rPr>
                        <a:t>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>
                          <a:latin typeface="Times New Roman" panose="02020603050405020304"/>
                          <a:ea typeface="Times New Roman" panose="02020603050405020304"/>
                        </a:rPr>
                        <a:t>Транскрипция, добавление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Корн</a:t>
                      </a:r>
                      <a:r>
                        <a:rPr sz="24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Уоллес</a:t>
                      </a:r>
                      <a:r>
                        <a:rPr sz="2400" dirty="0">
                          <a:latin typeface="Times New Roman" panose="02020603050405020304"/>
                          <a:ea typeface="Times New Roman" panose="02020603050405020304"/>
                        </a:rPr>
                        <a:t> и </a:t>
                      </a: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Гаррет</a:t>
                      </a:r>
                      <a:endParaRPr sz="2400" dirty="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dirty="0">
                          <a:latin typeface="Times New Roman" panose="02020603050405020304"/>
                          <a:ea typeface="Times New Roman" panose="02020603050405020304"/>
                        </a:rPr>
                        <a:t>(</a:t>
                      </a: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закадровый</a:t>
                      </a:r>
                      <a:r>
                        <a:rPr sz="24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перевод</a:t>
                      </a:r>
                      <a:r>
                        <a:rPr sz="2400" dirty="0">
                          <a:latin typeface="Times New Roman" panose="02020603050405020304"/>
                          <a:ea typeface="Times New Roman" panose="02020603050405020304"/>
                        </a:rPr>
                        <a:t>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>
                          <a:latin typeface="Times New Roman" panose="02020603050405020304"/>
                          <a:ea typeface="Times New Roman" panose="02020603050405020304"/>
                        </a:rPr>
                        <a:t>Транслитерация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0294">
                <a:tc rowSpan="2"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b="1">
                          <a:latin typeface="Times New Roman" panose="02020603050405020304"/>
                          <a:ea typeface="Times New Roman" panose="02020603050405020304"/>
                        </a:rPr>
                        <a:t>Kyrzran</a:t>
                      </a:r>
                    </a:p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2400"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sz="24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Кырзрань</a:t>
                      </a:r>
                      <a:r>
                        <a:rPr sz="2400" dirty="0">
                          <a:latin typeface="Times New Roman" panose="02020603050405020304"/>
                          <a:ea typeface="Times New Roman" panose="02020603050405020304"/>
                        </a:rPr>
                        <a:t> (</a:t>
                      </a: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субтитры</a:t>
                      </a:r>
                      <a:r>
                        <a:rPr sz="2400" dirty="0">
                          <a:latin typeface="Times New Roman" panose="02020603050405020304"/>
                          <a:ea typeface="Times New Roman" panose="02020603050405020304"/>
                        </a:rPr>
                        <a:t>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Транскрипция</a:t>
                      </a:r>
                      <a:endParaRPr sz="2400" dirty="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0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>
                          <a:latin typeface="Times New Roman" panose="02020603050405020304"/>
                          <a:ea typeface="Times New Roman" panose="02020603050405020304"/>
                        </a:rPr>
                        <a:t>Кирия (закадровый</a:t>
                      </a:r>
                    </a:p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>
                          <a:latin typeface="Times New Roman" panose="02020603050405020304"/>
                          <a:ea typeface="Times New Roman" panose="02020603050405020304"/>
                        </a:rPr>
                        <a:t>перевод)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Функциональный</a:t>
                      </a:r>
                      <a:r>
                        <a:rPr sz="24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аналог</a:t>
                      </a:r>
                      <a:endParaRPr sz="2400" dirty="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3"/>
          <p:cNvSpPr txBox="1"/>
          <p:nvPr/>
        </p:nvSpPr>
        <p:spPr>
          <a:xfrm>
            <a:off x="169545" y="184725"/>
            <a:ext cx="5967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b="1" dirty="0">
                <a:solidFill>
                  <a:schemeClr val="bg1"/>
                </a:solidFill>
                <a:latin typeface="Sitka Text" charset="0"/>
                <a:cs typeface="Sitka Text" charset="0"/>
              </a:rPr>
              <a:t>ПРИЕМЫ ПЕРЕВОДА</a:t>
            </a:r>
            <a:endParaRPr lang="en-US" altLang="ru-RU" sz="2400" b="1" dirty="0">
              <a:solidFill>
                <a:schemeClr val="bg1"/>
              </a:solidFill>
              <a:latin typeface="Sitka Text" charset="0"/>
              <a:cs typeface="Sitka Text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42615"/>
              </p:ext>
            </p:extLst>
          </p:nvPr>
        </p:nvGraphicFramePr>
        <p:xfrm>
          <a:off x="240665" y="1285460"/>
          <a:ext cx="8728075" cy="527436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3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0163"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Оригинал</a:t>
                      </a:r>
                      <a:endParaRPr sz="2400" b="1" dirty="0">
                        <a:solidFill>
                          <a:schemeClr val="tx1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Варианты</a:t>
                      </a:r>
                      <a:r>
                        <a:rPr sz="24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4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перевода</a:t>
                      </a:r>
                      <a:endParaRPr sz="2400" b="1" dirty="0">
                        <a:solidFill>
                          <a:schemeClr val="tx1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034">
                <a:tc rowSpan="2"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ru-RU" sz="2000" b="1" dirty="0">
                          <a:latin typeface="Times New Roman" panose="02020603050405020304"/>
                          <a:ea typeface="Times New Roman" panose="02020603050405020304"/>
                        </a:rPr>
                        <a:t>My mother is dead. Dead... tired of living like a bum!</a:t>
                      </a:r>
                      <a:endParaRPr lang="ru-RU" altLang="ru-RU" sz="2000" b="1" dirty="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2000" dirty="0" err="1">
                          <a:latin typeface="Times New Roman" panose="02020603050405020304"/>
                          <a:ea typeface="Times New Roman" panose="02020603050405020304"/>
                        </a:rPr>
                        <a:t>Моей</a:t>
                      </a:r>
                      <a:r>
                        <a:rPr lang="en-US" altLang="ru-RU" sz="20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altLang="en-US" sz="2000" dirty="0" err="1">
                          <a:latin typeface="Times New Roman" panose="02020603050405020304"/>
                          <a:ea typeface="Times New Roman" panose="02020603050405020304"/>
                        </a:rPr>
                        <a:t>мамы</a:t>
                      </a:r>
                      <a:r>
                        <a:rPr lang="en-US" altLang="ru-RU" sz="20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altLang="en-US" sz="2000" dirty="0" err="1">
                          <a:latin typeface="Times New Roman" panose="02020603050405020304"/>
                          <a:ea typeface="Times New Roman" panose="02020603050405020304"/>
                        </a:rPr>
                        <a:t>уже</a:t>
                      </a:r>
                      <a:r>
                        <a:rPr lang="en-US" altLang="ru-RU" sz="20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altLang="en-US" sz="2000" dirty="0" err="1">
                          <a:latin typeface="Times New Roman" panose="02020603050405020304"/>
                          <a:ea typeface="Times New Roman" panose="02020603050405020304"/>
                        </a:rPr>
                        <a:t>нет</a:t>
                      </a:r>
                      <a:r>
                        <a:rPr lang="en-US" altLang="ru-RU" sz="2000" dirty="0">
                          <a:latin typeface="Times New Roman" panose="02020603050405020304"/>
                          <a:ea typeface="Times New Roman" panose="02020603050405020304"/>
                        </a:rPr>
                        <a:t>. </a:t>
                      </a:r>
                      <a:r>
                        <a:rPr lang="en-US" altLang="en-US" sz="2000" dirty="0" err="1">
                          <a:latin typeface="Times New Roman" panose="02020603050405020304"/>
                          <a:ea typeface="Times New Roman" panose="02020603050405020304"/>
                        </a:rPr>
                        <a:t>Уже</a:t>
                      </a:r>
                      <a:r>
                        <a:rPr lang="en-US" altLang="ru-RU" sz="20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altLang="en-US" sz="2000" dirty="0" err="1">
                          <a:latin typeface="Times New Roman" panose="02020603050405020304"/>
                          <a:ea typeface="Times New Roman" panose="02020603050405020304"/>
                        </a:rPr>
                        <a:t>нет</a:t>
                      </a:r>
                      <a:r>
                        <a:rPr lang="en-US" altLang="ru-RU" sz="2000" dirty="0">
                          <a:latin typeface="Times New Roman" panose="02020603050405020304"/>
                          <a:ea typeface="Times New Roman" panose="02020603050405020304"/>
                        </a:rPr>
                        <a:t>… </a:t>
                      </a:r>
                      <a:r>
                        <a:rPr lang="en-US" altLang="en-US" sz="2000" dirty="0">
                          <a:latin typeface="Times New Roman" panose="02020603050405020304"/>
                          <a:ea typeface="Times New Roman" panose="02020603050405020304"/>
                        </a:rPr>
                        <a:t>у</a:t>
                      </a:r>
                      <a:r>
                        <a:rPr lang="en-US" altLang="ru-RU" sz="20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altLang="en-US" sz="2000" dirty="0" err="1">
                          <a:latin typeface="Times New Roman" panose="02020603050405020304"/>
                          <a:ea typeface="Times New Roman" panose="02020603050405020304"/>
                        </a:rPr>
                        <a:t>нее</a:t>
                      </a:r>
                      <a:r>
                        <a:rPr lang="en-US" altLang="ru-RU" sz="20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altLang="en-US" sz="2000" dirty="0" err="1">
                          <a:latin typeface="Times New Roman" panose="02020603050405020304"/>
                          <a:ea typeface="Times New Roman" panose="02020603050405020304"/>
                        </a:rPr>
                        <a:t>сил</a:t>
                      </a:r>
                      <a:r>
                        <a:rPr lang="en-US" altLang="ru-RU" sz="20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altLang="en-US" sz="2000" dirty="0" err="1">
                          <a:latin typeface="Times New Roman" panose="02020603050405020304"/>
                          <a:ea typeface="Times New Roman" panose="02020603050405020304"/>
                        </a:rPr>
                        <a:t>жить</a:t>
                      </a:r>
                      <a:r>
                        <a:rPr lang="en-US" altLang="ru-RU" sz="20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altLang="en-US" sz="2000" dirty="0">
                          <a:latin typeface="Times New Roman" panose="02020603050405020304"/>
                          <a:ea typeface="Times New Roman" panose="02020603050405020304"/>
                        </a:rPr>
                        <a:t>в</a:t>
                      </a:r>
                      <a:r>
                        <a:rPr lang="en-US" altLang="ru-RU" sz="20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altLang="en-US" sz="2000" dirty="0" err="1">
                          <a:latin typeface="Times New Roman" panose="02020603050405020304"/>
                          <a:ea typeface="Times New Roman" panose="02020603050405020304"/>
                        </a:rPr>
                        <a:t>нищете</a:t>
                      </a:r>
                      <a:r>
                        <a:rPr lang="en-US" altLang="ru-RU" sz="2000" dirty="0">
                          <a:latin typeface="Times New Roman" panose="02020603050405020304"/>
                          <a:ea typeface="Times New Roman" panose="02020603050405020304"/>
                        </a:rPr>
                        <a:t>!</a:t>
                      </a:r>
                      <a:r>
                        <a:rPr lang="ru-RU" altLang="en-US" sz="2000" dirty="0">
                          <a:latin typeface="Times New Roman" panose="02020603050405020304"/>
                          <a:ea typeface="Times New Roman" panose="02020603050405020304"/>
                        </a:rPr>
                        <a:t> (субтитры)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2000" dirty="0" err="1">
                          <a:latin typeface="Times New Roman" panose="02020603050405020304"/>
                          <a:ea typeface="Times New Roman" panose="02020603050405020304"/>
                        </a:rPr>
                        <a:t>Моя</a:t>
                      </a:r>
                      <a:r>
                        <a:rPr lang="en-US" altLang="ru-RU" sz="20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altLang="en-US" sz="2000" dirty="0" err="1">
                          <a:latin typeface="Times New Roman" panose="02020603050405020304"/>
                          <a:ea typeface="Times New Roman" panose="02020603050405020304"/>
                        </a:rPr>
                        <a:t>мама</a:t>
                      </a:r>
                      <a:r>
                        <a:rPr lang="en-US" altLang="ru-RU" sz="20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altLang="en-US" sz="2000" dirty="0" err="1">
                          <a:latin typeface="Times New Roman" panose="02020603050405020304"/>
                          <a:ea typeface="Times New Roman" panose="02020603050405020304"/>
                        </a:rPr>
                        <a:t>смертельно</a:t>
                      </a:r>
                      <a:r>
                        <a:rPr lang="en-US" altLang="ru-RU" sz="2000" dirty="0">
                          <a:latin typeface="Times New Roman" panose="02020603050405020304"/>
                          <a:ea typeface="Times New Roman" panose="02020603050405020304"/>
                        </a:rPr>
                        <a:t>… </a:t>
                      </a:r>
                      <a:r>
                        <a:rPr lang="en-US" altLang="en-US" sz="2000" dirty="0" err="1">
                          <a:latin typeface="Times New Roman" panose="02020603050405020304"/>
                          <a:ea typeface="Times New Roman" panose="02020603050405020304"/>
                        </a:rPr>
                        <a:t>устала</a:t>
                      </a:r>
                      <a:r>
                        <a:rPr lang="en-US" altLang="ru-RU" sz="20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altLang="en-US" sz="2000" dirty="0" err="1">
                          <a:latin typeface="Times New Roman" panose="02020603050405020304"/>
                          <a:ea typeface="Times New Roman" panose="02020603050405020304"/>
                        </a:rPr>
                        <a:t>жить</a:t>
                      </a:r>
                      <a:r>
                        <a:rPr lang="en-US" altLang="ru-RU" sz="20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altLang="en-US" sz="2000" dirty="0">
                          <a:latin typeface="Times New Roman" panose="02020603050405020304"/>
                          <a:ea typeface="Times New Roman" panose="02020603050405020304"/>
                        </a:rPr>
                        <a:t>в</a:t>
                      </a:r>
                      <a:r>
                        <a:rPr lang="en-US" altLang="ru-RU" sz="20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altLang="en-US" sz="2000" dirty="0" err="1">
                          <a:latin typeface="Times New Roman" panose="02020603050405020304"/>
                          <a:ea typeface="Times New Roman" panose="02020603050405020304"/>
                        </a:rPr>
                        <a:t>полной</a:t>
                      </a:r>
                      <a:r>
                        <a:rPr lang="en-US" altLang="ru-RU" sz="20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altLang="en-US" sz="2000" dirty="0" err="1">
                          <a:latin typeface="Times New Roman" panose="02020603050405020304"/>
                          <a:ea typeface="Times New Roman" panose="02020603050405020304"/>
                        </a:rPr>
                        <a:t>нищете</a:t>
                      </a:r>
                      <a:r>
                        <a:rPr lang="en-US" altLang="ru-RU" sz="2000" dirty="0">
                          <a:latin typeface="Times New Roman" panose="02020603050405020304"/>
                          <a:ea typeface="Times New Roman" panose="02020603050405020304"/>
                        </a:rPr>
                        <a:t>!</a:t>
                      </a:r>
                      <a:r>
                        <a:rPr lang="ru-RU" altLang="en-US" sz="2000" dirty="0">
                          <a:latin typeface="Times New Roman" panose="02020603050405020304"/>
                          <a:ea typeface="Times New Roman" panose="02020603050405020304"/>
                        </a:rPr>
                        <a:t> (закадровый перевод)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9034">
                <a:tc rowSpan="2"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ru-RU" sz="2000" b="1" dirty="0">
                          <a:latin typeface="Times New Roman" panose="02020603050405020304"/>
                          <a:ea typeface="Times New Roman" panose="02020603050405020304"/>
                        </a:rPr>
                        <a:t>Mopey Dick</a:t>
                      </a:r>
                      <a:endParaRPr lang="ru-RU" altLang="en-US" sz="2000" b="1" dirty="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2000" dirty="0" err="1">
                          <a:latin typeface="Times New Roman" panose="02020603050405020304"/>
                          <a:ea typeface="Times New Roman" panose="02020603050405020304"/>
                        </a:rPr>
                        <a:t>Джимми</a:t>
                      </a:r>
                      <a:r>
                        <a:rPr lang="en-US" altLang="ru-RU" sz="20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altLang="en-US" sz="2000" dirty="0" err="1">
                          <a:latin typeface="Times New Roman" panose="02020603050405020304"/>
                          <a:ea typeface="Times New Roman" panose="02020603050405020304"/>
                        </a:rPr>
                        <a:t>Хандрикс</a:t>
                      </a:r>
                      <a:r>
                        <a:rPr lang="ru-RU" altLang="en-US" sz="2000" dirty="0">
                          <a:latin typeface="Times New Roman" panose="02020603050405020304"/>
                          <a:ea typeface="Times New Roman" panose="02020603050405020304"/>
                        </a:rPr>
                        <a:t> (субтитры)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9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2000" dirty="0" err="1">
                          <a:latin typeface="Times New Roman" panose="02020603050405020304"/>
                          <a:ea typeface="Times New Roman" panose="02020603050405020304"/>
                        </a:rPr>
                        <a:t>Как</a:t>
                      </a:r>
                      <a:r>
                        <a:rPr lang="en-US" altLang="ru-RU" sz="20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altLang="en-US" sz="2000" dirty="0" err="1">
                          <a:latin typeface="Times New Roman" panose="02020603050405020304"/>
                          <a:ea typeface="Times New Roman" panose="02020603050405020304"/>
                        </a:rPr>
                        <a:t>чайный</a:t>
                      </a:r>
                      <a:r>
                        <a:rPr lang="en-US" altLang="ru-RU" sz="20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altLang="en-US" sz="2000" dirty="0" err="1">
                          <a:latin typeface="Times New Roman" panose="02020603050405020304"/>
                          <a:ea typeface="Times New Roman" panose="02020603050405020304"/>
                        </a:rPr>
                        <a:t>гриб</a:t>
                      </a:r>
                      <a:r>
                        <a:rPr lang="ru-RU" altLang="en-US" sz="2000" dirty="0">
                          <a:latin typeface="Times New Roman" panose="02020603050405020304"/>
                          <a:ea typeface="Times New Roman" panose="02020603050405020304"/>
                        </a:rPr>
                        <a:t> (закадровый перевод)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9034">
                <a:tc rowSpan="2"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ru-RU" sz="2000" b="1" dirty="0">
                          <a:latin typeface="Times New Roman" panose="02020603050405020304"/>
                          <a:ea typeface="Times New Roman" panose="02020603050405020304"/>
                        </a:rPr>
                        <a:t>You guys realize, if there's a gate down there, it's technically a water gate. Watergate</a:t>
                      </a:r>
                      <a:r>
                        <a:rPr lang="ru-RU" altLang="en-US" sz="2000" b="1" dirty="0">
                          <a:latin typeface="Times New Roman" panose="02020603050405020304"/>
                          <a:ea typeface="Times New Roman" panose="02020603050405020304"/>
                        </a:rPr>
                        <a:t>!</a:t>
                      </a:r>
                      <a:endParaRPr lang="en-US" altLang="ru-RU" sz="2000" b="1" dirty="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2000" dirty="0"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2000" dirty="0" err="1">
                          <a:latin typeface="Times New Roman" panose="02020603050405020304"/>
                          <a:ea typeface="Times New Roman" panose="02020603050405020304"/>
                        </a:rPr>
                        <a:t>Кстати</a:t>
                      </a:r>
                      <a:r>
                        <a:rPr lang="en-US" altLang="ru-RU" sz="2000" dirty="0">
                          <a:latin typeface="Times New Roman" panose="02020603050405020304"/>
                          <a:ea typeface="Times New Roman" panose="02020603050405020304"/>
                        </a:rPr>
                        <a:t>, </a:t>
                      </a:r>
                      <a:r>
                        <a:rPr lang="en-US" altLang="en-US" sz="2000" dirty="0" err="1">
                          <a:latin typeface="Times New Roman" panose="02020603050405020304"/>
                          <a:ea typeface="Times New Roman" panose="02020603050405020304"/>
                        </a:rPr>
                        <a:t>народ</a:t>
                      </a:r>
                      <a:r>
                        <a:rPr lang="en-US" altLang="ru-RU" sz="2000" dirty="0">
                          <a:latin typeface="Times New Roman" panose="02020603050405020304"/>
                          <a:ea typeface="Times New Roman" panose="02020603050405020304"/>
                        </a:rPr>
                        <a:t>, </a:t>
                      </a:r>
                      <a:r>
                        <a:rPr lang="en-US" altLang="en-US" sz="2000" dirty="0" err="1">
                          <a:latin typeface="Times New Roman" panose="02020603050405020304"/>
                          <a:ea typeface="Times New Roman" panose="02020603050405020304"/>
                        </a:rPr>
                        <a:t>если</a:t>
                      </a:r>
                      <a:r>
                        <a:rPr lang="en-US" altLang="ru-RU" sz="20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altLang="en-US" sz="2000" dirty="0" err="1">
                          <a:latin typeface="Times New Roman" panose="02020603050405020304"/>
                          <a:ea typeface="Times New Roman" panose="02020603050405020304"/>
                        </a:rPr>
                        <a:t>там</a:t>
                      </a:r>
                      <a:r>
                        <a:rPr lang="en-US" altLang="ru-RU" sz="20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altLang="en-US" sz="2000" dirty="0" err="1">
                          <a:latin typeface="Times New Roman" panose="02020603050405020304"/>
                          <a:ea typeface="Times New Roman" panose="02020603050405020304"/>
                        </a:rPr>
                        <a:t>есть</a:t>
                      </a:r>
                      <a:r>
                        <a:rPr lang="en-US" altLang="ru-RU" sz="20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altLang="en-US" sz="2000" dirty="0" err="1">
                          <a:latin typeface="Times New Roman" panose="02020603050405020304"/>
                          <a:ea typeface="Times New Roman" panose="02020603050405020304"/>
                        </a:rPr>
                        <a:t>врата</a:t>
                      </a:r>
                      <a:r>
                        <a:rPr lang="en-US" altLang="ru-RU" sz="2000" dirty="0">
                          <a:latin typeface="Times New Roman" panose="02020603050405020304"/>
                          <a:ea typeface="Times New Roman" panose="02020603050405020304"/>
                        </a:rPr>
                        <a:t>, </a:t>
                      </a:r>
                      <a:r>
                        <a:rPr lang="en-US" altLang="en-US" sz="2000" dirty="0" err="1">
                          <a:latin typeface="Times New Roman" panose="02020603050405020304"/>
                          <a:ea typeface="Times New Roman" panose="02020603050405020304"/>
                        </a:rPr>
                        <a:t>то</a:t>
                      </a:r>
                      <a:r>
                        <a:rPr lang="en-US" altLang="ru-RU" sz="20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altLang="en-US" sz="2000" dirty="0" err="1">
                          <a:latin typeface="Times New Roman" panose="02020603050405020304"/>
                          <a:ea typeface="Times New Roman" panose="02020603050405020304"/>
                        </a:rPr>
                        <a:t>это</a:t>
                      </a:r>
                      <a:r>
                        <a:rPr lang="en-US" altLang="ru-RU" sz="20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altLang="en-US" sz="2000" dirty="0" err="1">
                          <a:latin typeface="Times New Roman" panose="02020603050405020304"/>
                          <a:ea typeface="Times New Roman" panose="02020603050405020304"/>
                        </a:rPr>
                        <a:t>Уотергейт</a:t>
                      </a:r>
                      <a:r>
                        <a:rPr lang="en-US" altLang="ru-RU" sz="2000" dirty="0">
                          <a:latin typeface="Times New Roman" panose="02020603050405020304"/>
                          <a:ea typeface="Times New Roman" panose="02020603050405020304"/>
                        </a:rPr>
                        <a:t> – </a:t>
                      </a:r>
                      <a:r>
                        <a:rPr lang="en-US" altLang="en-US" sz="2000" dirty="0" err="1">
                          <a:latin typeface="Times New Roman" panose="02020603050405020304"/>
                          <a:ea typeface="Times New Roman" panose="02020603050405020304"/>
                        </a:rPr>
                        <a:t>водные</a:t>
                      </a:r>
                      <a:r>
                        <a:rPr lang="en-US" altLang="ru-RU" sz="20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altLang="en-US" sz="2000" dirty="0" err="1">
                          <a:latin typeface="Times New Roman" panose="02020603050405020304"/>
                          <a:ea typeface="Times New Roman" panose="02020603050405020304"/>
                        </a:rPr>
                        <a:t>врата</a:t>
                      </a:r>
                      <a:r>
                        <a:rPr lang="en-US" altLang="ru-RU" sz="2000" dirty="0">
                          <a:latin typeface="Times New Roman" panose="02020603050405020304"/>
                          <a:ea typeface="Times New Roman" panose="02020603050405020304"/>
                        </a:rPr>
                        <a:t>? </a:t>
                      </a:r>
                      <a:r>
                        <a:rPr lang="en-US" altLang="en-US" sz="2000" dirty="0" err="1">
                          <a:latin typeface="Times New Roman" panose="02020603050405020304"/>
                          <a:ea typeface="Times New Roman" panose="02020603050405020304"/>
                        </a:rPr>
                        <a:t>Уотергейт</a:t>
                      </a:r>
                      <a:r>
                        <a:rPr lang="en-US" altLang="ru-RU" sz="2000" dirty="0">
                          <a:latin typeface="Times New Roman" panose="02020603050405020304"/>
                          <a:ea typeface="Times New Roman" panose="02020603050405020304"/>
                        </a:rPr>
                        <a:t>!</a:t>
                      </a:r>
                      <a:r>
                        <a:rPr lang="ru-RU" altLang="en-US" sz="2000" dirty="0">
                          <a:latin typeface="Times New Roman" panose="02020603050405020304"/>
                          <a:ea typeface="Times New Roman" panose="02020603050405020304"/>
                        </a:rPr>
                        <a:t> (субтитры)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9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2000" dirty="0" err="1">
                          <a:latin typeface="Times New Roman" panose="02020603050405020304"/>
                          <a:ea typeface="Times New Roman" panose="02020603050405020304"/>
                        </a:rPr>
                        <a:t>Между</a:t>
                      </a:r>
                      <a:r>
                        <a:rPr lang="en-US" altLang="ru-RU" sz="20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altLang="en-US" sz="2000" dirty="0" err="1">
                          <a:latin typeface="Times New Roman" panose="02020603050405020304"/>
                          <a:ea typeface="Times New Roman" panose="02020603050405020304"/>
                        </a:rPr>
                        <a:t>прочим</a:t>
                      </a:r>
                      <a:r>
                        <a:rPr lang="en-US" altLang="ru-RU" sz="2000" dirty="0">
                          <a:latin typeface="Times New Roman" panose="02020603050405020304"/>
                          <a:ea typeface="Times New Roman" panose="02020603050405020304"/>
                        </a:rPr>
                        <a:t>, </a:t>
                      </a:r>
                      <a:r>
                        <a:rPr lang="en-US" altLang="en-US" sz="2000" dirty="0" err="1">
                          <a:latin typeface="Times New Roman" panose="02020603050405020304"/>
                          <a:ea typeface="Times New Roman" panose="02020603050405020304"/>
                        </a:rPr>
                        <a:t>если</a:t>
                      </a:r>
                      <a:r>
                        <a:rPr lang="en-US" altLang="ru-RU" sz="20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altLang="en-US" sz="2000" dirty="0" err="1">
                          <a:latin typeface="Times New Roman" panose="02020603050405020304"/>
                          <a:ea typeface="Times New Roman" panose="02020603050405020304"/>
                        </a:rPr>
                        <a:t>там</a:t>
                      </a:r>
                      <a:r>
                        <a:rPr lang="en-US" altLang="ru-RU" sz="20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altLang="en-US" sz="2000" dirty="0" err="1">
                          <a:latin typeface="Times New Roman" panose="02020603050405020304"/>
                          <a:ea typeface="Times New Roman" panose="02020603050405020304"/>
                        </a:rPr>
                        <a:t>есть</a:t>
                      </a:r>
                      <a:r>
                        <a:rPr lang="en-US" altLang="ru-RU" sz="20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altLang="en-US" sz="2000" dirty="0" err="1">
                          <a:latin typeface="Times New Roman" panose="02020603050405020304"/>
                          <a:ea typeface="Times New Roman" panose="02020603050405020304"/>
                        </a:rPr>
                        <a:t>портал</a:t>
                      </a:r>
                      <a:r>
                        <a:rPr lang="en-US" altLang="ru-RU" sz="2000" dirty="0">
                          <a:latin typeface="Times New Roman" panose="02020603050405020304"/>
                          <a:ea typeface="Times New Roman" panose="02020603050405020304"/>
                        </a:rPr>
                        <a:t>, </a:t>
                      </a:r>
                      <a:r>
                        <a:rPr lang="en-US" altLang="en-US" sz="2000" dirty="0" err="1">
                          <a:latin typeface="Times New Roman" panose="02020603050405020304"/>
                          <a:ea typeface="Times New Roman" panose="02020603050405020304"/>
                        </a:rPr>
                        <a:t>то</a:t>
                      </a:r>
                      <a:r>
                        <a:rPr lang="en-US" altLang="ru-RU" sz="20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altLang="en-US" sz="2000" dirty="0" err="1">
                          <a:latin typeface="Times New Roman" panose="02020603050405020304"/>
                          <a:ea typeface="Times New Roman" panose="02020603050405020304"/>
                        </a:rPr>
                        <a:t>это</a:t>
                      </a:r>
                      <a:r>
                        <a:rPr lang="en-US" altLang="ru-RU" sz="20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altLang="en-US" sz="2000" dirty="0" err="1">
                          <a:latin typeface="Times New Roman" panose="02020603050405020304"/>
                          <a:ea typeface="Times New Roman" panose="02020603050405020304"/>
                        </a:rPr>
                        <a:t>Уотергейт</a:t>
                      </a:r>
                      <a:r>
                        <a:rPr lang="en-US" altLang="ru-RU" sz="2000" dirty="0">
                          <a:latin typeface="Times New Roman" panose="02020603050405020304"/>
                          <a:ea typeface="Times New Roman" panose="02020603050405020304"/>
                        </a:rPr>
                        <a:t>. </a:t>
                      </a:r>
                      <a:r>
                        <a:rPr lang="en-US" altLang="en-US" sz="2000" dirty="0" err="1">
                          <a:latin typeface="Times New Roman" panose="02020603050405020304"/>
                          <a:ea typeface="Times New Roman" panose="02020603050405020304"/>
                        </a:rPr>
                        <a:t>Водные</a:t>
                      </a:r>
                      <a:r>
                        <a:rPr lang="en-US" altLang="ru-RU" sz="20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altLang="en-US" sz="2000" dirty="0" err="1">
                          <a:latin typeface="Times New Roman" panose="02020603050405020304"/>
                          <a:ea typeface="Times New Roman" panose="02020603050405020304"/>
                        </a:rPr>
                        <a:t>врата</a:t>
                      </a:r>
                      <a:r>
                        <a:rPr lang="en-US" altLang="ru-RU" sz="2000" dirty="0">
                          <a:latin typeface="Times New Roman" panose="02020603050405020304"/>
                          <a:ea typeface="Times New Roman" panose="02020603050405020304"/>
                        </a:rPr>
                        <a:t>.</a:t>
                      </a:r>
                      <a:r>
                        <a:rPr lang="ru-RU" altLang="en-US" sz="2000" dirty="0">
                          <a:latin typeface="Times New Roman" panose="02020603050405020304"/>
                          <a:ea typeface="Times New Roman" panose="02020603050405020304"/>
                        </a:rPr>
                        <a:t> (закадровый перевод)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3"/>
          <p:cNvSpPr txBox="1"/>
          <p:nvPr/>
        </p:nvSpPr>
        <p:spPr>
          <a:xfrm>
            <a:off x="97555" y="119511"/>
            <a:ext cx="5441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chemeClr val="bg1"/>
                </a:solidFill>
                <a:latin typeface="Sitka Text" charset="0"/>
                <a:cs typeface="Sitka Text" charset="0"/>
              </a:rPr>
              <a:t>Перевод</a:t>
            </a:r>
            <a:r>
              <a:rPr lang="ru-RU" altLang="en-US" sz="2800" b="1" dirty="0">
                <a:solidFill>
                  <a:schemeClr val="bg1"/>
                </a:solidFill>
                <a:latin typeface="Sitka Text" charset="0"/>
                <a:cs typeface="Sitka Text" charset="0"/>
              </a:rPr>
              <a:t> шуток и</a:t>
            </a:r>
            <a:r>
              <a:rPr lang="en-US" altLang="ru-RU" sz="2800" b="1" dirty="0">
                <a:solidFill>
                  <a:schemeClr val="bg1"/>
                </a:solidFill>
                <a:latin typeface="Sitka Text" charset="0"/>
                <a:cs typeface="Sitka Text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Sitka Text" charset="0"/>
                <a:cs typeface="Sitka Text" charset="0"/>
              </a:rPr>
              <a:t>игры</a:t>
            </a:r>
            <a:r>
              <a:rPr lang="en-US" altLang="ru-RU" sz="2800" b="1" dirty="0">
                <a:solidFill>
                  <a:schemeClr val="bg1"/>
                </a:solidFill>
                <a:latin typeface="Sitka Text" charset="0"/>
                <a:cs typeface="Sitka Text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Sitka Text" charset="0"/>
                <a:cs typeface="Sitka Text" charset="0"/>
              </a:rPr>
              <a:t>слов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240632" y="160421"/>
            <a:ext cx="3593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Bahnschrift" panose="020B0502040204020203" pitchFamily="34" charset="0"/>
                <a:cs typeface="Times New Roman" panose="02020603050405020304" charset="0"/>
              </a:rPr>
              <a:t>Выводы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54747926"/>
              </p:ext>
            </p:extLst>
          </p:nvPr>
        </p:nvGraphicFramePr>
        <p:xfrm>
          <a:off x="64135" y="1080770"/>
          <a:ext cx="9103360" cy="559208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93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7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2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6950"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Times New Roman" panose="02020603050405020304"/>
                          <a:cs typeface="Times New Roman" panose="02020603050405020304" charset="0"/>
                        </a:rPr>
                        <a:t>Единицы перевода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Times New Roman" panose="02020603050405020304"/>
                          <a:cs typeface="Times New Roman" panose="02020603050405020304" charset="0"/>
                        </a:rPr>
                        <a:t>Субтитры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ru-RU" altLang="en-US" sz="2000" b="1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Times New Roman" panose="02020603050405020304"/>
                          <a:cs typeface="Times New Roman" panose="02020603050405020304" charset="0"/>
                        </a:rPr>
                        <a:t>Закадровый перевод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9981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1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Имена</a:t>
                      </a:r>
                      <a:r>
                        <a:rPr sz="1800" b="1" dirty="0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 </a:t>
                      </a:r>
                      <a:r>
                        <a:rPr sz="1800" b="1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собственные</a:t>
                      </a:r>
                      <a:endParaRPr sz="1800" b="1" dirty="0">
                        <a:latin typeface="Bahnschrift" panose="020B0502040204020203" pitchFamily="34" charset="0"/>
                        <a:ea typeface="ＭＳ 明朝"/>
                        <a:cs typeface="Times New Roman" panose="0202060305040502030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Т</a:t>
                      </a: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ранслитераци</a:t>
                      </a:r>
                      <a:r>
                        <a:rPr lang="ru-RU" sz="1800" dirty="0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я, </a:t>
                      </a: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транскрипци</a:t>
                      </a:r>
                      <a:r>
                        <a:rPr lang="ru-RU" sz="1800" dirty="0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я, </a:t>
                      </a: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калькирование</a:t>
                      </a:r>
                      <a:r>
                        <a:rPr lang="ru-RU" sz="1800" dirty="0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, </a:t>
                      </a: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конкретизация</a:t>
                      </a:r>
                      <a:endParaRPr sz="1800" dirty="0">
                        <a:latin typeface="Bahnschrift" panose="020B0502040204020203" pitchFamily="34" charset="0"/>
                        <a:ea typeface="ＭＳ 明朝"/>
                        <a:cs typeface="Times New Roman" panose="0202060305040502030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Функциональные</a:t>
                      </a:r>
                      <a:r>
                        <a:rPr sz="1800" dirty="0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 </a:t>
                      </a: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аналоги</a:t>
                      </a:r>
                      <a:r>
                        <a:rPr lang="ru-RU" sz="1800" dirty="0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, м</a:t>
                      </a: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одуляция</a:t>
                      </a:r>
                      <a:r>
                        <a:rPr lang="ru-RU" sz="1800" dirty="0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, </a:t>
                      </a: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калькирование</a:t>
                      </a:r>
                      <a:endParaRPr sz="1800" dirty="0">
                        <a:latin typeface="Bahnschrift" panose="020B0502040204020203" pitchFamily="34" charset="0"/>
                        <a:ea typeface="ＭＳ 明朝"/>
                        <a:cs typeface="Times New Roman" panose="0202060305040502030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337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1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На</a:t>
                      </a:r>
                      <a:r>
                        <a:rPr lang="ru-RU" sz="1800" b="1" dirty="0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звания объектов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Т</a:t>
                      </a: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ранскрипция</a:t>
                      </a:r>
                      <a:r>
                        <a:rPr lang="ru-RU" sz="1800" dirty="0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, </a:t>
                      </a: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целостное</a:t>
                      </a:r>
                      <a:r>
                        <a:rPr sz="1800" dirty="0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 </a:t>
                      </a: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преобразование</a:t>
                      </a:r>
                      <a:r>
                        <a:rPr sz="1800" dirty="0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, </a:t>
                      </a: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модуляция</a:t>
                      </a:r>
                      <a:r>
                        <a:rPr sz="1800" dirty="0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, </a:t>
                      </a: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добавление</a:t>
                      </a:r>
                      <a:r>
                        <a:rPr sz="1800" dirty="0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, </a:t>
                      </a: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грамматическая</a:t>
                      </a:r>
                      <a:r>
                        <a:rPr sz="1800" dirty="0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 </a:t>
                      </a: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замена</a:t>
                      </a:r>
                      <a:endParaRPr sz="1800" dirty="0">
                        <a:latin typeface="Bahnschrift" panose="020B0502040204020203" pitchFamily="34" charset="0"/>
                        <a:ea typeface="ＭＳ 明朝"/>
                        <a:cs typeface="Times New Roman" panose="0202060305040502030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Т</a:t>
                      </a: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ранслитерация</a:t>
                      </a:r>
                      <a:r>
                        <a:rPr sz="1800" dirty="0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, </a:t>
                      </a: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модуляция</a:t>
                      </a:r>
                      <a:r>
                        <a:rPr sz="1800" dirty="0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, </a:t>
                      </a: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калькирование</a:t>
                      </a:r>
                      <a:br>
                        <a:rPr sz="1800" dirty="0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</a:br>
                      <a:endParaRPr sz="1800" dirty="0">
                        <a:latin typeface="Bahnschrift" panose="020B0502040204020203" pitchFamily="34" charset="0"/>
                        <a:ea typeface="ＭＳ 明朝"/>
                        <a:cs typeface="Times New Roman" panose="0202060305040502030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782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Молодёжный сленг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Экспликация</a:t>
                      </a:r>
                      <a:r>
                        <a:rPr sz="1800" dirty="0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, </a:t>
                      </a: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калькирование</a:t>
                      </a:r>
                      <a:r>
                        <a:rPr sz="1800" dirty="0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, </a:t>
                      </a: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модуляция</a:t>
                      </a:r>
                      <a:endParaRPr lang="ru-RU" sz="1800" dirty="0">
                        <a:latin typeface="Bahnschrift" panose="020B0502040204020203" pitchFamily="34" charset="0"/>
                        <a:ea typeface="ＭＳ 明朝"/>
                        <a:cs typeface="Times New Roman" panose="02020603050405020304" charset="0"/>
                      </a:endParaRPr>
                    </a:p>
                    <a:p>
                      <a:pPr marL="285750" indent="-285750" algn="l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Сохранены</a:t>
                      </a:r>
                      <a:r>
                        <a:rPr sz="1800" dirty="0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 </a:t>
                      </a: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неформальность</a:t>
                      </a:r>
                      <a:r>
                        <a:rPr sz="1800" dirty="0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 и </a:t>
                      </a: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эмоциональная</a:t>
                      </a:r>
                      <a:r>
                        <a:rPr sz="1800" dirty="0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 </a:t>
                      </a: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окраска</a:t>
                      </a:r>
                      <a:endParaRPr sz="1800" dirty="0">
                        <a:latin typeface="Bahnschrift" panose="020B0502040204020203" pitchFamily="34" charset="0"/>
                        <a:ea typeface="ＭＳ 明朝"/>
                        <a:cs typeface="Times New Roman" panose="0202060305040502030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Нейтрализация</a:t>
                      </a:r>
                      <a:r>
                        <a:rPr sz="1800" dirty="0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, </a:t>
                      </a: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калькирование</a:t>
                      </a:r>
                      <a:r>
                        <a:rPr sz="1800" dirty="0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, </a:t>
                      </a: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грамматические</a:t>
                      </a:r>
                      <a:r>
                        <a:rPr sz="1800" dirty="0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 </a:t>
                      </a: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замены</a:t>
                      </a:r>
                      <a:endParaRPr lang="ru-RU" sz="1800" dirty="0">
                        <a:latin typeface="Bahnschrift" panose="020B0502040204020203" pitchFamily="34" charset="0"/>
                        <a:ea typeface="ＭＳ 明朝"/>
                        <a:cs typeface="Times New Roman" panose="02020603050405020304" charset="0"/>
                      </a:endParaRPr>
                    </a:p>
                    <a:p>
                      <a:pPr marL="285750" indent="-285750" algn="l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Теряется</a:t>
                      </a:r>
                      <a:r>
                        <a:rPr sz="1800" dirty="0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 </a:t>
                      </a: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выразительность</a:t>
                      </a:r>
                      <a:r>
                        <a:rPr sz="1800" dirty="0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 и </a:t>
                      </a: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эмоциональность</a:t>
                      </a:r>
                      <a:endParaRPr sz="1800" dirty="0">
                        <a:latin typeface="Bahnschrift" panose="020B0502040204020203" pitchFamily="34" charset="0"/>
                        <a:ea typeface="ＭＳ 明朝"/>
                        <a:cs typeface="Times New Roman" panose="0202060305040502030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9477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Юмор и игра слов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Изобретательный</a:t>
                      </a:r>
                      <a:r>
                        <a:rPr sz="1800" dirty="0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 </a:t>
                      </a: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подход</a:t>
                      </a:r>
                      <a:endParaRPr lang="ru-RU" sz="1800" dirty="0">
                        <a:latin typeface="Bahnschrift" panose="020B0502040204020203" pitchFamily="34" charset="0"/>
                        <a:ea typeface="ＭＳ 明朝"/>
                        <a:cs typeface="Times New Roman" panose="02020603050405020304" charset="0"/>
                      </a:endParaRPr>
                    </a:p>
                    <a:p>
                      <a:pPr marL="285750" indent="-285750" algn="l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Адаптация</a:t>
                      </a:r>
                      <a:r>
                        <a:rPr sz="1800" dirty="0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 </a:t>
                      </a: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культурных</a:t>
                      </a:r>
                      <a:r>
                        <a:rPr sz="1800" dirty="0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 </a:t>
                      </a: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отсылок</a:t>
                      </a:r>
                      <a:endParaRPr lang="ru-RU" sz="1800" dirty="0">
                        <a:latin typeface="Bahnschrift" panose="020B0502040204020203" pitchFamily="34" charset="0"/>
                        <a:ea typeface="ＭＳ 明朝"/>
                        <a:cs typeface="Times New Roman" panose="02020603050405020304" charset="0"/>
                      </a:endParaRPr>
                    </a:p>
                    <a:p>
                      <a:pPr marL="285750" indent="-285750" algn="l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Создание</a:t>
                      </a:r>
                      <a:r>
                        <a:rPr sz="1800" dirty="0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 </a:t>
                      </a: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новых</a:t>
                      </a:r>
                      <a:r>
                        <a:rPr sz="1800" dirty="0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 </a:t>
                      </a: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каламбуров</a:t>
                      </a:r>
                      <a:endParaRPr lang="ru-RU" sz="1800" dirty="0">
                        <a:latin typeface="Bahnschrift" panose="020B0502040204020203" pitchFamily="34" charset="0"/>
                        <a:ea typeface="ＭＳ 明朝"/>
                        <a:cs typeface="Times New Roman" panose="02020603050405020304" charset="0"/>
                      </a:endParaRPr>
                    </a:p>
                    <a:p>
                      <a:pPr marL="285750" indent="-285750" algn="l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Сохранён</a:t>
                      </a:r>
                      <a:r>
                        <a:rPr sz="1800" dirty="0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 </a:t>
                      </a: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комический</a:t>
                      </a:r>
                      <a:r>
                        <a:rPr sz="1800" dirty="0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 </a:t>
                      </a: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эффект</a:t>
                      </a:r>
                      <a:endParaRPr sz="1800" dirty="0">
                        <a:latin typeface="Bahnschrift" panose="020B0502040204020203" pitchFamily="34" charset="0"/>
                        <a:ea typeface="ＭＳ 明朝"/>
                        <a:cs typeface="Times New Roman" panose="0202060305040502030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Простые</a:t>
                      </a:r>
                      <a:r>
                        <a:rPr sz="1800" dirty="0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 </a:t>
                      </a: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шутки</a:t>
                      </a:r>
                      <a:r>
                        <a:rPr sz="1800" dirty="0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 </a:t>
                      </a: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часто</a:t>
                      </a:r>
                      <a:r>
                        <a:rPr sz="1800" dirty="0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 </a:t>
                      </a: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переданы</a:t>
                      </a:r>
                      <a:r>
                        <a:rPr sz="1800" dirty="0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 </a:t>
                      </a: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успешно</a:t>
                      </a:r>
                      <a:endParaRPr lang="ru-RU" sz="1800" dirty="0">
                        <a:latin typeface="Bahnschrift" panose="020B0502040204020203" pitchFamily="34" charset="0"/>
                        <a:ea typeface="ＭＳ 明朝"/>
                        <a:cs typeface="Times New Roman" panose="02020603050405020304" charset="0"/>
                      </a:endParaRPr>
                    </a:p>
                    <a:p>
                      <a:pPr marL="285750" indent="-285750" algn="l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Игра</a:t>
                      </a:r>
                      <a:r>
                        <a:rPr sz="1800" dirty="0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 </a:t>
                      </a: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слов</a:t>
                      </a:r>
                      <a:r>
                        <a:rPr sz="1800" dirty="0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 и </a:t>
                      </a: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отсылки</a:t>
                      </a:r>
                      <a:r>
                        <a:rPr sz="1800" dirty="0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 </a:t>
                      </a: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упрощаются</a:t>
                      </a:r>
                      <a:r>
                        <a:rPr sz="1800" dirty="0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 </a:t>
                      </a: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или</a:t>
                      </a:r>
                      <a:r>
                        <a:rPr sz="1800" dirty="0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 </a:t>
                      </a:r>
                      <a:r>
                        <a:rPr sz="1800" dirty="0" err="1">
                          <a:latin typeface="Bahnschrift" panose="020B0502040204020203" pitchFamily="34" charset="0"/>
                          <a:ea typeface="ＭＳ 明朝"/>
                          <a:cs typeface="Times New Roman" panose="02020603050405020304" charset="0"/>
                        </a:rPr>
                        <a:t>утрачиваются</a:t>
                      </a:r>
                      <a:endParaRPr sz="1800" dirty="0">
                        <a:latin typeface="Bahnschrift" panose="020B0502040204020203" pitchFamily="34" charset="0"/>
                        <a:ea typeface="ＭＳ 明朝"/>
                        <a:cs typeface="Times New Roman" panose="0202060305040502030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240632" y="160421"/>
            <a:ext cx="3593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Bahnschrift" panose="020B0502040204020203" pitchFamily="34" charset="0"/>
                <a:cs typeface="Times New Roman" panose="02020603050405020304" charset="0"/>
              </a:rPr>
              <a:t>Выводы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E76D296-726B-4F71-8DFB-68459FE8C19E}"/>
              </a:ext>
            </a:extLst>
          </p:cNvPr>
          <p:cNvSpPr/>
          <p:nvPr/>
        </p:nvSpPr>
        <p:spPr>
          <a:xfrm>
            <a:off x="240632" y="949529"/>
            <a:ext cx="44726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Bahnschrift" panose="020B0502040204020203" pitchFamily="34" charset="0"/>
                <a:ea typeface="ＭＳ 明朝"/>
                <a:cs typeface="Times New Roman" panose="02020603050405020304" charset="0"/>
              </a:rPr>
              <a:t>СУБТИТРЫ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Bahnschrift" panose="020B0502040204020203" pitchFamily="34" charset="0"/>
                <a:ea typeface="ＭＳ 明朝"/>
                <a:cs typeface="Times New Roman" panose="02020603050405020304" charset="0"/>
              </a:rPr>
              <a:t>Точнее передают стилистическое разнообразие оригинала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Bahnschrift" panose="020B0502040204020203" pitchFamily="34" charset="0"/>
                <a:ea typeface="ＭＳ 明朝"/>
                <a:cs typeface="Times New Roman" panose="02020603050405020304" charset="0"/>
              </a:rPr>
              <a:t>Ближе к интонации и эмоциональному фону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Bahnschrift" panose="020B0502040204020203" pitchFamily="34" charset="0"/>
                <a:ea typeface="ＭＳ 明朝"/>
                <a:cs typeface="Times New Roman" panose="02020603050405020304" charset="0"/>
              </a:rPr>
              <a:t>Особенно актуально для молодёжной тематики</a:t>
            </a:r>
            <a:endParaRPr lang="ru-RU" sz="2400" dirty="0">
              <a:latin typeface="Bahnschrift" panose="020B0502040204020203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667B16E-EBF0-4A5D-9982-002E46CD29AC}"/>
              </a:ext>
            </a:extLst>
          </p:cNvPr>
          <p:cNvSpPr/>
          <p:nvPr/>
        </p:nvSpPr>
        <p:spPr>
          <a:xfrm>
            <a:off x="4331368" y="2384059"/>
            <a:ext cx="4572000" cy="42606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Bahnschrift" panose="020B0502040204020203" pitchFamily="34" charset="0"/>
                <a:ea typeface="ＭＳ 明朝"/>
                <a:cs typeface="Times New Roman" panose="02020603050405020304" charset="0"/>
              </a:rPr>
              <a:t>ЗАКАДР</a:t>
            </a:r>
          </a:p>
          <a:p>
            <a:pPr marL="285750" indent="-28575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Bahnschrift" panose="020B0502040204020203" pitchFamily="34" charset="0"/>
                <a:ea typeface="ＭＳ 明朝"/>
                <a:cs typeface="Times New Roman" panose="02020603050405020304" charset="0"/>
              </a:rPr>
              <a:t>Стилистически нейтрален</a:t>
            </a:r>
          </a:p>
          <a:p>
            <a:pPr marL="285750" indent="-28575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Bahnschrift" panose="020B0502040204020203" pitchFamily="34" charset="0"/>
                <a:ea typeface="ＭＳ 明朝"/>
                <a:cs typeface="Times New Roman" panose="02020603050405020304" charset="0"/>
              </a:rPr>
              <a:t>Лучше воспринимается на слух благодаря ритмической синхронизации и адаптированной лексике</a:t>
            </a:r>
          </a:p>
          <a:p>
            <a:pPr marL="285750" indent="-28575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Bahnschrift" panose="020B0502040204020203" pitchFamily="34" charset="0"/>
                <a:ea typeface="ＭＳ 明朝"/>
                <a:cs typeface="Times New Roman" panose="02020603050405020304" charset="0"/>
              </a:rPr>
              <a:t>Часто теряются культурные нюансы и стилистическая выразительность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4247617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240632" y="160421"/>
            <a:ext cx="3593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solidFill>
                <a:schemeClr val="bg1"/>
              </a:solidFill>
              <a:latin typeface="Bahnschrift" panose="020B0502040204020203" pitchFamily="34" charset="0"/>
              <a:cs typeface="Times New Roman" panose="0202060305040502030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E76D296-726B-4F71-8DFB-68459FE8C19E}"/>
              </a:ext>
            </a:extLst>
          </p:cNvPr>
          <p:cNvSpPr/>
          <p:nvPr/>
        </p:nvSpPr>
        <p:spPr>
          <a:xfrm>
            <a:off x="240632" y="949529"/>
            <a:ext cx="4472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Bahnschrift" panose="020B0502040204020203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667B16E-EBF0-4A5D-9982-002E46CD29AC}"/>
              </a:ext>
            </a:extLst>
          </p:cNvPr>
          <p:cNvSpPr/>
          <p:nvPr/>
        </p:nvSpPr>
        <p:spPr>
          <a:xfrm>
            <a:off x="2037347" y="1856262"/>
            <a:ext cx="4572000" cy="31454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6000" dirty="0">
                <a:latin typeface="Bahnschrift" panose="020B0502040204020203" pitchFamily="34" charset="0"/>
                <a:ea typeface="ＭＳ 明朝"/>
                <a:cs typeface="Times New Roman" panose="02020603050405020304" charset="0"/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82899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040"/>
            <a:ext cx="9144000" cy="685800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151130" y="106045"/>
            <a:ext cx="39173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ru-RU" sz="2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ru-RU" altLang="en-US" sz="28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51130" y="1212850"/>
            <a:ext cx="866267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altLang="en-US" sz="2400" b="1" dirty="0" err="1">
                <a:latin typeface="Bahnschrift" panose="020B0502040204020203" pitchFamily="34" charset="0"/>
                <a:cs typeface="Aharoni" panose="02010803020104030203" pitchFamily="2" charset="-79"/>
              </a:rPr>
              <a:t>Актуальность</a:t>
            </a:r>
            <a:r>
              <a:rPr lang="en-US" altLang="ru-RU" sz="2400" b="1" dirty="0">
                <a:latin typeface="Bahnschrift" panose="020B0502040204020203" pitchFamily="34" charset="0"/>
                <a:cs typeface="Aharoni" panose="02010803020104030203" pitchFamily="2" charset="-79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Aharoni" panose="02010803020104030203" pitchFamily="2" charset="-79"/>
              </a:rPr>
              <a:t>работы</a:t>
            </a:r>
            <a:r>
              <a:rPr lang="en-US" altLang="ru-RU" sz="2400" dirty="0">
                <a:latin typeface="Bahnschrift" panose="020B0502040204020203" pitchFamily="34" charset="0"/>
                <a:cs typeface="Aharoni" panose="02010803020104030203" pitchFamily="2" charset="-79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Aharoni" panose="02010803020104030203" pitchFamily="2" charset="-79"/>
              </a:rPr>
              <a:t>определяется</a:t>
            </a:r>
            <a:r>
              <a:rPr lang="ru-RU" altLang="en-US" sz="2400" dirty="0">
                <a:latin typeface="Bahnschrift" panose="020B0502040204020203" pitchFamily="34" charset="0"/>
                <a:cs typeface="Aharoni" panose="02010803020104030203" pitchFamily="2" charset="-79"/>
              </a:rPr>
              <a:t>:</a:t>
            </a:r>
          </a:p>
          <a:p>
            <a:pPr algn="just">
              <a:lnSpc>
                <a:spcPct val="100000"/>
              </a:lnSpc>
            </a:pPr>
            <a:endParaRPr lang="ru-RU" altLang="en-US" sz="2400" dirty="0">
              <a:latin typeface="Bahnschrift" panose="020B0502040204020203" pitchFamily="34" charset="0"/>
              <a:cs typeface="Aharoni" panose="02010803020104030203" pitchFamily="2" charset="-79"/>
            </a:endParaRP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err="1">
                <a:latin typeface="Bahnschrift" panose="020B0502040204020203" pitchFamily="34" charset="0"/>
                <a:cs typeface="Aharoni" panose="02010803020104030203" pitchFamily="2" charset="-79"/>
              </a:rPr>
              <a:t>растущей</a:t>
            </a:r>
            <a:r>
              <a:rPr lang="en-US" altLang="ru-RU" sz="2400" dirty="0">
                <a:latin typeface="Bahnschrift" panose="020B0502040204020203" pitchFamily="34" charset="0"/>
                <a:cs typeface="Aharoni" panose="02010803020104030203" pitchFamily="2" charset="-79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Aharoni" panose="02010803020104030203" pitchFamily="2" charset="-79"/>
              </a:rPr>
              <a:t>популярностью</a:t>
            </a:r>
            <a:r>
              <a:rPr lang="en-US" altLang="ru-RU" sz="2400" dirty="0">
                <a:latin typeface="Bahnschrift" panose="020B0502040204020203" pitchFamily="34" charset="0"/>
                <a:cs typeface="Aharoni" panose="02010803020104030203" pitchFamily="2" charset="-79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Aharoni" panose="02010803020104030203" pitchFamily="2" charset="-79"/>
              </a:rPr>
              <a:t>англоязычных</a:t>
            </a:r>
            <a:r>
              <a:rPr lang="en-US" altLang="ru-RU" sz="2400" dirty="0">
                <a:latin typeface="Bahnschrift" panose="020B0502040204020203" pitchFamily="34" charset="0"/>
                <a:cs typeface="Aharoni" panose="02010803020104030203" pitchFamily="2" charset="-79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Aharoni" panose="02010803020104030203" pitchFamily="2" charset="-79"/>
              </a:rPr>
              <a:t>сериалов</a:t>
            </a:r>
            <a:endParaRPr lang="ru-RU" altLang="en-US" sz="2400" dirty="0">
              <a:latin typeface="Bahnschrift" panose="020B0502040204020203" pitchFamily="34" charset="0"/>
              <a:cs typeface="Aharoni" panose="02010803020104030203" pitchFamily="2" charset="-79"/>
            </a:endParaRP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err="1">
                <a:latin typeface="Bahnschrift" panose="020B0502040204020203" pitchFamily="34" charset="0"/>
                <a:cs typeface="Aharoni" panose="02010803020104030203" pitchFamily="2" charset="-79"/>
              </a:rPr>
              <a:t>их</a:t>
            </a:r>
            <a:r>
              <a:rPr lang="en-US" altLang="ru-RU" sz="2400" dirty="0">
                <a:latin typeface="Bahnschrift" panose="020B0502040204020203" pitchFamily="34" charset="0"/>
                <a:cs typeface="Aharoni" panose="02010803020104030203" pitchFamily="2" charset="-79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Aharoni" panose="02010803020104030203" pitchFamily="2" charset="-79"/>
              </a:rPr>
              <a:t>распространением</a:t>
            </a:r>
            <a:r>
              <a:rPr lang="en-US" altLang="ru-RU" sz="2400" dirty="0">
                <a:latin typeface="Bahnschrift" panose="020B0502040204020203" pitchFamily="34" charset="0"/>
                <a:cs typeface="Aharoni" panose="02010803020104030203" pitchFamily="2" charset="-79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Aharoni" panose="02010803020104030203" pitchFamily="2" charset="-79"/>
              </a:rPr>
              <a:t>на</a:t>
            </a:r>
            <a:r>
              <a:rPr lang="en-US" altLang="ru-RU" sz="2400" dirty="0">
                <a:latin typeface="Bahnschrift" panose="020B0502040204020203" pitchFamily="34" charset="0"/>
                <a:cs typeface="Aharoni" panose="02010803020104030203" pitchFamily="2" charset="-79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Aharoni" panose="02010803020104030203" pitchFamily="2" charset="-79"/>
              </a:rPr>
              <a:t>международных</a:t>
            </a:r>
            <a:r>
              <a:rPr lang="en-US" altLang="ru-RU" sz="2400" dirty="0">
                <a:latin typeface="Bahnschrift" panose="020B0502040204020203" pitchFamily="34" charset="0"/>
                <a:cs typeface="Aharoni" panose="02010803020104030203" pitchFamily="2" charset="-79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Aharoni" panose="02010803020104030203" pitchFamily="2" charset="-79"/>
              </a:rPr>
              <a:t>платформах</a:t>
            </a:r>
            <a:endParaRPr lang="ru-RU" altLang="en-US" sz="2400" dirty="0">
              <a:latin typeface="Bahnschrift" panose="020B0502040204020203" pitchFamily="34" charset="0"/>
              <a:cs typeface="Aharoni" panose="02010803020104030203" pitchFamily="2" charset="-79"/>
            </a:endParaRP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err="1">
                <a:latin typeface="Bahnschrift" panose="020B0502040204020203" pitchFamily="34" charset="0"/>
                <a:cs typeface="Aharoni" panose="02010803020104030203" pitchFamily="2" charset="-79"/>
              </a:rPr>
              <a:t>необходимостью</a:t>
            </a:r>
            <a:r>
              <a:rPr lang="en-US" altLang="ru-RU" sz="2400" dirty="0">
                <a:latin typeface="Bahnschrift" panose="020B0502040204020203" pitchFamily="34" charset="0"/>
                <a:cs typeface="Aharoni" panose="02010803020104030203" pitchFamily="2" charset="-79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Aharoni" panose="02010803020104030203" pitchFamily="2" charset="-79"/>
              </a:rPr>
              <a:t>детального</a:t>
            </a:r>
            <a:r>
              <a:rPr lang="en-US" altLang="ru-RU" sz="2400" dirty="0">
                <a:latin typeface="Bahnschrift" panose="020B0502040204020203" pitchFamily="34" charset="0"/>
                <a:cs typeface="Aharoni" panose="02010803020104030203" pitchFamily="2" charset="-79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Aharoni" panose="02010803020104030203" pitchFamily="2" charset="-79"/>
              </a:rPr>
              <a:t>анализа</a:t>
            </a:r>
            <a:r>
              <a:rPr lang="en-US" altLang="ru-RU" sz="2400" dirty="0">
                <a:latin typeface="Bahnschrift" panose="020B0502040204020203" pitchFamily="34" charset="0"/>
                <a:cs typeface="Aharoni" panose="02010803020104030203" pitchFamily="2" charset="-79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Aharoni" panose="02010803020104030203" pitchFamily="2" charset="-79"/>
              </a:rPr>
              <a:t>перевода</a:t>
            </a:r>
            <a:r>
              <a:rPr lang="en-US" altLang="ru-RU" sz="2400" dirty="0">
                <a:latin typeface="Bahnschrift" panose="020B0502040204020203" pitchFamily="34" charset="0"/>
                <a:cs typeface="Aharoni" panose="02010803020104030203" pitchFamily="2" charset="-79"/>
              </a:rPr>
              <a:t> </a:t>
            </a:r>
            <a:r>
              <a:rPr lang="ru-RU" altLang="en-US" sz="2400" dirty="0">
                <a:latin typeface="Bahnschrift" panose="020B0502040204020203" pitchFamily="34" charset="0"/>
                <a:cs typeface="Aharoni" panose="02010803020104030203" pitchFamily="2" charset="-79"/>
              </a:rPr>
              <a:t>данных</a:t>
            </a:r>
            <a:r>
              <a:rPr lang="en-US" altLang="ru-RU" sz="2400" dirty="0">
                <a:latin typeface="Bahnschrift" panose="020B0502040204020203" pitchFamily="34" charset="0"/>
                <a:cs typeface="Aharoni" panose="02010803020104030203" pitchFamily="2" charset="-79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Aharoni" panose="02010803020104030203" pitchFamily="2" charset="-79"/>
              </a:rPr>
              <a:t>материалов</a:t>
            </a:r>
            <a:r>
              <a:rPr lang="en-US" altLang="ru-RU" sz="2400" dirty="0">
                <a:latin typeface="Bahnschrift" panose="020B0502040204020203" pitchFamily="34" charset="0"/>
                <a:cs typeface="Aharoni" panose="02010803020104030203" pitchFamily="2" charset="-79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Aharoni" panose="02010803020104030203" pitchFamily="2" charset="-79"/>
              </a:rPr>
              <a:t>для</a:t>
            </a:r>
            <a:r>
              <a:rPr lang="en-US" altLang="ru-RU" sz="2400" dirty="0">
                <a:latin typeface="Bahnschrift" panose="020B0502040204020203" pitchFamily="34" charset="0"/>
                <a:cs typeface="Aharoni" panose="02010803020104030203" pitchFamily="2" charset="-79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Aharoni" panose="02010803020104030203" pitchFamily="2" charset="-79"/>
              </a:rPr>
              <a:t>разных</a:t>
            </a:r>
            <a:r>
              <a:rPr lang="en-US" altLang="ru-RU" sz="2400" dirty="0">
                <a:latin typeface="Bahnschrift" panose="020B0502040204020203" pitchFamily="34" charset="0"/>
                <a:cs typeface="Aharoni" panose="02010803020104030203" pitchFamily="2" charset="-79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Aharoni" panose="02010803020104030203" pitchFamily="2" charset="-79"/>
              </a:rPr>
              <a:t>целевых</a:t>
            </a:r>
            <a:r>
              <a:rPr lang="en-US" altLang="ru-RU" sz="2400" dirty="0">
                <a:latin typeface="Bahnschrift" panose="020B0502040204020203" pitchFamily="34" charset="0"/>
                <a:cs typeface="Aharoni" panose="02010803020104030203" pitchFamily="2" charset="-79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Aharoni" panose="02010803020104030203" pitchFamily="2" charset="-79"/>
              </a:rPr>
              <a:t>аудиторий</a:t>
            </a:r>
            <a:r>
              <a:rPr lang="en-US" altLang="ru-RU" sz="2400" dirty="0">
                <a:latin typeface="Bahnschrift" panose="020B0502040204020203" pitchFamily="34" charset="0"/>
                <a:cs typeface="Aharoni" panose="02010803020104030203" pitchFamily="2" charset="-79"/>
              </a:rPr>
              <a:t>.  </a:t>
            </a:r>
          </a:p>
          <a:p>
            <a:pPr algn="just">
              <a:lnSpc>
                <a:spcPct val="100000"/>
              </a:lnSpc>
            </a:pPr>
            <a:endParaRPr lang="en-US" altLang="en-US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endParaRPr lang="en-US" altLang="ru-RU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Изображение 6"/>
          <p:cNvPicPr/>
          <p:nvPr/>
        </p:nvPicPr>
        <p:blipFill>
          <a:blip r:embed="rId3"/>
          <a:stretch>
            <a:fillRect/>
          </a:stretch>
        </p:blipFill>
        <p:spPr>
          <a:xfrm>
            <a:off x="1510748" y="4012586"/>
            <a:ext cx="6434759" cy="22149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040"/>
            <a:ext cx="9144000" cy="685800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151130" y="106045"/>
            <a:ext cx="39173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ru-RU" sz="2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ru-RU" altLang="en-US" sz="28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569844" y="800100"/>
            <a:ext cx="72224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endParaRPr lang="en-US" altLang="en-US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altLang="en-US" sz="2400" b="1" dirty="0" err="1">
                <a:latin typeface="Bahnschrift" panose="020B0502040204020203" pitchFamily="34" charset="0"/>
                <a:cs typeface="Times New Roman" panose="02020603050405020304" charset="0"/>
              </a:rPr>
              <a:t>Объект</a:t>
            </a:r>
            <a:r>
              <a:rPr lang="en-US" altLang="ru-RU" sz="2400" b="1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исследования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ru-RU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– закадровый и субтитрированный перевод 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многосерийно</a:t>
            </a:r>
            <a:r>
              <a:rPr lang="ru-RU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го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аудиовизуально</a:t>
            </a:r>
            <a:r>
              <a:rPr lang="ru-RU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го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произведени</a:t>
            </a:r>
            <a:r>
              <a:rPr lang="ru-RU" altLang="en-US" sz="2400" dirty="0">
                <a:latin typeface="Bahnschrift" panose="020B0502040204020203" pitchFamily="34" charset="0"/>
                <a:cs typeface="Times New Roman" panose="02020603050405020304" charset="0"/>
              </a:rPr>
              <a:t>я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" altLang="en-US" sz="2400" dirty="0">
                <a:latin typeface="Bahnschrift" panose="020B0502040204020203" pitchFamily="34" charset="0"/>
                <a:cs typeface="Times New Roman" panose="02020603050405020304" charset="0"/>
              </a:rPr>
              <a:t>«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Очень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странные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дела</a:t>
            </a:r>
            <a:r>
              <a:rPr lang="" altLang="en-US" sz="2400" dirty="0">
                <a:latin typeface="Bahnschrift" panose="020B0502040204020203" pitchFamily="34" charset="0"/>
                <a:cs typeface="Times New Roman" panose="02020603050405020304" charset="0"/>
              </a:rPr>
              <a:t>»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. </a:t>
            </a:r>
            <a:endParaRPr lang="en-US" altLang="ru-RU" sz="2400" b="1" dirty="0">
              <a:latin typeface="Bahnschrift" panose="020B0502040204020203" pitchFamily="3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endParaRPr lang="en-US" altLang="en-US" sz="2400" b="1" dirty="0">
              <a:latin typeface="Bahnschrift" panose="020B0502040204020203" pitchFamily="3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altLang="en-US" sz="2400" b="1" dirty="0" err="1">
                <a:latin typeface="Bahnschrift" panose="020B0502040204020203" pitchFamily="34" charset="0"/>
                <a:cs typeface="Times New Roman" panose="02020603050405020304" charset="0"/>
              </a:rPr>
              <a:t>Предмет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исследования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ru-RU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– 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специфика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закадрового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>
                <a:latin typeface="Bahnschrift" panose="020B0502040204020203" pitchFamily="34" charset="0"/>
                <a:cs typeface="Times New Roman" panose="02020603050405020304" charset="0"/>
              </a:rPr>
              <a:t>и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субтитрированного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перевода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кинотекста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указанного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произведения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>
                <a:latin typeface="Bahnschrift" panose="020B0502040204020203" pitchFamily="34" charset="0"/>
                <a:cs typeface="Times New Roman" panose="02020603050405020304" charset="0"/>
              </a:rPr>
              <a:t>с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английского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ru-RU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языка 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на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русский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.</a:t>
            </a:r>
          </a:p>
          <a:p>
            <a:pPr algn="just">
              <a:lnSpc>
                <a:spcPct val="100000"/>
              </a:lnSpc>
            </a:pPr>
            <a:endParaRPr lang="en-US" altLang="ru-RU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Изображение 6"/>
          <p:cNvPicPr/>
          <p:nvPr/>
        </p:nvPicPr>
        <p:blipFill>
          <a:blip r:embed="rId3"/>
          <a:stretch>
            <a:fillRect/>
          </a:stretch>
        </p:blipFill>
        <p:spPr>
          <a:xfrm>
            <a:off x="1624965" y="4627880"/>
            <a:ext cx="6280785" cy="187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91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384312" y="1147445"/>
            <a:ext cx="846813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 err="1">
                <a:latin typeface="Bahnschrift" panose="020B0502040204020203" pitchFamily="34" charset="0"/>
                <a:cs typeface="Times New Roman" panose="02020603050405020304" charset="0"/>
              </a:rPr>
              <a:t>Цель</a:t>
            </a:r>
            <a:r>
              <a:rPr lang="en-US" altLang="ru-RU" sz="2400" b="1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исследования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ru-RU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-  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выявление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основных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приёмов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, 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используемых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переводчиками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>
                <a:latin typeface="Bahnschrift" panose="020B0502040204020203" pitchFamily="34" charset="0"/>
                <a:cs typeface="Times New Roman" panose="02020603050405020304" charset="0"/>
              </a:rPr>
              <a:t>в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процессе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закадрового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перевода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>
                <a:latin typeface="Bahnschrift" panose="020B0502040204020203" pitchFamily="34" charset="0"/>
                <a:cs typeface="Times New Roman" panose="02020603050405020304" charset="0"/>
              </a:rPr>
              <a:t>и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перевода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субтитров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>
                <a:latin typeface="Bahnschrift" panose="020B0502040204020203" pitchFamily="34" charset="0"/>
                <a:cs typeface="Times New Roman" panose="02020603050405020304" charset="0"/>
              </a:rPr>
              <a:t>с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целью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адаптации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англоязычного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сериала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для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русскоязычной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целевой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аудитории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.</a:t>
            </a:r>
          </a:p>
          <a:p>
            <a:endParaRPr lang="en-US" altLang="ru-RU" sz="2400" dirty="0">
              <a:latin typeface="Bahnschrift" panose="020B0502040204020203" pitchFamily="34" charset="0"/>
              <a:cs typeface="Times New Roman" panose="02020603050405020304" charset="0"/>
            </a:endParaRPr>
          </a:p>
          <a:p>
            <a:r>
              <a:rPr lang="ru-RU" altLang="en-US" sz="2400" b="1" dirty="0">
                <a:latin typeface="Bahnschrift" panose="020B0502040204020203" pitchFamily="34" charset="0"/>
                <a:cs typeface="Times New Roman" panose="02020603050405020304" charset="0"/>
              </a:rPr>
              <a:t>Задачи </a:t>
            </a:r>
            <a:r>
              <a:rPr lang="en-US" altLang="en-US" sz="2400" b="1" dirty="0" err="1">
                <a:latin typeface="Bahnschrift" panose="020B0502040204020203" pitchFamily="34" charset="0"/>
                <a:cs typeface="Times New Roman" panose="02020603050405020304" charset="0"/>
              </a:rPr>
              <a:t>исследования</a:t>
            </a:r>
            <a:r>
              <a:rPr lang="ru-RU" altLang="en-US" sz="2400" b="1" dirty="0">
                <a:latin typeface="Bahnschrift" panose="020B0502040204020203" pitchFamily="34" charset="0"/>
                <a:cs typeface="Times New Roman" panose="02020603050405020304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Рассмотреть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ru-RU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понятие «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киноперевод</a:t>
            </a:r>
            <a:r>
              <a:rPr lang="ru-RU" altLang="en-US" sz="2400" dirty="0">
                <a:latin typeface="Bahnschrift" panose="020B0502040204020203" pitchFamily="34" charset="0"/>
                <a:cs typeface="Times New Roman" panose="02020603050405020304" charset="0"/>
              </a:rPr>
              <a:t>»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Выявить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особенности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субтитрирова</a:t>
            </a:r>
            <a:r>
              <a:rPr lang="ru-RU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нного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>
                <a:latin typeface="Bahnschrift" panose="020B0502040204020203" pitchFamily="34" charset="0"/>
                <a:cs typeface="Times New Roman" panose="02020603050405020304" charset="0"/>
              </a:rPr>
              <a:t>и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закадрового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перевода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Выполнить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переводческий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анализ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кинотекста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сериала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Выявить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>
                <a:latin typeface="Bahnschrift" panose="020B0502040204020203" pitchFamily="34" charset="0"/>
                <a:cs typeface="Times New Roman" panose="02020603050405020304" charset="0"/>
              </a:rPr>
              <a:t>и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сопоставить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используемые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переводческие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приёмы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Определить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преимущества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>
                <a:latin typeface="Bahnschrift" panose="020B0502040204020203" pitchFamily="34" charset="0"/>
                <a:cs typeface="Times New Roman" panose="02020603050405020304" charset="0"/>
              </a:rPr>
              <a:t>и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недостатки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закадрового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Times New Roman" panose="02020603050405020304" charset="0"/>
              </a:rPr>
              <a:t>перевода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 dirty="0">
                <a:latin typeface="Bahnschrift" panose="020B0502040204020203" pitchFamily="34" charset="0"/>
                <a:cs typeface="Times New Roman" panose="02020603050405020304" charset="0"/>
              </a:rPr>
              <a:t>и</a:t>
            </a:r>
            <a:r>
              <a:rPr lang="en-US" altLang="ru-RU" sz="2400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Bahnschrift" panose="020B0502040204020203" pitchFamily="34" charset="0"/>
                <a:cs typeface="Times New Roman" panose="02020603050405020304" charset="0"/>
              </a:rPr>
              <a:t>субтитров</a:t>
            </a:r>
            <a:r>
              <a:rPr lang="en-US" altLang="ru-RU" sz="2000">
                <a:latin typeface="Bahnschrift" panose="020B0502040204020203" pitchFamily="34" charset="0"/>
                <a:cs typeface="Times New Roman" panose="02020603050405020304" charset="0"/>
              </a:rPr>
              <a:t>.</a:t>
            </a:r>
            <a:endParaRPr lang="en-US" altLang="ru-RU" sz="2000" dirty="0">
              <a:latin typeface="Bahnschrift" panose="020B0502040204020203" pitchFamily="3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8133792"/>
              </p:ext>
            </p:extLst>
          </p:nvPr>
        </p:nvGraphicFramePr>
        <p:xfrm>
          <a:off x="483870" y="3169920"/>
          <a:ext cx="8368665" cy="3398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368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6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Методы исследования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4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Times New Roman" panose="02020603050405020304" charset="0"/>
                        </a:rPr>
                        <a:t>Сравнительно-сопоставительный анализ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4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Times New Roman" panose="02020603050405020304" charset="0"/>
                        </a:rPr>
                        <a:t>Концептуальный анализ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4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Times New Roman" panose="02020603050405020304" charset="0"/>
                        </a:rPr>
                        <a:t>Переводческий анализ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4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Times New Roman" panose="02020603050405020304" charset="0"/>
                        </a:rPr>
                        <a:t>Контекстуальный анализ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4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Times New Roman" panose="02020603050405020304" charset="0"/>
                        </a:rPr>
                        <a:t>Анализ словарных дефиниций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Текстовое поле 3"/>
          <p:cNvSpPr txBox="1"/>
          <p:nvPr/>
        </p:nvSpPr>
        <p:spPr>
          <a:xfrm>
            <a:off x="472440" y="1114425"/>
            <a:ext cx="82721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b="1" dirty="0" err="1">
                <a:latin typeface="Bahnschrift" panose="020B0502040204020203" pitchFamily="34" charset="0"/>
                <a:cs typeface="Times New Roman" panose="02020603050405020304" charset="0"/>
              </a:rPr>
              <a:t>Материал</a:t>
            </a:r>
            <a:r>
              <a:rPr lang="ru-RU" altLang="en-US" b="1" dirty="0">
                <a:latin typeface="Bahnschrift" panose="020B0502040204020203" pitchFamily="34" charset="0"/>
                <a:cs typeface="Times New Roman" panose="02020603050405020304" charset="0"/>
              </a:rPr>
              <a:t> - </a:t>
            </a:r>
            <a:r>
              <a:rPr lang="en-US" altLang="en-US" dirty="0" err="1">
                <a:latin typeface="Bahnschrift" panose="020B0502040204020203" pitchFamily="34" charset="0"/>
                <a:cs typeface="Times New Roman" panose="02020603050405020304" charset="0"/>
              </a:rPr>
              <a:t>оригинальная</a:t>
            </a:r>
            <a:r>
              <a:rPr lang="en-US" altLang="ru-RU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dirty="0" err="1">
                <a:latin typeface="Bahnschrift" panose="020B0502040204020203" pitchFamily="34" charset="0"/>
                <a:cs typeface="Times New Roman" panose="02020603050405020304" charset="0"/>
              </a:rPr>
              <a:t>англоязычная</a:t>
            </a:r>
            <a:r>
              <a:rPr lang="en-US" altLang="ru-RU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dirty="0" err="1">
                <a:latin typeface="Bahnschrift" panose="020B0502040204020203" pitchFamily="34" charset="0"/>
                <a:cs typeface="Times New Roman" panose="02020603050405020304" charset="0"/>
              </a:rPr>
              <a:t>версия</a:t>
            </a:r>
            <a:r>
              <a:rPr lang="en-US" altLang="ru-RU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dirty="0">
                <a:latin typeface="Bahnschrift" panose="020B0502040204020203" pitchFamily="34" charset="0"/>
                <a:cs typeface="Times New Roman" panose="02020603050405020304" charset="0"/>
              </a:rPr>
              <a:t>и</a:t>
            </a:r>
            <a:r>
              <a:rPr lang="en-US" altLang="ru-RU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dirty="0" err="1">
                <a:latin typeface="Bahnschrift" panose="020B0502040204020203" pitchFamily="34" charset="0"/>
                <a:cs typeface="Times New Roman" panose="02020603050405020304" charset="0"/>
              </a:rPr>
              <a:t>переводные</a:t>
            </a:r>
            <a:r>
              <a:rPr lang="en-US" altLang="ru-RU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dirty="0" err="1">
                <a:latin typeface="Bahnschrift" panose="020B0502040204020203" pitchFamily="34" charset="0"/>
                <a:cs typeface="Times New Roman" panose="02020603050405020304" charset="0"/>
              </a:rPr>
              <a:t>русскоязычные</a:t>
            </a:r>
            <a:r>
              <a:rPr lang="en-US" altLang="ru-RU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dirty="0" err="1">
                <a:latin typeface="Bahnschrift" panose="020B0502040204020203" pitchFamily="34" charset="0"/>
                <a:cs typeface="Times New Roman" panose="02020603050405020304" charset="0"/>
              </a:rPr>
              <a:t>версии</a:t>
            </a:r>
            <a:r>
              <a:rPr lang="en-US" altLang="ru-RU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dirty="0" err="1">
                <a:latin typeface="Bahnschrift" panose="020B0502040204020203" pitchFamily="34" charset="0"/>
                <a:cs typeface="Times New Roman" panose="02020603050405020304" charset="0"/>
              </a:rPr>
              <a:t>сериала</a:t>
            </a:r>
            <a:r>
              <a:rPr lang="en-US" altLang="ru-RU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" altLang="en-US" dirty="0">
                <a:latin typeface="Bahnschrift" panose="020B0502040204020203" pitchFamily="34" charset="0"/>
                <a:cs typeface="Times New Roman" panose="02020603050405020304" charset="0"/>
              </a:rPr>
              <a:t>«</a:t>
            </a:r>
            <a:r>
              <a:rPr lang="en-US" altLang="en-US" dirty="0" err="1">
                <a:latin typeface="Bahnschrift" panose="020B0502040204020203" pitchFamily="34" charset="0"/>
                <a:cs typeface="Times New Roman" panose="02020603050405020304" charset="0"/>
              </a:rPr>
              <a:t>Очень</a:t>
            </a:r>
            <a:r>
              <a:rPr lang="en-US" altLang="ru-RU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dirty="0" err="1">
                <a:latin typeface="Bahnschrift" panose="020B0502040204020203" pitchFamily="34" charset="0"/>
                <a:cs typeface="Times New Roman" panose="02020603050405020304" charset="0"/>
              </a:rPr>
              <a:t>странные</a:t>
            </a:r>
            <a:r>
              <a:rPr lang="en-US" altLang="ru-RU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dirty="0" err="1">
                <a:latin typeface="Bahnschrift" panose="020B0502040204020203" pitchFamily="34" charset="0"/>
                <a:cs typeface="Times New Roman" panose="02020603050405020304" charset="0"/>
              </a:rPr>
              <a:t>дела</a:t>
            </a:r>
            <a:r>
              <a:rPr lang="" altLang="en-US" dirty="0">
                <a:latin typeface="Bahnschrift" panose="020B0502040204020203" pitchFamily="34" charset="0"/>
                <a:cs typeface="Times New Roman" panose="02020603050405020304" charset="0"/>
              </a:rPr>
              <a:t>»</a:t>
            </a:r>
            <a:r>
              <a:rPr lang="en-US" altLang="ru-RU" dirty="0">
                <a:latin typeface="Bahnschrift" panose="020B0502040204020203" pitchFamily="34" charset="0"/>
                <a:cs typeface="Times New Roman" panose="02020603050405020304" charset="0"/>
              </a:rPr>
              <a:t> (</a:t>
            </a:r>
            <a:r>
              <a:rPr lang="en-US" altLang="en-US" dirty="0" err="1">
                <a:latin typeface="Bahnschrift" panose="020B0502040204020203" pitchFamily="34" charset="0"/>
                <a:cs typeface="Times New Roman" panose="02020603050405020304" charset="0"/>
              </a:rPr>
              <a:t>оригинальное</a:t>
            </a:r>
            <a:r>
              <a:rPr lang="en-US" altLang="ru-RU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dirty="0" err="1">
                <a:latin typeface="Bahnschrift" panose="020B0502040204020203" pitchFamily="34" charset="0"/>
                <a:cs typeface="Times New Roman" panose="02020603050405020304" charset="0"/>
              </a:rPr>
              <a:t>название</a:t>
            </a:r>
            <a:r>
              <a:rPr lang="en-US" altLang="ru-RU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ru-RU" i="1" dirty="0">
                <a:latin typeface="Bahnschrift" panose="020B0502040204020203" pitchFamily="34" charset="0"/>
                <a:cs typeface="Times New Roman" panose="02020603050405020304" charset="0"/>
              </a:rPr>
              <a:t>Stranger Things</a:t>
            </a:r>
            <a:r>
              <a:rPr lang="en-US" altLang="ru-RU" dirty="0">
                <a:latin typeface="Bahnschrift" panose="020B0502040204020203" pitchFamily="34" charset="0"/>
                <a:cs typeface="Times New Roman" panose="02020603050405020304" charset="0"/>
              </a:rPr>
              <a:t>, </a:t>
            </a:r>
            <a:r>
              <a:rPr lang="en-US" altLang="en-US" dirty="0" err="1">
                <a:latin typeface="Bahnschrift" panose="020B0502040204020203" pitchFamily="34" charset="0"/>
                <a:cs typeface="Times New Roman" panose="02020603050405020304" charset="0"/>
              </a:rPr>
              <a:t>страна</a:t>
            </a:r>
            <a:r>
              <a:rPr lang="en-US" altLang="ru-RU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dirty="0" err="1">
                <a:latin typeface="Bahnschrift" panose="020B0502040204020203" pitchFamily="34" charset="0"/>
                <a:cs typeface="Times New Roman" panose="02020603050405020304" charset="0"/>
              </a:rPr>
              <a:t>производства</a:t>
            </a:r>
            <a:r>
              <a:rPr lang="en-US" altLang="ru-RU" dirty="0">
                <a:latin typeface="Bahnschrift" panose="020B0502040204020203" pitchFamily="34" charset="0"/>
                <a:cs typeface="Times New Roman" panose="02020603050405020304" charset="0"/>
              </a:rPr>
              <a:t> – </a:t>
            </a:r>
            <a:r>
              <a:rPr lang="en-US" altLang="en-US" dirty="0">
                <a:latin typeface="Bahnschrift" panose="020B0502040204020203" pitchFamily="34" charset="0"/>
                <a:cs typeface="Times New Roman" panose="02020603050405020304" charset="0"/>
              </a:rPr>
              <a:t>США</a:t>
            </a:r>
            <a:r>
              <a:rPr lang="en-US" altLang="ru-RU" dirty="0">
                <a:latin typeface="Bahnschrift" panose="020B0502040204020203" pitchFamily="34" charset="0"/>
                <a:cs typeface="Times New Roman" panose="02020603050405020304" charset="0"/>
              </a:rPr>
              <a:t>). </a:t>
            </a:r>
            <a:endParaRPr lang="ru-RU" altLang="ru-RU" dirty="0">
              <a:latin typeface="Bahnschrift" panose="020B0502040204020203" pitchFamily="34" charset="0"/>
              <a:cs typeface="Times New Roman" panose="02020603050405020304" charset="0"/>
            </a:endParaRPr>
          </a:p>
          <a:p>
            <a:pPr algn="just"/>
            <a:r>
              <a:rPr lang="en-US" altLang="en-US" dirty="0" err="1">
                <a:latin typeface="Bahnschrift" panose="020B0502040204020203" pitchFamily="34" charset="0"/>
                <a:cs typeface="Times New Roman" panose="02020603050405020304" charset="0"/>
              </a:rPr>
              <a:t>Исследование</a:t>
            </a:r>
            <a:r>
              <a:rPr lang="en-US" altLang="ru-RU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dirty="0" err="1">
                <a:latin typeface="Bahnschrift" panose="020B0502040204020203" pitchFamily="34" charset="0"/>
                <a:cs typeface="Times New Roman" panose="02020603050405020304" charset="0"/>
              </a:rPr>
              <a:t>проводилось</a:t>
            </a:r>
            <a:r>
              <a:rPr lang="en-US" altLang="ru-RU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dirty="0" err="1">
                <a:latin typeface="Bahnschrift" panose="020B0502040204020203" pitchFamily="34" charset="0"/>
                <a:cs typeface="Times New Roman" panose="02020603050405020304" charset="0"/>
              </a:rPr>
              <a:t>на</a:t>
            </a:r>
            <a:r>
              <a:rPr lang="en-US" altLang="ru-RU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dirty="0" err="1">
                <a:latin typeface="Bahnschrift" panose="020B0502040204020203" pitchFamily="34" charset="0"/>
                <a:cs typeface="Times New Roman" panose="02020603050405020304" charset="0"/>
              </a:rPr>
              <a:t>материале</a:t>
            </a:r>
            <a:r>
              <a:rPr lang="en-US" altLang="ru-RU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dirty="0" err="1">
                <a:latin typeface="Bahnschrift" panose="020B0502040204020203" pitchFamily="34" charset="0"/>
                <a:cs typeface="Times New Roman" panose="02020603050405020304" charset="0"/>
              </a:rPr>
              <a:t>субтитров</a:t>
            </a:r>
            <a:r>
              <a:rPr lang="en-US" altLang="ru-RU" dirty="0">
                <a:latin typeface="Bahnschrift" panose="020B0502040204020203" pitchFamily="34" charset="0"/>
                <a:cs typeface="Times New Roman" panose="02020603050405020304" charset="0"/>
              </a:rPr>
              <a:t>, </a:t>
            </a:r>
            <a:r>
              <a:rPr lang="en-US" altLang="en-US" dirty="0" err="1">
                <a:latin typeface="Bahnschrift" panose="020B0502040204020203" pitchFamily="34" charset="0"/>
                <a:cs typeface="Times New Roman" panose="02020603050405020304" charset="0"/>
              </a:rPr>
              <a:t>подготовленных</a:t>
            </a:r>
            <a:r>
              <a:rPr lang="en-US" altLang="ru-RU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dirty="0" err="1">
                <a:latin typeface="Bahnschrift" panose="020B0502040204020203" pitchFamily="34" charset="0"/>
                <a:cs typeface="Times New Roman" panose="02020603050405020304" charset="0"/>
              </a:rPr>
              <a:t>студией</a:t>
            </a:r>
            <a:r>
              <a:rPr lang="en-US" altLang="ru-RU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" altLang="en-US" dirty="0">
                <a:latin typeface="Bahnschrift" panose="020B0502040204020203" pitchFamily="34" charset="0"/>
                <a:cs typeface="Times New Roman" panose="02020603050405020304" charset="0"/>
              </a:rPr>
              <a:t>«</a:t>
            </a:r>
            <a:r>
              <a:rPr lang="en-US" altLang="ru-RU" dirty="0">
                <a:latin typeface="Bahnschrift" panose="020B0502040204020203" pitchFamily="34" charset="0"/>
                <a:cs typeface="Times New Roman" panose="02020603050405020304" charset="0"/>
              </a:rPr>
              <a:t>Phys-Kids</a:t>
            </a:r>
            <a:r>
              <a:rPr lang="" altLang="en-US" dirty="0">
                <a:latin typeface="Bahnschrift" panose="020B0502040204020203" pitchFamily="34" charset="0"/>
                <a:cs typeface="Times New Roman" panose="02020603050405020304" charset="0"/>
              </a:rPr>
              <a:t>»</a:t>
            </a:r>
            <a:r>
              <a:rPr lang="en-US" altLang="ru-RU" dirty="0">
                <a:latin typeface="Bahnschrift" panose="020B0502040204020203" pitchFamily="34" charset="0"/>
                <a:cs typeface="Times New Roman" panose="02020603050405020304" charset="0"/>
              </a:rPr>
              <a:t>, </a:t>
            </a:r>
            <a:r>
              <a:rPr lang="en-US" altLang="en-US" dirty="0">
                <a:latin typeface="Bahnschrift" panose="020B0502040204020203" pitchFamily="34" charset="0"/>
                <a:cs typeface="Times New Roman" panose="02020603050405020304" charset="0"/>
              </a:rPr>
              <a:t>и</a:t>
            </a:r>
            <a:r>
              <a:rPr lang="en-US" altLang="ru-RU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dirty="0" err="1">
                <a:latin typeface="Bahnschrift" panose="020B0502040204020203" pitchFamily="34" charset="0"/>
                <a:cs typeface="Times New Roman" panose="02020603050405020304" charset="0"/>
              </a:rPr>
              <a:t>закадрового</a:t>
            </a:r>
            <a:r>
              <a:rPr lang="en-US" altLang="ru-RU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dirty="0" err="1">
                <a:latin typeface="Bahnschrift" panose="020B0502040204020203" pitchFamily="34" charset="0"/>
                <a:cs typeface="Times New Roman" panose="02020603050405020304" charset="0"/>
              </a:rPr>
              <a:t>перевода</a:t>
            </a:r>
            <a:r>
              <a:rPr lang="en-US" altLang="ru-RU" dirty="0">
                <a:latin typeface="Bahnschrift" panose="020B0502040204020203" pitchFamily="34" charset="0"/>
                <a:cs typeface="Times New Roman" panose="02020603050405020304" charset="0"/>
              </a:rPr>
              <a:t>, </a:t>
            </a:r>
            <a:r>
              <a:rPr lang="en-US" altLang="en-US" dirty="0" err="1">
                <a:latin typeface="Bahnschrift" panose="020B0502040204020203" pitchFamily="34" charset="0"/>
                <a:cs typeface="Times New Roman" panose="02020603050405020304" charset="0"/>
              </a:rPr>
              <a:t>выполненного</a:t>
            </a:r>
            <a:r>
              <a:rPr lang="en-US" altLang="ru-RU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dirty="0" err="1">
                <a:latin typeface="Bahnschrift" panose="020B0502040204020203" pitchFamily="34" charset="0"/>
                <a:cs typeface="Times New Roman" panose="02020603050405020304" charset="0"/>
              </a:rPr>
              <a:t>студией</a:t>
            </a:r>
            <a:r>
              <a:rPr lang="en-US" altLang="ru-RU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" altLang="en-US" dirty="0">
                <a:latin typeface="Bahnschrift" panose="020B0502040204020203" pitchFamily="34" charset="0"/>
                <a:cs typeface="Times New Roman" panose="02020603050405020304" charset="0"/>
              </a:rPr>
              <a:t>«</a:t>
            </a:r>
            <a:r>
              <a:rPr lang="en-US" altLang="ru-RU" dirty="0" err="1">
                <a:latin typeface="Bahnschrift" panose="020B0502040204020203" pitchFamily="34" charset="0"/>
                <a:cs typeface="Times New Roman" panose="02020603050405020304" charset="0"/>
              </a:rPr>
              <a:t>LostFilm</a:t>
            </a:r>
            <a:r>
              <a:rPr lang="" altLang="en-US" dirty="0">
                <a:latin typeface="Bahnschrift" panose="020B0502040204020203" pitchFamily="34" charset="0"/>
                <a:cs typeface="Times New Roman" panose="02020603050405020304" charset="0"/>
              </a:rPr>
              <a:t>»</a:t>
            </a:r>
            <a:r>
              <a:rPr lang="en-US" altLang="ru-RU" dirty="0">
                <a:latin typeface="Bahnschrift" panose="020B0502040204020203" pitchFamily="34" charset="0"/>
                <a:cs typeface="Times New Roman" panose="02020603050405020304" charset="0"/>
              </a:rPr>
              <a:t>. </a:t>
            </a:r>
            <a:r>
              <a:rPr lang="en-US" altLang="en-US" dirty="0" err="1">
                <a:latin typeface="Bahnschrift" panose="020B0502040204020203" pitchFamily="34" charset="0"/>
                <a:cs typeface="Times New Roman" panose="02020603050405020304" charset="0"/>
              </a:rPr>
              <a:t>Общая</a:t>
            </a:r>
            <a:r>
              <a:rPr lang="en-US" altLang="ru-RU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dirty="0" err="1">
                <a:latin typeface="Bahnschrift" panose="020B0502040204020203" pitchFamily="34" charset="0"/>
                <a:cs typeface="Times New Roman" panose="02020603050405020304" charset="0"/>
              </a:rPr>
              <a:t>длительность</a:t>
            </a:r>
            <a:r>
              <a:rPr lang="en-US" altLang="ru-RU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dirty="0" err="1">
                <a:latin typeface="Bahnschrift" panose="020B0502040204020203" pitchFamily="34" charset="0"/>
                <a:cs typeface="Times New Roman" panose="02020603050405020304" charset="0"/>
              </a:rPr>
              <a:t>проанализированного</a:t>
            </a:r>
            <a:r>
              <a:rPr lang="en-US" altLang="ru-RU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dirty="0" err="1">
                <a:latin typeface="Bahnschrift" panose="020B0502040204020203" pitchFamily="34" charset="0"/>
                <a:cs typeface="Times New Roman" panose="02020603050405020304" charset="0"/>
              </a:rPr>
              <a:t>материала</a:t>
            </a:r>
            <a:r>
              <a:rPr lang="en-US" altLang="ru-RU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dirty="0" err="1">
                <a:latin typeface="Bahnschrift" panose="020B0502040204020203" pitchFamily="34" charset="0"/>
                <a:cs typeface="Times New Roman" panose="02020603050405020304" charset="0"/>
              </a:rPr>
              <a:t>составляет</a:t>
            </a:r>
            <a:r>
              <a:rPr lang="en-US" altLang="ru-RU" dirty="0">
                <a:latin typeface="Bahnschrift" panose="020B0502040204020203" pitchFamily="34" charset="0"/>
                <a:cs typeface="Times New Roman" panose="02020603050405020304" charset="0"/>
              </a:rPr>
              <a:t> </a:t>
            </a:r>
            <a:r>
              <a:rPr lang="en-US" altLang="en-US" dirty="0" err="1">
                <a:latin typeface="Bahnschrift" panose="020B0502040204020203" pitchFamily="34" charset="0"/>
                <a:cs typeface="Times New Roman" panose="02020603050405020304" charset="0"/>
              </a:rPr>
              <a:t>около</a:t>
            </a:r>
            <a:r>
              <a:rPr lang="en-US" altLang="ru-RU" dirty="0">
                <a:latin typeface="Bahnschrift" panose="020B0502040204020203" pitchFamily="34" charset="0"/>
                <a:cs typeface="Times New Roman" panose="02020603050405020304" charset="0"/>
              </a:rPr>
              <a:t> 13 </a:t>
            </a:r>
            <a:r>
              <a:rPr lang="en-US" altLang="en-US" dirty="0" err="1">
                <a:latin typeface="Bahnschrift" panose="020B0502040204020203" pitchFamily="34" charset="0"/>
                <a:cs typeface="Times New Roman" panose="02020603050405020304" charset="0"/>
              </a:rPr>
              <a:t>часов</a:t>
            </a:r>
            <a:r>
              <a:rPr lang="en-US" altLang="ru-RU" dirty="0">
                <a:latin typeface="Bahnschrift" panose="020B0502040204020203" pitchFamily="34" charset="0"/>
                <a:cs typeface="Times New Roman" panose="02020603050405020304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2862" y="-234"/>
            <a:ext cx="4916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Bahnschrift" panose="020B0502040204020203" pitchFamily="34" charset="0"/>
                <a:cs typeface="Sitka Text" charset="0"/>
              </a:rPr>
              <a:t>Предпереводческий анализ</a:t>
            </a:r>
          </a:p>
        </p:txBody>
      </p:sp>
      <p:pic>
        <p:nvPicPr>
          <p:cNvPr id="5" name="Изображение 4"/>
          <p:cNvPicPr/>
          <p:nvPr/>
        </p:nvPicPr>
        <p:blipFill>
          <a:blip r:embed="rId3"/>
          <a:stretch>
            <a:fillRect/>
          </a:stretch>
        </p:blipFill>
        <p:spPr>
          <a:xfrm>
            <a:off x="5346065" y="1109345"/>
            <a:ext cx="3592830" cy="5598795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302862" y="831243"/>
            <a:ext cx="491680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2400" dirty="0">
                <a:latin typeface="Bahnschrift" panose="020B0502040204020203" pitchFamily="34" charset="0"/>
                <a:cs typeface="Sitka Text" charset="0"/>
              </a:rPr>
              <a:t>С</a:t>
            </a:r>
            <a:r>
              <a:rPr lang="en-US" altLang="en-US" sz="2400" dirty="0" err="1">
                <a:latin typeface="Bahnschrift" panose="020B0502040204020203" pitchFamily="34" charset="0"/>
                <a:cs typeface="Sitka Text" charset="0"/>
              </a:rPr>
              <a:t>ериал</a:t>
            </a:r>
            <a:r>
              <a:rPr lang="en-US" altLang="ru-RU" sz="2400" dirty="0">
                <a:latin typeface="Bahnschrift" panose="020B0502040204020203" pitchFamily="34" charset="0"/>
                <a:cs typeface="Sitka Text" charset="0"/>
              </a:rPr>
              <a:t> </a:t>
            </a:r>
            <a:r>
              <a:rPr lang="" altLang="en-US" sz="2400" dirty="0">
                <a:latin typeface="Bahnschrift" panose="020B0502040204020203" pitchFamily="34" charset="0"/>
                <a:cs typeface="Sitka Text" charset="0"/>
              </a:rPr>
              <a:t>«</a:t>
            </a:r>
            <a:r>
              <a:rPr lang="en-US" altLang="en-US" sz="2400" dirty="0" err="1">
                <a:latin typeface="Bahnschrift" panose="020B0502040204020203" pitchFamily="34" charset="0"/>
                <a:cs typeface="Sitka Text" charset="0"/>
              </a:rPr>
              <a:t>Очень</a:t>
            </a:r>
            <a:r>
              <a:rPr lang="en-US" altLang="ru-RU" sz="2400" dirty="0">
                <a:latin typeface="Bahnschrift" panose="020B0502040204020203" pitchFamily="34" charset="0"/>
                <a:cs typeface="Sitka Text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Sitka Text" charset="0"/>
              </a:rPr>
              <a:t>странные</a:t>
            </a:r>
            <a:r>
              <a:rPr lang="en-US" altLang="ru-RU" sz="2400" dirty="0">
                <a:latin typeface="Bahnschrift" panose="020B0502040204020203" pitchFamily="34" charset="0"/>
                <a:cs typeface="Sitka Text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Sitka Text" charset="0"/>
              </a:rPr>
              <a:t>дела</a:t>
            </a:r>
            <a:r>
              <a:rPr lang="" altLang="en-US" sz="2400" dirty="0">
                <a:latin typeface="Bahnschrift" panose="020B0502040204020203" pitchFamily="34" charset="0"/>
                <a:cs typeface="Sitka Text" charset="0"/>
              </a:rPr>
              <a:t>»</a:t>
            </a:r>
            <a:r>
              <a:rPr lang="en-US" altLang="ru-RU" sz="2400" dirty="0">
                <a:latin typeface="Bahnschrift" panose="020B0502040204020203" pitchFamily="34" charset="0"/>
                <a:cs typeface="Sitka Text" charset="0"/>
              </a:rPr>
              <a:t> </a:t>
            </a:r>
            <a:r>
              <a:rPr lang="ru-RU" altLang="en-US" sz="2400" dirty="0">
                <a:latin typeface="Bahnschrift" panose="020B0502040204020203" pitchFamily="34" charset="0"/>
                <a:cs typeface="Sitka Text" charset="0"/>
              </a:rPr>
              <a:t>- </a:t>
            </a:r>
            <a:r>
              <a:rPr lang="en-US" altLang="en-US" sz="2400" b="1" dirty="0" err="1">
                <a:latin typeface="Bahnschrift" panose="020B0502040204020203" pitchFamily="34" charset="0"/>
                <a:cs typeface="Sitka Text" charset="0"/>
              </a:rPr>
              <a:t>произведени</a:t>
            </a:r>
            <a:r>
              <a:rPr lang="ru-RU" altLang="en-US" sz="2400" b="1" dirty="0">
                <a:latin typeface="Bahnschrift" panose="020B0502040204020203" pitchFamily="34" charset="0"/>
                <a:cs typeface="Sitka Text" charset="0"/>
              </a:rPr>
              <a:t>е </a:t>
            </a:r>
            <a:r>
              <a:rPr lang="en-US" altLang="en-US" sz="2400" b="1" dirty="0" err="1">
                <a:latin typeface="Bahnschrift" panose="020B0502040204020203" pitchFamily="34" charset="0"/>
                <a:cs typeface="Sitka Text" charset="0"/>
              </a:rPr>
              <a:t>мистического</a:t>
            </a:r>
            <a:r>
              <a:rPr lang="en-US" altLang="ru-RU" sz="2400" b="1" dirty="0">
                <a:latin typeface="Bahnschrift" panose="020B0502040204020203" pitchFamily="34" charset="0"/>
                <a:cs typeface="Sitka Text" charset="0"/>
              </a:rPr>
              <a:t> </a:t>
            </a:r>
            <a:r>
              <a:rPr lang="en-US" altLang="en-US" sz="2400" b="1" dirty="0" err="1">
                <a:latin typeface="Bahnschrift" panose="020B0502040204020203" pitchFamily="34" charset="0"/>
                <a:cs typeface="Sitka Text" charset="0"/>
              </a:rPr>
              <a:t>жанра</a:t>
            </a:r>
            <a:r>
              <a:rPr lang="en-US" altLang="ru-RU" sz="2400" dirty="0">
                <a:latin typeface="Bahnschrift" panose="020B0502040204020203" pitchFamily="34" charset="0"/>
                <a:cs typeface="Sitka Text" charset="0"/>
              </a:rPr>
              <a:t>, </a:t>
            </a:r>
            <a:r>
              <a:rPr lang="en-US" altLang="en-US" sz="2400" dirty="0" err="1">
                <a:latin typeface="Bahnschrift" panose="020B0502040204020203" pitchFamily="34" charset="0"/>
                <a:cs typeface="Sitka Text" charset="0"/>
              </a:rPr>
              <a:t>сочетающе</a:t>
            </a:r>
            <a:r>
              <a:rPr lang="ru-RU" altLang="en-US" sz="2400" dirty="0">
                <a:latin typeface="Bahnschrift" panose="020B0502040204020203" pitchFamily="34" charset="0"/>
                <a:cs typeface="Sitka Text" charset="0"/>
              </a:rPr>
              <a:t>е</a:t>
            </a:r>
            <a:r>
              <a:rPr lang="en-US" altLang="ru-RU" sz="2400" dirty="0">
                <a:latin typeface="Bahnschrift" panose="020B0502040204020203" pitchFamily="34" charset="0"/>
                <a:cs typeface="Sitka Text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Sitka Text" charset="0"/>
              </a:rPr>
              <a:t>элементы</a:t>
            </a:r>
            <a:r>
              <a:rPr lang="en-US" altLang="ru-RU" sz="2400" dirty="0">
                <a:latin typeface="Bahnschrift" panose="020B0502040204020203" pitchFamily="34" charset="0"/>
                <a:cs typeface="Sitka Text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Sitka Text" charset="0"/>
              </a:rPr>
              <a:t>научной</a:t>
            </a:r>
            <a:r>
              <a:rPr lang="en-US" altLang="ru-RU" sz="2400" dirty="0">
                <a:latin typeface="Bahnschrift" panose="020B0502040204020203" pitchFamily="34" charset="0"/>
                <a:cs typeface="Sitka Text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Sitka Text" charset="0"/>
              </a:rPr>
              <a:t>фантастики</a:t>
            </a:r>
            <a:r>
              <a:rPr lang="en-US" altLang="ru-RU" sz="2400" dirty="0">
                <a:latin typeface="Bahnschrift" panose="020B0502040204020203" pitchFamily="34" charset="0"/>
                <a:cs typeface="Sitka Text" charset="0"/>
              </a:rPr>
              <a:t>, </a:t>
            </a:r>
            <a:r>
              <a:rPr lang="en-US" altLang="en-US" sz="2400" dirty="0" err="1">
                <a:latin typeface="Bahnschrift" panose="020B0502040204020203" pitchFamily="34" charset="0"/>
                <a:cs typeface="Sitka Text" charset="0"/>
              </a:rPr>
              <a:t>триллера</a:t>
            </a:r>
            <a:r>
              <a:rPr lang="en-US" altLang="ru-RU" sz="2400" dirty="0">
                <a:latin typeface="Bahnschrift" panose="020B0502040204020203" pitchFamily="34" charset="0"/>
                <a:cs typeface="Sitka Text" charset="0"/>
              </a:rPr>
              <a:t> </a:t>
            </a:r>
            <a:r>
              <a:rPr lang="en-US" altLang="en-US" sz="2400" dirty="0">
                <a:latin typeface="Bahnschrift" panose="020B0502040204020203" pitchFamily="34" charset="0"/>
                <a:cs typeface="Sitka Text" charset="0"/>
              </a:rPr>
              <a:t>и</a:t>
            </a:r>
            <a:r>
              <a:rPr lang="en-US" altLang="ru-RU" sz="2400" dirty="0">
                <a:latin typeface="Bahnschrift" panose="020B0502040204020203" pitchFamily="34" charset="0"/>
                <a:cs typeface="Sitka Text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Sitka Text" charset="0"/>
              </a:rPr>
              <a:t>подростковой</a:t>
            </a:r>
            <a:r>
              <a:rPr lang="en-US" altLang="ru-RU" sz="2400" dirty="0">
                <a:latin typeface="Bahnschrift" panose="020B0502040204020203" pitchFamily="34" charset="0"/>
                <a:cs typeface="Sitka Text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Sitka Text" charset="0"/>
              </a:rPr>
              <a:t>драмы</a:t>
            </a:r>
            <a:r>
              <a:rPr lang="en-US" altLang="ru-RU" sz="2400" dirty="0">
                <a:latin typeface="Bahnschrift" panose="020B0502040204020203" pitchFamily="34" charset="0"/>
                <a:cs typeface="Sitka Text" charset="0"/>
              </a:rPr>
              <a:t>. </a:t>
            </a:r>
            <a:endParaRPr lang="ru-RU" altLang="ru-RU" sz="2400" dirty="0">
              <a:latin typeface="Bahnschrift" panose="020B0502040204020203" pitchFamily="34" charset="0"/>
              <a:cs typeface="Sitka Text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b="1" dirty="0" err="1">
                <a:latin typeface="Bahnschrift" panose="020B0502040204020203" pitchFamily="34" charset="0"/>
                <a:cs typeface="Sitka Text" charset="0"/>
              </a:rPr>
              <a:t>События</a:t>
            </a:r>
            <a:r>
              <a:rPr lang="en-US" altLang="ru-RU" sz="2400" dirty="0">
                <a:latin typeface="Bahnschrift" panose="020B0502040204020203" pitchFamily="34" charset="0"/>
                <a:cs typeface="Sitka Text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Sitka Text" charset="0"/>
              </a:rPr>
              <a:t>разворачиваются</a:t>
            </a:r>
            <a:r>
              <a:rPr lang="en-US" altLang="ru-RU" sz="2400" dirty="0">
                <a:latin typeface="Bahnschrift" panose="020B0502040204020203" pitchFamily="34" charset="0"/>
                <a:cs typeface="Sitka Text" charset="0"/>
              </a:rPr>
              <a:t> </a:t>
            </a:r>
            <a:r>
              <a:rPr lang="en-US" altLang="en-US" sz="2400" dirty="0">
                <a:latin typeface="Bahnschrift" panose="020B0502040204020203" pitchFamily="34" charset="0"/>
                <a:cs typeface="Sitka Text" charset="0"/>
              </a:rPr>
              <a:t>в</a:t>
            </a:r>
            <a:r>
              <a:rPr lang="en-US" altLang="ru-RU" sz="2400" dirty="0">
                <a:latin typeface="Bahnschrift" panose="020B0502040204020203" pitchFamily="34" charset="0"/>
                <a:cs typeface="Sitka Text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Sitka Text" charset="0"/>
              </a:rPr>
              <a:t>вымышленном</a:t>
            </a:r>
            <a:r>
              <a:rPr lang="en-US" altLang="ru-RU" sz="2400" dirty="0">
                <a:latin typeface="Bahnschrift" panose="020B0502040204020203" pitchFamily="34" charset="0"/>
                <a:cs typeface="Sitka Text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Sitka Text" charset="0"/>
              </a:rPr>
              <a:t>городе</a:t>
            </a:r>
            <a:r>
              <a:rPr lang="en-US" altLang="ru-RU" sz="2400" dirty="0">
                <a:latin typeface="Bahnschrift" panose="020B0502040204020203" pitchFamily="34" charset="0"/>
                <a:cs typeface="Sitka Text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Sitka Text" charset="0"/>
              </a:rPr>
              <a:t>Хоукинс</a:t>
            </a:r>
            <a:r>
              <a:rPr lang="en-US" altLang="ru-RU" sz="2400" dirty="0">
                <a:latin typeface="Bahnschrift" panose="020B0502040204020203" pitchFamily="34" charset="0"/>
                <a:cs typeface="Sitka Text" charset="0"/>
              </a:rPr>
              <a:t> </a:t>
            </a:r>
            <a:r>
              <a:rPr lang="en-US" altLang="en-US" sz="2400" b="1" dirty="0">
                <a:latin typeface="Bahnschrift" panose="020B0502040204020203" pitchFamily="34" charset="0"/>
                <a:cs typeface="Sitka Text" charset="0"/>
              </a:rPr>
              <a:t>в</a:t>
            </a:r>
            <a:r>
              <a:rPr lang="en-US" altLang="ru-RU" sz="2400" b="1" dirty="0">
                <a:latin typeface="Bahnschrift" panose="020B0502040204020203" pitchFamily="34" charset="0"/>
                <a:cs typeface="Sitka Text" charset="0"/>
              </a:rPr>
              <a:t> 1980-</a:t>
            </a:r>
            <a:r>
              <a:rPr lang="en-US" altLang="en-US" sz="2400" b="1" dirty="0">
                <a:latin typeface="Bahnschrift" panose="020B0502040204020203" pitchFamily="34" charset="0"/>
                <a:cs typeface="Sitka Text" charset="0"/>
              </a:rPr>
              <a:t>х</a:t>
            </a:r>
            <a:r>
              <a:rPr lang="en-US" altLang="ru-RU" sz="2400" b="1" dirty="0">
                <a:latin typeface="Bahnschrift" panose="020B0502040204020203" pitchFamily="34" charset="0"/>
                <a:cs typeface="Sitka Text" charset="0"/>
              </a:rPr>
              <a:t> </a:t>
            </a:r>
            <a:r>
              <a:rPr lang="en-US" altLang="en-US" sz="2400" b="1" dirty="0" err="1">
                <a:latin typeface="Bahnschrift" panose="020B0502040204020203" pitchFamily="34" charset="0"/>
                <a:cs typeface="Sitka Text" charset="0"/>
              </a:rPr>
              <a:t>годах</a:t>
            </a:r>
            <a:r>
              <a:rPr lang="en-US" altLang="ru-RU" sz="2400" b="1" dirty="0">
                <a:latin typeface="Bahnschrift" panose="020B0502040204020203" pitchFamily="34" charset="0"/>
                <a:cs typeface="Sitka Text" charset="0"/>
              </a:rPr>
              <a:t>. </a:t>
            </a:r>
            <a:endParaRPr lang="ru-RU" altLang="ru-RU" sz="2400" b="1" dirty="0">
              <a:latin typeface="Bahnschrift" panose="020B0502040204020203" pitchFamily="34" charset="0"/>
              <a:cs typeface="Sitka Text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b="1" dirty="0" err="1">
                <a:latin typeface="Bahnschrift" panose="020B0502040204020203" pitchFamily="34" charset="0"/>
                <a:cs typeface="Sitka Text" charset="0"/>
              </a:rPr>
              <a:t>Диалоги</a:t>
            </a:r>
            <a:r>
              <a:rPr lang="en-US" altLang="ru-RU" sz="2400" dirty="0">
                <a:latin typeface="Bahnschrift" panose="020B0502040204020203" pitchFamily="34" charset="0"/>
                <a:cs typeface="Sitka Text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Sitka Text" charset="0"/>
              </a:rPr>
              <a:t>отражают</a:t>
            </a:r>
            <a:r>
              <a:rPr lang="en-US" altLang="ru-RU" sz="2400" dirty="0">
                <a:latin typeface="Bahnschrift" panose="020B0502040204020203" pitchFamily="34" charset="0"/>
                <a:cs typeface="Sitka Text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Sitka Text" charset="0"/>
              </a:rPr>
              <a:t>реалии</a:t>
            </a:r>
            <a:r>
              <a:rPr lang="en-US" altLang="ru-RU" sz="2400" dirty="0">
                <a:latin typeface="Bahnschrift" panose="020B0502040204020203" pitchFamily="34" charset="0"/>
                <a:cs typeface="Sitka Text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Sitka Text" charset="0"/>
              </a:rPr>
              <a:t>подростковой</a:t>
            </a:r>
            <a:r>
              <a:rPr lang="en-US" altLang="ru-RU" sz="2400" dirty="0">
                <a:latin typeface="Bahnschrift" panose="020B0502040204020203" pitchFamily="34" charset="0"/>
                <a:cs typeface="Sitka Text" charset="0"/>
              </a:rPr>
              <a:t> </a:t>
            </a:r>
            <a:r>
              <a:rPr lang="en-US" altLang="en-US" sz="2400" dirty="0">
                <a:latin typeface="Bahnschrift" panose="020B0502040204020203" pitchFamily="34" charset="0"/>
                <a:cs typeface="Sitka Text" charset="0"/>
              </a:rPr>
              <a:t>и</a:t>
            </a:r>
            <a:r>
              <a:rPr lang="en-US" altLang="ru-RU" sz="2400" dirty="0">
                <a:latin typeface="Bahnschrift" panose="020B0502040204020203" pitchFamily="34" charset="0"/>
                <a:cs typeface="Sitka Text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Sitka Text" charset="0"/>
              </a:rPr>
              <a:t>взрослой</a:t>
            </a:r>
            <a:r>
              <a:rPr lang="en-US" altLang="ru-RU" sz="2400" dirty="0">
                <a:latin typeface="Bahnschrift" panose="020B0502040204020203" pitchFamily="34" charset="0"/>
                <a:cs typeface="Sitka Text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Sitka Text" charset="0"/>
              </a:rPr>
              <a:t>речи</a:t>
            </a:r>
            <a:r>
              <a:rPr lang="en-US" altLang="ru-RU" sz="2400" dirty="0">
                <a:latin typeface="Bahnschrift" panose="020B0502040204020203" pitchFamily="34" charset="0"/>
                <a:cs typeface="Sitka Text" charset="0"/>
              </a:rPr>
              <a:t> 1980-</a:t>
            </a:r>
            <a:r>
              <a:rPr lang="en-US" altLang="en-US" sz="2400" dirty="0">
                <a:latin typeface="Bahnschrift" panose="020B0502040204020203" pitchFamily="34" charset="0"/>
                <a:cs typeface="Sitka Text" charset="0"/>
              </a:rPr>
              <a:t>х</a:t>
            </a:r>
            <a:r>
              <a:rPr lang="en-US" altLang="ru-RU" sz="2400" dirty="0">
                <a:latin typeface="Bahnschrift" panose="020B0502040204020203" pitchFamily="34" charset="0"/>
                <a:cs typeface="Sitka Text" charset="0"/>
              </a:rPr>
              <a:t> </a:t>
            </a:r>
            <a:r>
              <a:rPr lang="en-US" altLang="en-US" sz="2400" dirty="0" err="1">
                <a:latin typeface="Bahnschrift" panose="020B0502040204020203" pitchFamily="34" charset="0"/>
                <a:cs typeface="Sitka Text" charset="0"/>
              </a:rPr>
              <a:t>годов</a:t>
            </a:r>
            <a:r>
              <a:rPr lang="ru-RU" altLang="en-US" sz="2400" dirty="0">
                <a:latin typeface="Bahnschrift" panose="020B0502040204020203" pitchFamily="34" charset="0"/>
                <a:cs typeface="Sitka Text" charset="0"/>
              </a:rPr>
              <a:t> (</a:t>
            </a:r>
            <a:r>
              <a:rPr lang="en-US" altLang="en-US" sz="2400" b="1" dirty="0" err="1">
                <a:latin typeface="Bahnschrift" panose="020B0502040204020203" pitchFamily="34" charset="0"/>
                <a:cs typeface="Sitka Text" charset="0"/>
              </a:rPr>
              <a:t>разговорн</a:t>
            </a:r>
            <a:r>
              <a:rPr lang="ru-RU" altLang="en-US" sz="2400" b="1" dirty="0" err="1">
                <a:latin typeface="Bahnschrift" panose="020B0502040204020203" pitchFamily="34" charset="0"/>
                <a:cs typeface="Sitka Text" charset="0"/>
              </a:rPr>
              <a:t>ая</a:t>
            </a:r>
            <a:r>
              <a:rPr lang="en-US" altLang="ru-RU" sz="2400" b="1" dirty="0">
                <a:latin typeface="Bahnschrift" panose="020B0502040204020203" pitchFamily="34" charset="0"/>
                <a:cs typeface="Sitka Text" charset="0"/>
              </a:rPr>
              <a:t> </a:t>
            </a:r>
            <a:r>
              <a:rPr lang="en-US" altLang="en-US" sz="2400" b="1" dirty="0" err="1">
                <a:latin typeface="Bahnschrift" panose="020B0502040204020203" pitchFamily="34" charset="0"/>
                <a:cs typeface="Sitka Text" charset="0"/>
              </a:rPr>
              <a:t>лексик</a:t>
            </a:r>
            <a:r>
              <a:rPr lang="ru-RU" altLang="en-US" sz="2400" b="1" dirty="0">
                <a:latin typeface="Bahnschrift" panose="020B0502040204020203" pitchFamily="34" charset="0"/>
                <a:cs typeface="Sitka Text" charset="0"/>
              </a:rPr>
              <a:t>а</a:t>
            </a:r>
            <a:r>
              <a:rPr lang="en-US" altLang="ru-RU" sz="2400" b="1" dirty="0">
                <a:latin typeface="Bahnschrift" panose="020B0502040204020203" pitchFamily="34" charset="0"/>
                <a:cs typeface="Sitka Text" charset="0"/>
              </a:rPr>
              <a:t>, </a:t>
            </a:r>
            <a:r>
              <a:rPr lang="en-US" altLang="en-US" sz="2400" b="1" dirty="0" err="1">
                <a:latin typeface="Bahnschrift" panose="020B0502040204020203" pitchFamily="34" charset="0"/>
                <a:cs typeface="Sitka Text" charset="0"/>
              </a:rPr>
              <a:t>сленг</a:t>
            </a:r>
            <a:r>
              <a:rPr lang="en-US" altLang="ru-RU" sz="2400" b="1" dirty="0">
                <a:latin typeface="Bahnschrift" panose="020B0502040204020203" pitchFamily="34" charset="0"/>
                <a:cs typeface="Sitka Text" charset="0"/>
              </a:rPr>
              <a:t>,</a:t>
            </a:r>
            <a:r>
              <a:rPr lang="ru-RU" altLang="ru-RU" sz="2400" b="1" dirty="0">
                <a:latin typeface="Bahnschrift" panose="020B0502040204020203" pitchFamily="34" charset="0"/>
                <a:cs typeface="Sitka Text" charset="0"/>
              </a:rPr>
              <a:t> </a:t>
            </a:r>
            <a:r>
              <a:rPr lang="en-US" altLang="en-US" sz="2400" b="1" dirty="0" err="1">
                <a:latin typeface="Bahnschrift" panose="020B0502040204020203" pitchFamily="34" charset="0"/>
                <a:cs typeface="Sitka Text" charset="0"/>
              </a:rPr>
              <a:t>экспрессивны</a:t>
            </a:r>
            <a:r>
              <a:rPr lang="ru-RU" altLang="en-US" sz="2400" b="1" dirty="0">
                <a:latin typeface="Bahnschrift" panose="020B0502040204020203" pitchFamily="34" charset="0"/>
                <a:cs typeface="Sitka Text" charset="0"/>
              </a:rPr>
              <a:t>е </a:t>
            </a:r>
            <a:r>
              <a:rPr lang="en-US" altLang="en-US" sz="2400" b="1" dirty="0" err="1">
                <a:latin typeface="Bahnschrift" panose="020B0502040204020203" pitchFamily="34" charset="0"/>
                <a:cs typeface="Sitka Text" charset="0"/>
              </a:rPr>
              <a:t>выражения</a:t>
            </a:r>
            <a:r>
              <a:rPr lang="ru-RU" altLang="en-US" sz="2400" b="1" dirty="0">
                <a:latin typeface="Bahnschrift" panose="020B0502040204020203" pitchFamily="34" charset="0"/>
                <a:cs typeface="Sitka Text" charset="0"/>
              </a:rPr>
              <a:t>)</a:t>
            </a:r>
            <a:r>
              <a:rPr lang="en-US" altLang="ru-RU" sz="2400" dirty="0">
                <a:latin typeface="Bahnschrift" panose="020B0502040204020203" pitchFamily="34" charset="0"/>
                <a:cs typeface="Sitka Text" charset="0"/>
              </a:rPr>
              <a:t>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545" y="78740"/>
            <a:ext cx="5453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b="1" dirty="0">
                <a:solidFill>
                  <a:schemeClr val="bg1"/>
                </a:solidFill>
                <a:latin typeface="Sitka Text" charset="0"/>
                <a:cs typeface="Sitka Text" charset="0"/>
                <a:sym typeface="+mn-ea"/>
              </a:rPr>
              <a:t>ПРИЕМЫ ПЕРЕВОДА</a:t>
            </a:r>
            <a:endParaRPr lang="en-US" altLang="ru-RU" sz="2400" b="1" dirty="0">
              <a:solidFill>
                <a:schemeClr val="bg1"/>
              </a:solidFill>
              <a:latin typeface="Sitka Text" charset="0"/>
              <a:cs typeface="Sitka Text" charset="0"/>
            </a:endParaRPr>
          </a:p>
          <a:p>
            <a:endParaRPr lang="en-US" altLang="ru-RU" sz="2000" dirty="0">
              <a:solidFill>
                <a:schemeClr val="bg1"/>
              </a:solidFill>
              <a:latin typeface="Sitka Text" charset="0"/>
              <a:cs typeface="Sitka Text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90279" y="1433075"/>
            <a:ext cx="3240505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>
              <a:latin typeface="Trebuchet MS" panose="020B0603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8712142"/>
              </p:ext>
            </p:extLst>
          </p:nvPr>
        </p:nvGraphicFramePr>
        <p:xfrm>
          <a:off x="169545" y="1169670"/>
          <a:ext cx="8848725" cy="56309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4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9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2092"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Times New Roman" panose="02020603050405020304"/>
                        </a:rPr>
                        <a:t>Оригинал</a:t>
                      </a:r>
                      <a:endParaRPr sz="2000" b="1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  <a:ea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Times New Roman" panose="02020603050405020304"/>
                        </a:rPr>
                        <a:t>П</a:t>
                      </a:r>
                      <a:r>
                        <a:rPr sz="2000" b="1" dirty="0" err="1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Times New Roman" panose="02020603050405020304"/>
                        </a:rPr>
                        <a:t>еревод</a:t>
                      </a:r>
                      <a:endParaRPr sz="2000" b="1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  <a:ea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Times New Roman" panose="02020603050405020304"/>
                        </a:rPr>
                        <a:t>Прием перевода</a:t>
                      </a:r>
                      <a:endParaRPr sz="2000" b="1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  <a:ea typeface="Times New Roman" panose="020206030504050203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422">
                <a:tc rowSpan="2"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 dirty="0">
                          <a:latin typeface="Times New Roman" panose="02020603050405020304"/>
                          <a:ea typeface="Times New Roman" panose="02020603050405020304"/>
                        </a:rPr>
                        <a:t>Stranger Things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20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000" dirty="0" err="1">
                          <a:latin typeface="Times New Roman" panose="02020603050405020304"/>
                          <a:ea typeface="Times New Roman" panose="02020603050405020304"/>
                        </a:rPr>
                        <a:t>Очень</a:t>
                      </a:r>
                      <a:r>
                        <a:rPr sz="20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000" dirty="0" err="1">
                          <a:latin typeface="Times New Roman" panose="02020603050405020304"/>
                          <a:ea typeface="Times New Roman" panose="02020603050405020304"/>
                        </a:rPr>
                        <a:t>странные</a:t>
                      </a:r>
                      <a:r>
                        <a:rPr sz="20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000" dirty="0" err="1">
                          <a:latin typeface="Times New Roman" panose="02020603050405020304"/>
                          <a:ea typeface="Times New Roman" panose="02020603050405020304"/>
                        </a:rPr>
                        <a:t>дела</a:t>
                      </a:r>
                      <a:r>
                        <a:rPr sz="2000" dirty="0">
                          <a:latin typeface="Times New Roman" panose="02020603050405020304"/>
                          <a:ea typeface="Times New Roman" panose="02020603050405020304"/>
                        </a:rPr>
                        <a:t> (</a:t>
                      </a:r>
                      <a:r>
                        <a:rPr sz="2000" dirty="0" err="1">
                          <a:latin typeface="Times New Roman" panose="02020603050405020304"/>
                          <a:ea typeface="Times New Roman" panose="02020603050405020304"/>
                        </a:rPr>
                        <a:t>субтитры</a:t>
                      </a:r>
                      <a:r>
                        <a:rPr sz="2000" dirty="0">
                          <a:latin typeface="Times New Roman" panose="02020603050405020304"/>
                          <a:ea typeface="Times New Roman" panose="02020603050405020304"/>
                        </a:rPr>
                        <a:t>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Times New Roman" panose="02020603050405020304"/>
                          <a:ea typeface="Times New Roman" panose="02020603050405020304"/>
                        </a:rPr>
                        <a:t>Модуляция, добавление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04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dirty="0" err="1">
                          <a:latin typeface="Times New Roman" panose="02020603050405020304"/>
                          <a:ea typeface="Times New Roman" panose="02020603050405020304"/>
                        </a:rPr>
                        <a:t>Загадочные</a:t>
                      </a:r>
                      <a:r>
                        <a:rPr sz="20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000" dirty="0" err="1">
                          <a:latin typeface="Times New Roman" panose="02020603050405020304"/>
                          <a:ea typeface="Times New Roman" panose="02020603050405020304"/>
                        </a:rPr>
                        <a:t>события</a:t>
                      </a:r>
                      <a:r>
                        <a:rPr sz="2000" dirty="0">
                          <a:latin typeface="Times New Roman" panose="02020603050405020304"/>
                          <a:ea typeface="Times New Roman" panose="02020603050405020304"/>
                        </a:rPr>
                        <a:t> (</a:t>
                      </a:r>
                      <a:r>
                        <a:rPr sz="2000" dirty="0" err="1">
                          <a:latin typeface="Times New Roman" panose="02020603050405020304"/>
                          <a:ea typeface="Times New Roman" panose="02020603050405020304"/>
                        </a:rPr>
                        <a:t>закадровый</a:t>
                      </a:r>
                      <a:r>
                        <a:rPr sz="20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000" dirty="0" err="1">
                          <a:latin typeface="Times New Roman" panose="02020603050405020304"/>
                          <a:ea typeface="Times New Roman" panose="02020603050405020304"/>
                        </a:rPr>
                        <a:t>перевод</a:t>
                      </a:r>
                      <a:r>
                        <a:rPr sz="2000" dirty="0">
                          <a:latin typeface="Times New Roman" panose="02020603050405020304"/>
                          <a:ea typeface="Times New Roman" panose="02020603050405020304"/>
                        </a:rPr>
                        <a:t>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Times New Roman" panose="02020603050405020304"/>
                          <a:ea typeface="Times New Roman" panose="02020603050405020304"/>
                        </a:rPr>
                        <a:t>Конкретизация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0422">
                <a:tc rowSpan="2"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>
                          <a:latin typeface="Times New Roman" panose="02020603050405020304"/>
                          <a:ea typeface="Times New Roman" panose="02020603050405020304"/>
                        </a:rPr>
                        <a:t>The Hellfire Club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dirty="0">
                          <a:latin typeface="Times New Roman" panose="02020603050405020304"/>
                          <a:ea typeface="Times New Roman" panose="02020603050405020304"/>
                        </a:rPr>
                        <a:t>«</a:t>
                      </a:r>
                      <a:r>
                        <a:rPr sz="2000" dirty="0" err="1">
                          <a:latin typeface="Times New Roman" panose="02020603050405020304"/>
                          <a:ea typeface="Times New Roman" panose="02020603050405020304"/>
                        </a:rPr>
                        <a:t>Адский</a:t>
                      </a:r>
                      <a:r>
                        <a:rPr sz="20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000" dirty="0" err="1">
                          <a:latin typeface="Times New Roman" panose="02020603050405020304"/>
                          <a:ea typeface="Times New Roman" panose="02020603050405020304"/>
                        </a:rPr>
                        <a:t>клуб</a:t>
                      </a:r>
                      <a:r>
                        <a:rPr sz="2000" dirty="0">
                          <a:latin typeface="Times New Roman" panose="02020603050405020304"/>
                          <a:ea typeface="Times New Roman" panose="02020603050405020304"/>
                        </a:rPr>
                        <a:t>» (</a:t>
                      </a:r>
                      <a:r>
                        <a:rPr sz="2000" dirty="0" err="1">
                          <a:latin typeface="Times New Roman" panose="02020603050405020304"/>
                          <a:ea typeface="Times New Roman" panose="02020603050405020304"/>
                        </a:rPr>
                        <a:t>субтитры</a:t>
                      </a:r>
                      <a:r>
                        <a:rPr sz="2000" dirty="0">
                          <a:latin typeface="Times New Roman" panose="02020603050405020304"/>
                          <a:ea typeface="Times New Roman" panose="02020603050405020304"/>
                        </a:rPr>
                        <a:t>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2000" dirty="0">
                          <a:latin typeface="Times New Roman" panose="02020603050405020304"/>
                          <a:ea typeface="Times New Roman" panose="02020603050405020304"/>
                        </a:rPr>
                        <a:t>К</a:t>
                      </a:r>
                      <a:r>
                        <a:rPr sz="2000" dirty="0" err="1">
                          <a:latin typeface="Times New Roman" panose="02020603050405020304"/>
                          <a:ea typeface="Times New Roman" panose="02020603050405020304"/>
                        </a:rPr>
                        <a:t>алькирование</a:t>
                      </a:r>
                      <a:endParaRPr sz="2000" dirty="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04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dirty="0" err="1">
                          <a:latin typeface="Times New Roman" panose="02020603050405020304"/>
                          <a:ea typeface="Times New Roman" panose="02020603050405020304"/>
                        </a:rPr>
                        <a:t>Клуб</a:t>
                      </a:r>
                      <a:r>
                        <a:rPr sz="2000" dirty="0">
                          <a:latin typeface="Times New Roman" panose="02020603050405020304"/>
                          <a:ea typeface="Times New Roman" panose="02020603050405020304"/>
                        </a:rPr>
                        <a:t> «</a:t>
                      </a:r>
                      <a:r>
                        <a:rPr sz="2000" dirty="0" err="1">
                          <a:latin typeface="Times New Roman" panose="02020603050405020304"/>
                          <a:ea typeface="Times New Roman" panose="02020603050405020304"/>
                        </a:rPr>
                        <a:t>Гиена</a:t>
                      </a:r>
                      <a:r>
                        <a:rPr sz="2000" dirty="0">
                          <a:latin typeface="Times New Roman" panose="02020603050405020304"/>
                          <a:ea typeface="Times New Roman" panose="02020603050405020304"/>
                        </a:rPr>
                        <a:t>» (</a:t>
                      </a:r>
                      <a:r>
                        <a:rPr sz="2000" dirty="0" err="1">
                          <a:latin typeface="Times New Roman" panose="02020603050405020304"/>
                          <a:ea typeface="Times New Roman" panose="02020603050405020304"/>
                        </a:rPr>
                        <a:t>закадровый</a:t>
                      </a:r>
                      <a:endParaRPr sz="2000" dirty="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dirty="0" err="1">
                          <a:latin typeface="Times New Roman" panose="02020603050405020304"/>
                          <a:ea typeface="Times New Roman" panose="02020603050405020304"/>
                        </a:rPr>
                        <a:t>перевод</a:t>
                      </a:r>
                      <a:r>
                        <a:rPr sz="2000" dirty="0">
                          <a:latin typeface="Times New Roman" panose="02020603050405020304"/>
                          <a:ea typeface="Times New Roman" panose="02020603050405020304"/>
                        </a:rPr>
                        <a:t>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dirty="0" err="1">
                          <a:latin typeface="Times New Roman" panose="02020603050405020304"/>
                          <a:ea typeface="Times New Roman" panose="02020603050405020304"/>
                        </a:rPr>
                        <a:t>Модуляция</a:t>
                      </a:r>
                      <a:r>
                        <a:rPr sz="2000" dirty="0">
                          <a:latin typeface="Times New Roman" panose="02020603050405020304"/>
                          <a:ea typeface="Times New Roman" panose="02020603050405020304"/>
                        </a:rPr>
                        <a:t>, </a:t>
                      </a:r>
                      <a:r>
                        <a:rPr sz="2000" dirty="0" err="1">
                          <a:latin typeface="Times New Roman" panose="02020603050405020304"/>
                          <a:ea typeface="Times New Roman" panose="02020603050405020304"/>
                        </a:rPr>
                        <a:t>калькирование</a:t>
                      </a:r>
                      <a:endParaRPr sz="2000" dirty="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042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>
                          <a:latin typeface="Times New Roman" panose="02020603050405020304"/>
                          <a:ea typeface="Times New Roman" panose="02020603050405020304"/>
                        </a:rPr>
                        <a:t>The Massacre at Hawkins Lab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dirty="0">
                          <a:latin typeface="Times New Roman" panose="02020603050405020304"/>
                          <a:ea typeface="Times New Roman" panose="02020603050405020304"/>
                        </a:rPr>
                        <a:t>«</a:t>
                      </a:r>
                      <a:r>
                        <a:rPr sz="2000" dirty="0" err="1">
                          <a:latin typeface="Times New Roman" panose="02020603050405020304"/>
                          <a:ea typeface="Times New Roman" panose="02020603050405020304"/>
                        </a:rPr>
                        <a:t>Массовое</a:t>
                      </a:r>
                      <a:r>
                        <a:rPr sz="20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000" dirty="0" err="1">
                          <a:latin typeface="Times New Roman" panose="02020603050405020304"/>
                          <a:ea typeface="Times New Roman" panose="02020603050405020304"/>
                        </a:rPr>
                        <a:t>убийство</a:t>
                      </a:r>
                      <a:r>
                        <a:rPr sz="2000" dirty="0">
                          <a:latin typeface="Times New Roman" panose="02020603050405020304"/>
                          <a:ea typeface="Times New Roman" panose="02020603050405020304"/>
                        </a:rPr>
                        <a:t> в</a:t>
                      </a:r>
                    </a:p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dirty="0" err="1">
                          <a:latin typeface="Times New Roman" panose="02020603050405020304"/>
                          <a:ea typeface="Times New Roman" panose="02020603050405020304"/>
                        </a:rPr>
                        <a:t>лаборатории</a:t>
                      </a:r>
                      <a:r>
                        <a:rPr sz="20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000" dirty="0" err="1">
                          <a:latin typeface="Times New Roman" panose="02020603050405020304"/>
                          <a:ea typeface="Times New Roman" panose="02020603050405020304"/>
                        </a:rPr>
                        <a:t>Хоукинса</a:t>
                      </a:r>
                      <a:r>
                        <a:rPr sz="2000" dirty="0">
                          <a:latin typeface="Times New Roman" panose="02020603050405020304"/>
                          <a:ea typeface="Times New Roman" panose="02020603050405020304"/>
                        </a:rPr>
                        <a:t>» (</a:t>
                      </a:r>
                      <a:r>
                        <a:rPr sz="2000" dirty="0" err="1">
                          <a:latin typeface="Times New Roman" panose="02020603050405020304"/>
                          <a:ea typeface="Times New Roman" panose="02020603050405020304"/>
                        </a:rPr>
                        <a:t>субтитры</a:t>
                      </a:r>
                      <a:r>
                        <a:rPr sz="2000" dirty="0">
                          <a:latin typeface="Times New Roman" panose="02020603050405020304"/>
                          <a:ea typeface="Times New Roman" panose="02020603050405020304"/>
                        </a:rPr>
                        <a:t>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dirty="0" err="1">
                          <a:latin typeface="Times New Roman" panose="02020603050405020304"/>
                          <a:ea typeface="Times New Roman" panose="02020603050405020304"/>
                        </a:rPr>
                        <a:t>Калькирование</a:t>
                      </a:r>
                      <a:r>
                        <a:rPr sz="2000" dirty="0">
                          <a:latin typeface="Times New Roman" panose="02020603050405020304"/>
                          <a:ea typeface="Times New Roman" panose="02020603050405020304"/>
                        </a:rPr>
                        <a:t>, </a:t>
                      </a:r>
                      <a:r>
                        <a:rPr sz="2000" dirty="0" err="1">
                          <a:latin typeface="Times New Roman" panose="02020603050405020304"/>
                          <a:ea typeface="Times New Roman" panose="02020603050405020304"/>
                        </a:rPr>
                        <a:t>транскрипция</a:t>
                      </a:r>
                      <a:endParaRPr sz="2000" dirty="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04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dirty="0">
                          <a:latin typeface="Times New Roman" panose="02020603050405020304"/>
                          <a:ea typeface="Times New Roman" panose="02020603050405020304"/>
                        </a:rPr>
                        <a:t>«</a:t>
                      </a:r>
                      <a:r>
                        <a:rPr sz="2000" dirty="0" err="1">
                          <a:latin typeface="Times New Roman" panose="02020603050405020304"/>
                          <a:ea typeface="Times New Roman" panose="02020603050405020304"/>
                        </a:rPr>
                        <a:t>Бойня</a:t>
                      </a:r>
                      <a:r>
                        <a:rPr sz="2000" dirty="0">
                          <a:latin typeface="Times New Roman" panose="02020603050405020304"/>
                          <a:ea typeface="Times New Roman" panose="02020603050405020304"/>
                        </a:rPr>
                        <a:t> в </a:t>
                      </a:r>
                      <a:r>
                        <a:rPr sz="2000" dirty="0" err="1">
                          <a:latin typeface="Times New Roman" panose="02020603050405020304"/>
                          <a:ea typeface="Times New Roman" panose="02020603050405020304"/>
                        </a:rPr>
                        <a:t>лаборатории</a:t>
                      </a:r>
                      <a:endParaRPr sz="2000" dirty="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dirty="0" err="1">
                          <a:latin typeface="Times New Roman" panose="02020603050405020304"/>
                          <a:ea typeface="Times New Roman" panose="02020603050405020304"/>
                        </a:rPr>
                        <a:t>Хокинса</a:t>
                      </a:r>
                      <a:r>
                        <a:rPr sz="2000" dirty="0">
                          <a:latin typeface="Times New Roman" panose="02020603050405020304"/>
                          <a:ea typeface="Times New Roman" panose="02020603050405020304"/>
                        </a:rPr>
                        <a:t>» (</a:t>
                      </a:r>
                      <a:r>
                        <a:rPr sz="2000" dirty="0" err="1">
                          <a:latin typeface="Times New Roman" panose="02020603050405020304"/>
                          <a:ea typeface="Times New Roman" panose="02020603050405020304"/>
                        </a:rPr>
                        <a:t>закадровый</a:t>
                      </a:r>
                      <a:r>
                        <a:rPr sz="20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000" dirty="0" err="1">
                          <a:latin typeface="Times New Roman" panose="02020603050405020304"/>
                          <a:ea typeface="Times New Roman" panose="02020603050405020304"/>
                        </a:rPr>
                        <a:t>перевод</a:t>
                      </a:r>
                      <a:r>
                        <a:rPr sz="2000" dirty="0">
                          <a:latin typeface="Times New Roman" panose="02020603050405020304"/>
                          <a:ea typeface="Times New Roman" panose="02020603050405020304"/>
                        </a:rPr>
                        <a:t>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2000" dirty="0">
                          <a:latin typeface="Times New Roman" panose="02020603050405020304"/>
                          <a:ea typeface="Times New Roman" panose="02020603050405020304"/>
                        </a:rPr>
                        <a:t>Модуляция</a:t>
                      </a:r>
                      <a:r>
                        <a:rPr sz="2000" dirty="0">
                          <a:latin typeface="Times New Roman" panose="02020603050405020304"/>
                          <a:ea typeface="Times New Roman" panose="02020603050405020304"/>
                        </a:rPr>
                        <a:t>, </a:t>
                      </a:r>
                      <a:r>
                        <a:rPr lang="ru-RU" sz="2000" dirty="0">
                          <a:latin typeface="Times New Roman" panose="02020603050405020304"/>
                          <a:ea typeface="Times New Roman" panose="02020603050405020304"/>
                        </a:rPr>
                        <a:t>транскрипция</a:t>
                      </a:r>
                      <a:endParaRPr sz="2000" dirty="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545" y="123170"/>
            <a:ext cx="5028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b="1" dirty="0">
                <a:solidFill>
                  <a:schemeClr val="bg1"/>
                </a:solidFill>
                <a:latin typeface="Sitka Text" charset="0"/>
                <a:cs typeface="Sitka Text" charset="0"/>
              </a:rPr>
              <a:t>ПРИЕМЫ ПЕРЕВОДА</a:t>
            </a:r>
            <a:endParaRPr lang="en-US" altLang="ru-RU" sz="2400" b="1" dirty="0">
              <a:solidFill>
                <a:schemeClr val="bg1"/>
              </a:solidFill>
              <a:latin typeface="Sitka Text" charset="0"/>
              <a:cs typeface="Sitka Text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90279" y="1433075"/>
            <a:ext cx="3240505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>
              <a:latin typeface="Trebuchet MS" panose="020B0603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926412"/>
              </p:ext>
            </p:extLst>
          </p:nvPr>
        </p:nvGraphicFramePr>
        <p:xfrm>
          <a:off x="169545" y="1169670"/>
          <a:ext cx="8848725" cy="56810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4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9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79"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b="1" dirty="0" err="1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Times New Roman" panose="02020603050405020304"/>
                        </a:rPr>
                        <a:t>Имя</a:t>
                      </a:r>
                      <a:r>
                        <a:rPr sz="2400" b="1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Times New Roman" panose="02020603050405020304"/>
                        </a:rPr>
                        <a:t> в </a:t>
                      </a:r>
                      <a:r>
                        <a:rPr sz="2400" b="1" dirty="0" err="1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Times New Roman" panose="02020603050405020304"/>
                        </a:rPr>
                        <a:t>оригинале</a:t>
                      </a:r>
                      <a:endParaRPr sz="2400" b="1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  <a:ea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b="1" dirty="0" err="1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Times New Roman" panose="02020603050405020304"/>
                        </a:rPr>
                        <a:t>Варианты</a:t>
                      </a:r>
                      <a:r>
                        <a:rPr sz="2400" b="1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Times New Roman" panose="02020603050405020304"/>
                        </a:rPr>
                        <a:t> </a:t>
                      </a:r>
                      <a:r>
                        <a:rPr sz="2400" b="1" dirty="0" err="1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Times New Roman" panose="02020603050405020304"/>
                        </a:rPr>
                        <a:t>перевода</a:t>
                      </a:r>
                      <a:endParaRPr sz="2400" b="1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  <a:ea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Times New Roman" panose="02020603050405020304"/>
                        </a:rPr>
                        <a:t>Прием перевода</a:t>
                      </a:r>
                      <a:endParaRPr sz="2400" b="1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  <a:ea typeface="Times New Roman" panose="020206030504050203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165">
                <a:tc rowSpan="2"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b="1" dirty="0">
                          <a:latin typeface="Times New Roman" panose="02020603050405020304"/>
                          <a:ea typeface="Times New Roman" panose="02020603050405020304"/>
                        </a:rPr>
                        <a:t>El</a:t>
                      </a:r>
                    </a:p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2400" dirty="0"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Оди</a:t>
                      </a:r>
                      <a:r>
                        <a:rPr sz="2400" dirty="0">
                          <a:latin typeface="Times New Roman" panose="02020603050405020304"/>
                          <a:ea typeface="Times New Roman" panose="02020603050405020304"/>
                        </a:rPr>
                        <a:t> (</a:t>
                      </a: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субтитры</a:t>
                      </a:r>
                      <a:r>
                        <a:rPr sz="2400" dirty="0">
                          <a:latin typeface="Times New Roman" panose="02020603050405020304"/>
                          <a:ea typeface="Times New Roman" panose="02020603050405020304"/>
                        </a:rPr>
                        <a:t>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2400" dirty="0">
                          <a:latin typeface="Times New Roman" panose="02020603050405020304"/>
                          <a:ea typeface="Times New Roman" panose="02020603050405020304"/>
                        </a:rPr>
                        <a:t>Функциональный аналог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1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Дина</a:t>
                      </a:r>
                      <a:r>
                        <a:rPr sz="2400" dirty="0">
                          <a:latin typeface="Times New Roman" panose="02020603050405020304"/>
                          <a:ea typeface="Times New Roman" panose="02020603050405020304"/>
                        </a:rPr>
                        <a:t> (</a:t>
                      </a: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закадровый</a:t>
                      </a:r>
                      <a:endParaRPr sz="2400" dirty="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перевод</a:t>
                      </a:r>
                      <a:r>
                        <a:rPr sz="2400" dirty="0">
                          <a:latin typeface="Times New Roman" panose="02020603050405020304"/>
                          <a:ea typeface="Times New Roman" panose="02020603050405020304"/>
                        </a:rPr>
                        <a:t>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Функциональный</a:t>
                      </a:r>
                      <a:r>
                        <a:rPr sz="24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аналог</a:t>
                      </a:r>
                      <a:endParaRPr sz="2400" dirty="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0165">
                <a:tc rowSpan="2"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b="1">
                          <a:latin typeface="Times New Roman" panose="02020603050405020304"/>
                          <a:ea typeface="Times New Roman" panose="02020603050405020304"/>
                        </a:rPr>
                        <a:t>Dustybun</a:t>
                      </a:r>
                    </a:p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2400"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Дастик</a:t>
                      </a:r>
                      <a:r>
                        <a:rPr sz="2400" dirty="0">
                          <a:latin typeface="Times New Roman" panose="02020603050405020304"/>
                          <a:ea typeface="Times New Roman" panose="02020603050405020304"/>
                        </a:rPr>
                        <a:t> (</a:t>
                      </a: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субтитры</a:t>
                      </a:r>
                      <a:r>
                        <a:rPr sz="2400" dirty="0">
                          <a:latin typeface="Times New Roman" panose="02020603050405020304"/>
                          <a:ea typeface="Times New Roman" panose="02020603050405020304"/>
                        </a:rPr>
                        <a:t>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>
                          <a:latin typeface="Times New Roman" panose="02020603050405020304"/>
                          <a:ea typeface="Times New Roman" panose="02020603050405020304"/>
                        </a:rPr>
                        <a:t>Функциональный аналог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01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Пастик</a:t>
                      </a:r>
                      <a:r>
                        <a:rPr sz="2400" dirty="0">
                          <a:latin typeface="Times New Roman" panose="02020603050405020304"/>
                          <a:ea typeface="Times New Roman" panose="02020603050405020304"/>
                        </a:rPr>
                        <a:t> / </a:t>
                      </a: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Дастик</a:t>
                      </a:r>
                      <a:endParaRPr sz="2400" dirty="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dirty="0">
                          <a:latin typeface="Times New Roman" panose="02020603050405020304"/>
                          <a:ea typeface="Times New Roman" panose="02020603050405020304"/>
                        </a:rPr>
                        <a:t>(</a:t>
                      </a: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закадровый</a:t>
                      </a:r>
                      <a:r>
                        <a:rPr sz="24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перевод</a:t>
                      </a:r>
                      <a:r>
                        <a:rPr sz="2400" dirty="0">
                          <a:latin typeface="Times New Roman" panose="02020603050405020304"/>
                          <a:ea typeface="Times New Roman" panose="02020603050405020304"/>
                        </a:rPr>
                        <a:t>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Функциональный</a:t>
                      </a:r>
                      <a:r>
                        <a:rPr sz="24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аналог</a:t>
                      </a:r>
                      <a:endParaRPr sz="2400" dirty="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0165">
                <a:tc rowSpan="2"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b="1">
                          <a:latin typeface="Times New Roman" panose="02020603050405020304"/>
                          <a:ea typeface="Times New Roman" panose="02020603050405020304"/>
                        </a:rPr>
                        <a:t>Henry</a:t>
                      </a:r>
                    </a:p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2400"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Генри</a:t>
                      </a:r>
                      <a:r>
                        <a:rPr sz="2400" dirty="0">
                          <a:latin typeface="Times New Roman" panose="02020603050405020304"/>
                          <a:ea typeface="Times New Roman" panose="02020603050405020304"/>
                        </a:rPr>
                        <a:t> (</a:t>
                      </a: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субтитры</a:t>
                      </a:r>
                      <a:r>
                        <a:rPr sz="2400" dirty="0">
                          <a:latin typeface="Times New Roman" panose="02020603050405020304"/>
                          <a:ea typeface="Times New Roman" panose="02020603050405020304"/>
                        </a:rPr>
                        <a:t>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Транслитерация</a:t>
                      </a:r>
                      <a:endParaRPr sz="2400" dirty="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01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Хенри</a:t>
                      </a:r>
                      <a:r>
                        <a:rPr sz="2400" dirty="0">
                          <a:latin typeface="Times New Roman" panose="02020603050405020304"/>
                          <a:ea typeface="Times New Roman" panose="02020603050405020304"/>
                        </a:rPr>
                        <a:t> (</a:t>
                      </a: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закадровый</a:t>
                      </a:r>
                      <a:r>
                        <a:rPr sz="24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перевод</a:t>
                      </a:r>
                      <a:r>
                        <a:rPr sz="2400" dirty="0">
                          <a:latin typeface="Times New Roman" panose="02020603050405020304"/>
                          <a:ea typeface="Times New Roman" panose="02020603050405020304"/>
                        </a:rPr>
                        <a:t>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Транскрипция</a:t>
                      </a:r>
                      <a:endParaRPr sz="2400" dirty="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545" y="123170"/>
            <a:ext cx="5967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b="1" dirty="0">
                <a:solidFill>
                  <a:schemeClr val="bg1"/>
                </a:solidFill>
                <a:latin typeface="Sitka Text" charset="0"/>
                <a:cs typeface="Sitka Text" charset="0"/>
              </a:rPr>
              <a:t>ПРИЕМЫ ПЕРЕВОДА</a:t>
            </a:r>
            <a:endParaRPr lang="en-US" altLang="ru-RU" sz="2400" b="1" dirty="0">
              <a:solidFill>
                <a:schemeClr val="bg1"/>
              </a:solidFill>
              <a:latin typeface="Sitka Text" charset="0"/>
              <a:cs typeface="Sitka Text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90279" y="1433075"/>
            <a:ext cx="3240505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>
              <a:latin typeface="Trebuchet MS" panose="020B0603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452915"/>
              </p:ext>
            </p:extLst>
          </p:nvPr>
        </p:nvGraphicFramePr>
        <p:xfrm>
          <a:off x="169545" y="1169670"/>
          <a:ext cx="8848725" cy="532389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4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9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056"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Оригинал</a:t>
                      </a:r>
                      <a:endParaRPr sz="2400" b="1" dirty="0">
                        <a:solidFill>
                          <a:schemeClr val="tx1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Варианты</a:t>
                      </a:r>
                      <a:r>
                        <a:rPr sz="24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4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перевода</a:t>
                      </a:r>
                      <a:endParaRPr sz="2400" b="1" dirty="0">
                        <a:solidFill>
                          <a:schemeClr val="tx1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</a:t>
                      </a:r>
                      <a:r>
                        <a:rPr sz="24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ри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е</a:t>
                      </a:r>
                      <a:r>
                        <a:rPr sz="24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м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перевода</a:t>
                      </a:r>
                      <a:endParaRPr sz="2400" b="1" dirty="0">
                        <a:solidFill>
                          <a:schemeClr val="tx1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307">
                <a:tc rowSpan="2"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b="1" dirty="0">
                          <a:latin typeface="Times New Roman" panose="02020603050405020304"/>
                          <a:ea typeface="Times New Roman" panose="02020603050405020304"/>
                        </a:rPr>
                        <a:t>Hawkins post</a:t>
                      </a:r>
                    </a:p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2400" dirty="0"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sz="2400" dirty="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>
                          <a:latin typeface="Times New Roman" panose="02020603050405020304"/>
                          <a:ea typeface="Times New Roman" panose="02020603050405020304"/>
                        </a:rPr>
                        <a:t>Известия Хоукинса</a:t>
                      </a:r>
                    </a:p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>
                          <a:latin typeface="Times New Roman" panose="02020603050405020304"/>
                          <a:ea typeface="Times New Roman" panose="02020603050405020304"/>
                        </a:rPr>
                        <a:t>(субтитры)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>
                          <a:latin typeface="Times New Roman" panose="02020603050405020304"/>
                          <a:ea typeface="Times New Roman" panose="02020603050405020304"/>
                        </a:rPr>
                        <a:t>Модуляция, транскрипция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8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Хокинс</a:t>
                      </a:r>
                      <a:r>
                        <a:rPr sz="24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Пост</a:t>
                      </a:r>
                      <a:endParaRPr sz="2400" dirty="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dirty="0">
                          <a:latin typeface="Times New Roman" panose="02020603050405020304"/>
                          <a:ea typeface="Times New Roman" panose="02020603050405020304"/>
                        </a:rPr>
                        <a:t>(</a:t>
                      </a: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закадровый</a:t>
                      </a:r>
                      <a:r>
                        <a:rPr sz="24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перевод</a:t>
                      </a:r>
                      <a:r>
                        <a:rPr sz="2400" dirty="0">
                          <a:latin typeface="Times New Roman" panose="02020603050405020304"/>
                          <a:ea typeface="Times New Roman" panose="02020603050405020304"/>
                        </a:rPr>
                        <a:t>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>
                          <a:latin typeface="Times New Roman" panose="02020603050405020304"/>
                          <a:ea typeface="Times New Roman" panose="02020603050405020304"/>
                        </a:rPr>
                        <a:t>Транслитерация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8307">
                <a:tc rowSpan="2"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b="1">
                          <a:latin typeface="Times New Roman" panose="02020603050405020304"/>
                          <a:ea typeface="Times New Roman" panose="02020603050405020304"/>
                        </a:rPr>
                        <a:t>Yuri’s Fish</a:t>
                      </a:r>
                    </a:p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2400"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sz="24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Нахлыст</a:t>
                      </a:r>
                      <a:r>
                        <a:rPr sz="2400" dirty="0">
                          <a:latin typeface="Times New Roman" panose="02020603050405020304"/>
                          <a:ea typeface="Times New Roman" panose="02020603050405020304"/>
                        </a:rPr>
                        <a:t> у </a:t>
                      </a: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Юрия</a:t>
                      </a:r>
                      <a:endParaRPr sz="2400" dirty="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dirty="0">
                          <a:latin typeface="Times New Roman" panose="02020603050405020304"/>
                          <a:ea typeface="Times New Roman" panose="02020603050405020304"/>
                        </a:rPr>
                        <a:t>(</a:t>
                      </a: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субтитры</a:t>
                      </a:r>
                      <a:r>
                        <a:rPr sz="2400" dirty="0">
                          <a:latin typeface="Times New Roman" panose="02020603050405020304"/>
                          <a:ea typeface="Times New Roman" panose="02020603050405020304"/>
                        </a:rPr>
                        <a:t>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>
                          <a:latin typeface="Times New Roman" panose="02020603050405020304"/>
                          <a:ea typeface="Times New Roman" panose="02020603050405020304"/>
                        </a:rPr>
                        <a:t>Модуляция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8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Ангар</a:t>
                      </a:r>
                      <a:r>
                        <a:rPr sz="24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рыбы</a:t>
                      </a:r>
                      <a:r>
                        <a:rPr sz="2400" dirty="0">
                          <a:latin typeface="Times New Roman" panose="02020603050405020304"/>
                          <a:ea typeface="Times New Roman" panose="02020603050405020304"/>
                        </a:rPr>
                        <a:t> и </a:t>
                      </a: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мушка</a:t>
                      </a:r>
                      <a:endParaRPr sz="2400" dirty="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dirty="0">
                          <a:latin typeface="Times New Roman" panose="02020603050405020304"/>
                          <a:ea typeface="Times New Roman" panose="02020603050405020304"/>
                        </a:rPr>
                        <a:t>(</a:t>
                      </a: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закадровый</a:t>
                      </a:r>
                      <a:r>
                        <a:rPr sz="24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перевод</a:t>
                      </a:r>
                      <a:r>
                        <a:rPr sz="2400" dirty="0">
                          <a:latin typeface="Times New Roman" panose="02020603050405020304"/>
                          <a:ea typeface="Times New Roman" panose="02020603050405020304"/>
                        </a:rPr>
                        <a:t>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>
                          <a:latin typeface="Times New Roman" panose="02020603050405020304"/>
                          <a:ea typeface="Times New Roman" panose="02020603050405020304"/>
                        </a:rPr>
                        <a:t>Целостное преобразование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8307">
                <a:tc rowSpan="2"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b="1">
                          <a:latin typeface="Times New Roman" panose="02020603050405020304"/>
                          <a:ea typeface="Times New Roman" panose="02020603050405020304"/>
                        </a:rPr>
                        <a:t>Club special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Фирменный</a:t>
                      </a:r>
                      <a:r>
                        <a:rPr sz="24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сэндвич</a:t>
                      </a:r>
                      <a:endParaRPr sz="2400" dirty="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dirty="0">
                          <a:latin typeface="Times New Roman" panose="02020603050405020304"/>
                          <a:ea typeface="Times New Roman" panose="02020603050405020304"/>
                        </a:rPr>
                        <a:t>(</a:t>
                      </a: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субтитры</a:t>
                      </a:r>
                      <a:r>
                        <a:rPr sz="2400" dirty="0">
                          <a:latin typeface="Times New Roman" panose="02020603050405020304"/>
                          <a:ea typeface="Times New Roman" panose="02020603050405020304"/>
                        </a:rPr>
                        <a:t>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Целостное</a:t>
                      </a:r>
                      <a:r>
                        <a:rPr sz="24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преобразование</a:t>
                      </a:r>
                      <a:endParaRPr sz="2400" dirty="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8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>
                          <a:latin typeface="Times New Roman" panose="02020603050405020304"/>
                          <a:ea typeface="Times New Roman" panose="02020603050405020304"/>
                        </a:rPr>
                        <a:t>Клаб-сэндвич</a:t>
                      </a:r>
                    </a:p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>
                          <a:latin typeface="Times New Roman" panose="02020603050405020304"/>
                          <a:ea typeface="Times New Roman" panose="02020603050405020304"/>
                        </a:rPr>
                        <a:t>(закадровый перевод)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dirty="0" err="1">
                          <a:latin typeface="Times New Roman" panose="02020603050405020304"/>
                          <a:ea typeface="Times New Roman" panose="02020603050405020304"/>
                        </a:rPr>
                        <a:t>Модуляция</a:t>
                      </a:r>
                      <a:endParaRPr sz="2400" dirty="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58*267"/>
  <p:tag name="TABLE_ENDDRAG_RECT" val="36*126*658*2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96*402"/>
  <p:tag name="TABLE_ENDDRAG_RECT" val="13*92*696*40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05*306"/>
  <p:tag name="TABLE_ENDDRAG_RECT" val="5*85*705*306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821</Words>
  <Application>Microsoft Office PowerPoint</Application>
  <PresentationFormat>Экран (4:3)</PresentationFormat>
  <Paragraphs>184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Bahnschrift</vt:lpstr>
      <vt:lpstr>Calibri</vt:lpstr>
      <vt:lpstr>Calibri Light</vt:lpstr>
      <vt:lpstr>Sitka Text</vt:lpstr>
      <vt:lpstr>Times New Roman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Ирина Волкова</cp:lastModifiedBy>
  <cp:revision>93</cp:revision>
  <dcterms:created xsi:type="dcterms:W3CDTF">2017-07-31T11:24:00Z</dcterms:created>
  <dcterms:modified xsi:type="dcterms:W3CDTF">2025-11-03T14:24:21Z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6982EDFA99C44668B16EC6F74173DC82_13</vt:lpwstr>
  </property>
  <property fmtid="{D5CDD505-2E9C-101B-9397-08002B2CF9AE}" pid="3" name="KSOProductBuildVer">
    <vt:lpwstr>1049-12.2.0.21179</vt:lpwstr>
  </property>
</Properties>
</file>