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74" r:id="rId4"/>
    <p:sldId id="278" r:id="rId5"/>
    <p:sldId id="267" r:id="rId6"/>
    <p:sldId id="277" r:id="rId7"/>
    <p:sldId id="275" r:id="rId8"/>
    <p:sldId id="272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E1A99-9D97-41C7-9877-E0A4AAD56326}" type="datetimeFigureOut">
              <a:rPr lang="ru-RU" smtClean="0"/>
              <a:pPr/>
              <a:t>30.01.2012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3A40AD-8917-4CD8-A018-683291339CF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8BB3130-853D-4E8B-B1E2-707332BAE750}" type="slidenum">
              <a:rPr lang="ru-RU" smtClean="0"/>
              <a:pPr/>
              <a:t>1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A40AD-8917-4CD8-A018-683291339CF4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A40AD-8917-4CD8-A018-683291339CF4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A40AD-8917-4CD8-A018-683291339CF4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ctrTitle"/>
          </p:nvPr>
        </p:nvSpPr>
        <p:spPr>
          <a:xfrm>
            <a:off x="2285984" y="857232"/>
            <a:ext cx="6357982" cy="242571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i="1" dirty="0" smtClean="0">
                <a:solidFill>
                  <a:srgbClr val="000000"/>
                </a:solidFill>
                <a:latin typeface="Franklin Gothic Book" pitchFamily="34" charset="0"/>
              </a:rPr>
              <a:t>О развитии и совершенствовании воспитательной  работы</a:t>
            </a:r>
            <a:br>
              <a:rPr lang="ru-RU" sz="4000" i="1" dirty="0" smtClean="0">
                <a:solidFill>
                  <a:srgbClr val="000000"/>
                </a:solidFill>
                <a:latin typeface="Franklin Gothic Book" pitchFamily="34" charset="0"/>
              </a:rPr>
            </a:br>
            <a:r>
              <a:rPr lang="ru-RU" sz="4000" i="1" dirty="0" smtClean="0">
                <a:solidFill>
                  <a:srgbClr val="000000"/>
                </a:solidFill>
                <a:latin typeface="Franklin Gothic Book" pitchFamily="34" charset="0"/>
              </a:rPr>
              <a:t>в университете </a:t>
            </a:r>
          </a:p>
        </p:txBody>
      </p:sp>
      <p:sp>
        <p:nvSpPr>
          <p:cNvPr id="23555" name="Rectangle 3"/>
          <p:cNvSpPr>
            <a:spLocks noGrp="1"/>
          </p:cNvSpPr>
          <p:nvPr>
            <p:ph type="subTitle" idx="1"/>
          </p:nvPr>
        </p:nvSpPr>
        <p:spPr>
          <a:xfrm>
            <a:off x="2143108" y="3857628"/>
            <a:ext cx="6400800" cy="1752600"/>
          </a:xfrm>
        </p:spPr>
        <p:txBody>
          <a:bodyPr/>
          <a:lstStyle/>
          <a:p>
            <a:pPr marR="0" algn="ctr" eaLnBrk="1" hangingPunct="1"/>
            <a:r>
              <a:rPr lang="ru-RU" dirty="0" smtClean="0">
                <a:solidFill>
                  <a:srgbClr val="660033"/>
                </a:solidFill>
                <a:latin typeface="Arial" charset="0"/>
                <a:cs typeface="Arial" charset="0"/>
              </a:rPr>
              <a:t>Доклад Т.В. Юдиной</a:t>
            </a:r>
          </a:p>
          <a:p>
            <a:pPr marR="0" algn="ctr" eaLnBrk="1" hangingPunct="1"/>
            <a:r>
              <a:rPr lang="ru-RU" dirty="0" smtClean="0">
                <a:solidFill>
                  <a:srgbClr val="660033"/>
                </a:solidFill>
                <a:latin typeface="Arial" charset="0"/>
                <a:cs typeface="Arial" charset="0"/>
              </a:rPr>
              <a:t>на заседании Ученого Совета</a:t>
            </a:r>
          </a:p>
          <a:p>
            <a:pPr marR="0" algn="ctr" eaLnBrk="1" hangingPunct="1"/>
            <a:r>
              <a:rPr lang="ru-RU" dirty="0" smtClean="0">
                <a:solidFill>
                  <a:srgbClr val="660033"/>
                </a:solidFill>
                <a:latin typeface="Arial" charset="0"/>
                <a:cs typeface="Arial" charset="0"/>
              </a:rPr>
              <a:t>30 января 2012 года</a:t>
            </a:r>
          </a:p>
          <a:p>
            <a:pPr marR="0" algn="ctr" eaLnBrk="1" hangingPunct="1"/>
            <a:endParaRPr lang="ru-RU" dirty="0" smtClean="0">
              <a:solidFill>
                <a:srgbClr val="660033"/>
              </a:solidFill>
              <a:latin typeface="Arial" charset="0"/>
              <a:cs typeface="Arial" charset="0"/>
            </a:endParaRPr>
          </a:p>
        </p:txBody>
      </p:sp>
      <p:pic>
        <p:nvPicPr>
          <p:cNvPr id="4" name="Рисунок 3" descr="герб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214290"/>
            <a:ext cx="2003256" cy="3000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Воспитательная работа в ВолГУ </a:t>
            </a:r>
            <a:br>
              <a:rPr lang="ru-RU" sz="3200" dirty="0" smtClean="0"/>
            </a:br>
            <a:r>
              <a:rPr lang="ru-RU" sz="3200" dirty="0" smtClean="0"/>
              <a:t>в 2011 году в соответствии с требованиями ФГОС 3-го поколения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5762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6" y="1571612"/>
          <a:ext cx="8429684" cy="50396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4842"/>
                <a:gridCol w="4214842"/>
              </a:tblGrid>
              <a:tr h="110773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Цель воспитательной работы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Нормативно-правовое обеспечение   воспитательной работы </a:t>
                      </a:r>
                      <a:endParaRPr lang="ru-RU" dirty="0"/>
                    </a:p>
                  </a:txBody>
                  <a:tcPr/>
                </a:tc>
              </a:tr>
              <a:tr h="26784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Формирование  социокультурной среды вуза, создание условий, необходимых для всестороннего развития личности,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и развитие социально-воспитательного компонента, включая развитие студенческого самоуправления, участие обучающихся в работе общественных организаций, спортивных и творческих клубов, научных студенческих обществ.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dirty="0" smtClean="0"/>
                        <a:t>Концепция воспитательной</a:t>
                      </a:r>
                      <a:r>
                        <a:rPr lang="ru-RU" baseline="0" dirty="0" smtClean="0"/>
                        <a:t> работы;</a:t>
                      </a:r>
                      <a:endParaRPr lang="ru-RU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dirty="0" smtClean="0"/>
                        <a:t>Программа развития воспитательной деятельности  Волгоградского государственного университета на 2011 – 2015 годы;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dirty="0" smtClean="0"/>
                        <a:t>Положение о воспитательной работе;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dirty="0" smtClean="0"/>
                        <a:t>Комплексный план воспитательного процесса на период обучения в ВолГУ;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dirty="0" smtClean="0"/>
                        <a:t>Паспорт социальной активности;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dirty="0" smtClean="0"/>
                        <a:t>Раздел «Воспитательная работа» в индивидуальном плане преподавателя;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dirty="0" smtClean="0"/>
                        <a:t>Процедура управления и реализации учебно-воспитательной работы. 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54074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Воспитательная работа в ВолГУ </a:t>
            </a:r>
            <a:br>
              <a:rPr lang="ru-RU" sz="3200" dirty="0" smtClean="0"/>
            </a:br>
            <a:r>
              <a:rPr lang="ru-RU" sz="3200" dirty="0" smtClean="0"/>
              <a:t>в 2011 году в соответствии с требованиями ФГОС 3-го поколения </a:t>
            </a:r>
            <a:br>
              <a:rPr lang="ru-RU" sz="3200" dirty="0" smtClean="0"/>
            </a:br>
            <a:endParaRPr lang="ru-RU" sz="29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5762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1428736"/>
          <a:ext cx="9144000" cy="42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57818"/>
                <a:gridCol w="1857388"/>
                <a:gridCol w="1928794"/>
              </a:tblGrid>
              <a:tr h="29336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Задачи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План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Фактическое</a:t>
                      </a:r>
                      <a:r>
                        <a:rPr lang="ru-RU" sz="1600" baseline="0" dirty="0" smtClean="0"/>
                        <a:t> выполнение</a:t>
                      </a:r>
                      <a:r>
                        <a:rPr lang="ru-RU" sz="1600" dirty="0" smtClean="0"/>
                        <a:t> </a:t>
                      </a:r>
                      <a:endParaRPr lang="ru-RU" sz="1600" dirty="0"/>
                    </a:p>
                  </a:txBody>
                  <a:tcPr/>
                </a:tc>
              </a:tr>
              <a:tr h="2678483">
                <a:tc>
                  <a:txBody>
                    <a:bodyPr/>
                    <a:lstStyle/>
                    <a:p>
                      <a:pPr marL="342900" indent="-342900" algn="just">
                        <a:buFont typeface="Arial" pitchFamily="34" charset="0"/>
                        <a:buChar char="•"/>
                      </a:pPr>
                      <a:r>
                        <a:rPr lang="ru-RU" sz="1800" b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 непрерывного воспитательного воздействия на студентов через привлечение студентов дневной формы обучения к внеучебным мероприятиям;</a:t>
                      </a:r>
                    </a:p>
                    <a:p>
                      <a:pPr marL="342900" indent="-342900" algn="just">
                        <a:buFont typeface="Arial" pitchFamily="34" charset="0"/>
                        <a:buChar char="•"/>
                      </a:pPr>
                      <a:endParaRPr lang="ru-RU" sz="1800" b="0" u="non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 algn="just">
                        <a:buFont typeface="Arial" pitchFamily="34" charset="0"/>
                        <a:buChar char="•"/>
                      </a:pPr>
                      <a:endParaRPr lang="ru-RU" sz="1800" b="0" u="non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 algn="just">
                        <a:buFont typeface="Arial" pitchFamily="34" charset="0"/>
                        <a:buChar char="•"/>
                      </a:pPr>
                      <a:r>
                        <a:rPr lang="ru-RU" sz="1800" b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привлечение преподавателей к организации и проведению внеучебных мероприятий;</a:t>
                      </a:r>
                    </a:p>
                    <a:p>
                      <a:pPr marL="342900" indent="-342900" algn="just">
                        <a:buFont typeface="Arial" pitchFamily="34" charset="0"/>
                        <a:buChar char="•"/>
                      </a:pPr>
                      <a:endParaRPr lang="ru-RU" sz="1800" b="0" u="non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 algn="just">
                        <a:buFont typeface="Arial" pitchFamily="34" charset="0"/>
                        <a:buChar char="•"/>
                      </a:pPr>
                      <a:endParaRPr lang="ru-RU" sz="1800" b="0" u="non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 algn="just">
                        <a:buFont typeface="Arial" pitchFamily="34" charset="0"/>
                        <a:buChar char="•"/>
                      </a:pPr>
                      <a:r>
                        <a:rPr lang="ru-RU" sz="1800" b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выполнения координационного плана  и программ по воспитательной работе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61% (доля</a:t>
                      </a:r>
                      <a:r>
                        <a:rPr lang="ru-RU" baseline="0" dirty="0" smtClean="0"/>
                        <a:t> студентов, участвующих во внеучебных мероприятиях)</a:t>
                      </a:r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10% </a:t>
                      </a:r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100% </a:t>
                      </a:r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66% (доля студентов,</a:t>
                      </a:r>
                      <a:r>
                        <a:rPr lang="ru-RU" baseline="0" dirty="0" smtClean="0"/>
                        <a:t> участвующих во внеучебных мероприятиях</a:t>
                      </a:r>
                      <a:r>
                        <a:rPr lang="ru-RU" dirty="0" smtClean="0"/>
                        <a:t>)</a:t>
                      </a:r>
                    </a:p>
                    <a:p>
                      <a:pPr algn="l"/>
                      <a:endParaRPr lang="ru-RU" dirty="0" smtClean="0"/>
                    </a:p>
                    <a:p>
                      <a:pPr algn="ctr"/>
                      <a:r>
                        <a:rPr lang="ru-RU" smtClean="0"/>
                        <a:t>14%</a:t>
                      </a:r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 </a:t>
                      </a:r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100%</a:t>
                      </a:r>
                    </a:p>
                    <a:p>
                      <a:pPr algn="l"/>
                      <a:endParaRPr lang="ru-RU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900" dirty="0" smtClean="0"/>
              <a:t>Условия для успешной социализации и профессиональной подготовки студентов</a:t>
            </a:r>
            <a:endParaRPr lang="ru-RU" sz="29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Качественный кадровый состав сотрудников;</a:t>
            </a:r>
          </a:p>
          <a:p>
            <a:r>
              <a:rPr lang="ru-RU" sz="1800" dirty="0" smtClean="0"/>
              <a:t>гибкая система подготовки специалистов, отвечающая проблемам экономики региона;</a:t>
            </a:r>
          </a:p>
          <a:p>
            <a:r>
              <a:rPr lang="ru-RU" sz="1800" dirty="0" smtClean="0"/>
              <a:t>современный комплекс информационных ресурсов;</a:t>
            </a:r>
          </a:p>
          <a:p>
            <a:r>
              <a:rPr lang="ru-RU" sz="1800" dirty="0" smtClean="0"/>
              <a:t>пропаганда патриотизма, корпоративной политики;</a:t>
            </a:r>
          </a:p>
          <a:p>
            <a:r>
              <a:rPr lang="ru-RU" sz="1800" dirty="0" smtClean="0"/>
              <a:t>приобщение к культурным ценностям;</a:t>
            </a:r>
          </a:p>
          <a:p>
            <a:r>
              <a:rPr lang="ru-RU" sz="1800" dirty="0" smtClean="0"/>
              <a:t>контакты и взаимодействие с зарубежными партнерами;</a:t>
            </a:r>
          </a:p>
          <a:p>
            <a:r>
              <a:rPr lang="ru-RU" sz="1800" dirty="0" smtClean="0"/>
              <a:t>медицинское обслуживание студентов в амбулатории и санатории-профилактории;</a:t>
            </a:r>
          </a:p>
          <a:p>
            <a:r>
              <a:rPr lang="ru-RU" sz="1800" dirty="0" smtClean="0"/>
              <a:t>возможности заниматься в 55 клубах и творческих объединениях, 12 студенческих организациях;</a:t>
            </a:r>
          </a:p>
          <a:p>
            <a:r>
              <a:rPr lang="ru-RU" sz="1800" dirty="0" smtClean="0"/>
              <a:t>формирование здорового образа жизни </a:t>
            </a:r>
            <a:r>
              <a:rPr lang="ru-RU" sz="1800" smtClean="0"/>
              <a:t>в спортивных </a:t>
            </a:r>
            <a:r>
              <a:rPr lang="ru-RU" sz="1800" dirty="0" smtClean="0"/>
              <a:t>комнатах общежития, спортивных залах университета;</a:t>
            </a:r>
          </a:p>
          <a:p>
            <a:r>
              <a:rPr lang="ru-RU" sz="1800" dirty="0" smtClean="0"/>
              <a:t>трудоустройство.</a:t>
            </a:r>
            <a:endParaRPr lang="ru-RU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28586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Условия для успешной социализации и профессиональной подготовки студентов (продолжение)</a:t>
            </a:r>
            <a:br>
              <a:rPr lang="ru-RU" sz="3200" dirty="0" smtClean="0"/>
            </a:br>
            <a:endParaRPr lang="ru-RU" sz="29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5762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1571612"/>
          <a:ext cx="9144000" cy="47907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72132"/>
                <a:gridCol w="1714512"/>
                <a:gridCol w="1857356"/>
              </a:tblGrid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Направления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План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Фактическое</a:t>
                      </a:r>
                      <a:r>
                        <a:rPr lang="ru-RU" sz="1600" baseline="0" dirty="0" smtClean="0"/>
                        <a:t> выполнение</a:t>
                      </a:r>
                      <a:r>
                        <a:rPr lang="ru-RU" sz="1600" dirty="0" smtClean="0"/>
                        <a:t> </a:t>
                      </a:r>
                      <a:endParaRPr lang="ru-RU" sz="1600" dirty="0"/>
                    </a:p>
                  </a:txBody>
                  <a:tcPr/>
                </a:tc>
              </a:tr>
              <a:tr h="4211653"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ru-RU" sz="1800" dirty="0" smtClean="0"/>
                        <a:t>Участие студентов в деятельности органов самоуправления, творческих коллективах;</a:t>
                      </a:r>
                    </a:p>
                    <a:p>
                      <a:pPr marL="342900" indent="-342900">
                        <a:buFont typeface="Arial" pitchFamily="34" charset="0"/>
                        <a:buNone/>
                      </a:pPr>
                      <a:r>
                        <a:rPr lang="ru-RU" sz="1800" dirty="0" smtClean="0"/>
                        <a:t>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0" dirty="0" smtClean="0"/>
                        <a:t>вовлечение студентов в проекты и программы в сфере социализации и самореализации молодежи;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ru-RU" sz="1800" dirty="0" smtClean="0"/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0" dirty="0" smtClean="0"/>
                        <a:t>участие студентов в волонтерской деятельности;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ru-RU" sz="1800" dirty="0" smtClean="0"/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0" i="0" dirty="0" smtClean="0"/>
                        <a:t>участие студентов в спортивных соревнованиях;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800" i="0" dirty="0" smtClean="0"/>
                        <a:t>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0" i="0" dirty="0" smtClean="0"/>
                        <a:t>участие студентов в научных обществах (СНО,СИА);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ru-RU" i="0" dirty="0" smtClean="0"/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0" dirty="0" smtClean="0"/>
                        <a:t>трудоустройство после окончания университета.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40%          </a:t>
                      </a:r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65%</a:t>
                      </a:r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2%</a:t>
                      </a:r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24%</a:t>
                      </a:r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4 %</a:t>
                      </a:r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65%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49%</a:t>
                      </a:r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66%</a:t>
                      </a:r>
                    </a:p>
                    <a:p>
                      <a:pPr algn="ctr"/>
                      <a:r>
                        <a:rPr lang="ru-RU" dirty="0" smtClean="0"/>
                        <a:t> </a:t>
                      </a:r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7%</a:t>
                      </a:r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25%</a:t>
                      </a:r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6%</a:t>
                      </a:r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95%</a:t>
                      </a:r>
                    </a:p>
                    <a:p>
                      <a:pPr algn="ctr"/>
                      <a:endParaRPr lang="ru-RU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/>
          </a:bodyPr>
          <a:lstStyle/>
          <a:p>
            <a:r>
              <a:rPr lang="ru-RU" sz="2900" dirty="0" smtClean="0"/>
              <a:t>Формирование общекультурных компетенций выпускников</a:t>
            </a:r>
            <a:endParaRPr lang="ru-RU" sz="29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4643446"/>
            <a:ext cx="7543824" cy="148271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  <a:defRPr/>
            </a:pPr>
            <a:endParaRPr lang="ru-RU" sz="1800" dirty="0" smtClean="0"/>
          </a:p>
          <a:p>
            <a:pPr>
              <a:spcBef>
                <a:spcPts val="0"/>
              </a:spcBef>
              <a:buNone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85786" y="1142984"/>
            <a:ext cx="2357454" cy="21431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 Участие студентов в конкурсной деятельности (научной, творческой и др.)</a:t>
            </a:r>
            <a:endParaRPr lang="ru-RU" sz="1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357554" y="1142984"/>
            <a:ext cx="2571768" cy="21431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  <a:buNone/>
              <a:defRPr/>
            </a:pPr>
            <a:endParaRPr lang="ru-RU" dirty="0" smtClean="0"/>
          </a:p>
          <a:p>
            <a:pPr algn="ctr">
              <a:spcBef>
                <a:spcPts val="0"/>
              </a:spcBef>
              <a:defRPr/>
            </a:pPr>
            <a:r>
              <a:rPr lang="ru-RU" sz="1600" dirty="0" smtClean="0"/>
              <a:t>Созидательная активность студентов во внутренней и внешней социокультурной среде</a:t>
            </a:r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43636" y="1142984"/>
            <a:ext cx="2643206" cy="21431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Организация межфакультетского взаимодействия в реализации профессиональной деятельности и творческого потенциала студентов, благотворительности</a:t>
            </a:r>
            <a:endParaRPr lang="ru-RU" sz="1600" dirty="0"/>
          </a:p>
        </p:txBody>
      </p:sp>
      <p:sp>
        <p:nvSpPr>
          <p:cNvPr id="7" name="Стрелка вниз 6"/>
          <p:cNvSpPr/>
          <p:nvPr/>
        </p:nvSpPr>
        <p:spPr>
          <a:xfrm>
            <a:off x="1785918" y="3286124"/>
            <a:ext cx="285752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4500562" y="3286124"/>
            <a:ext cx="285752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7358082" y="3286124"/>
            <a:ext cx="285752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4000504"/>
            <a:ext cx="9144000" cy="28574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способность самостоятельно приобретать с помощью информационных технологий и использовать в практической деятельности новые знания и умения, в том числе в новых областях знаний, расширять и углублять свое научное мировоззрение;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 способность порождать новые идеи и демонстрировать навыки самостоятельной научно-исследовательской работы и работы в научном коллективе; 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способность совершенствовать и развивать свой интеллектуальный и общекультурный уровень, добиваться нравственного и физического совершенствования своей личности;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способность и готовность к активному общению в научной, производственной и социально-общественной сферах деятельности; 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способность использовать углубленные знания правовых и этических норм при разработке и осуществлении социально значимых проектов и т.д.)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0" y="3643314"/>
            <a:ext cx="914400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Общекультурные компетенции в основных образовательных программах </a:t>
            </a:r>
            <a:r>
              <a:rPr lang="ru-RU" dirty="0" smtClean="0">
                <a:solidFill>
                  <a:schemeClr val="bg1"/>
                </a:solidFill>
              </a:rPr>
              <a:t>: 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900" dirty="0" smtClean="0"/>
              <a:t>Результаты 2011 года</a:t>
            </a:r>
            <a:endParaRPr lang="ru-RU" sz="29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1900" dirty="0" smtClean="0"/>
              <a:t>ВолГУ подтвердил статус «Опорная инновационная площадка» во Всероссийском проекте вузов России «Инновации в воспитании»;</a:t>
            </a:r>
          </a:p>
          <a:p>
            <a:pPr algn="just"/>
            <a:r>
              <a:rPr lang="ru-RU" sz="1900" dirty="0" smtClean="0"/>
              <a:t>ВолГУ – призер Всероссийского конкурса на звание «Вуз здорового образа жизни»;</a:t>
            </a:r>
          </a:p>
          <a:p>
            <a:pPr algn="just"/>
            <a:r>
              <a:rPr lang="ru-RU" sz="1900" dirty="0" smtClean="0"/>
              <a:t>Гандбольная команда «ВолГУ-Каустик» – финалисты Чемпионата России по гандболу;</a:t>
            </a:r>
          </a:p>
          <a:p>
            <a:pPr algn="just"/>
            <a:r>
              <a:rPr lang="ru-RU" sz="1900" dirty="0" smtClean="0"/>
              <a:t>ВолГУ – призер  2-х номинаций </a:t>
            </a:r>
            <a:r>
              <a:rPr lang="en-US" sz="1900" dirty="0" smtClean="0"/>
              <a:t>XIX </a:t>
            </a:r>
            <a:r>
              <a:rPr lang="ru-RU" sz="1900" dirty="0" smtClean="0"/>
              <a:t>Всероссийского конкурса художественной самодеятельности «Российская студенческая весна»;</a:t>
            </a:r>
          </a:p>
          <a:p>
            <a:pPr algn="just"/>
            <a:r>
              <a:rPr lang="ru-RU" sz="1900" dirty="0" smtClean="0"/>
              <a:t>СТЭМ «Точка опоры» ВолГУ – призер Международного фестиваля молодежных театров «Рампа»;</a:t>
            </a:r>
          </a:p>
          <a:p>
            <a:pPr algn="just"/>
            <a:r>
              <a:rPr lang="ru-RU" sz="1900" dirty="0" smtClean="0"/>
              <a:t>Команда КВН «Безлимит» ВолГУ – чемпион </a:t>
            </a:r>
            <a:r>
              <a:rPr lang="en-US" sz="1900" dirty="0" smtClean="0"/>
              <a:t>I В</a:t>
            </a:r>
            <a:r>
              <a:rPr lang="ru-RU" sz="1900" dirty="0" smtClean="0"/>
              <a:t>олгоградской объединенной лиги КВН;</a:t>
            </a:r>
          </a:p>
          <a:p>
            <a:pPr algn="just"/>
            <a:r>
              <a:rPr lang="ru-RU" sz="1900" dirty="0" smtClean="0"/>
              <a:t>ВолГУ занял </a:t>
            </a:r>
            <a:r>
              <a:rPr lang="en-US" sz="1900" dirty="0" smtClean="0"/>
              <a:t>I</a:t>
            </a:r>
            <a:r>
              <a:rPr lang="ru-RU" sz="1900" dirty="0" smtClean="0"/>
              <a:t> место в областном смотре-конкурсе «На лучшую организацию работы добровольческих отрядов в </a:t>
            </a:r>
            <a:r>
              <a:rPr lang="en-US" sz="1900" dirty="0" smtClean="0"/>
              <a:t>III</a:t>
            </a:r>
            <a:r>
              <a:rPr lang="ru-RU" sz="1900" dirty="0" smtClean="0"/>
              <a:t> трудовом семестре 2011 года»;</a:t>
            </a:r>
          </a:p>
          <a:p>
            <a:pPr algn="just"/>
            <a:r>
              <a:rPr lang="ru-RU" sz="1900" dirty="0" smtClean="0"/>
              <a:t>Спортивная студенческая команда «ВолГУ» заняла </a:t>
            </a:r>
            <a:r>
              <a:rPr lang="en-US" sz="1900" dirty="0" smtClean="0"/>
              <a:t>III </a:t>
            </a:r>
            <a:r>
              <a:rPr lang="ru-RU" sz="1900" dirty="0" smtClean="0"/>
              <a:t>место в Универсиаде вузов г. Волгограда, </a:t>
            </a:r>
            <a:r>
              <a:rPr lang="en-US" sz="1900" dirty="0" smtClean="0"/>
              <a:t>I</a:t>
            </a:r>
            <a:r>
              <a:rPr lang="ru-RU" sz="1900" dirty="0" smtClean="0"/>
              <a:t> место – в студенческой лиге Волгоградской области по баскетболу;</a:t>
            </a:r>
          </a:p>
          <a:p>
            <a:pPr algn="just"/>
            <a:r>
              <a:rPr lang="ru-RU" sz="1900" dirty="0" smtClean="0"/>
              <a:t>ВолГУ занял 4 ступень из 44 ступеней в рейтинге вузов России по содействию трудоустройства выпускников.</a:t>
            </a:r>
          </a:p>
          <a:p>
            <a:pPr algn="just"/>
            <a:endParaRPr lang="ru-RU" sz="1900" dirty="0" smtClean="0"/>
          </a:p>
          <a:p>
            <a:pPr algn="just"/>
            <a:endParaRPr lang="ru-RU" sz="1800" dirty="0" smtClean="0"/>
          </a:p>
          <a:p>
            <a:pPr algn="just"/>
            <a:endParaRPr lang="ru-RU" sz="1800" dirty="0" smtClean="0"/>
          </a:p>
          <a:p>
            <a:pPr algn="just"/>
            <a:endParaRPr lang="ru-RU" sz="1800" dirty="0" smtClean="0"/>
          </a:p>
          <a:p>
            <a:pPr algn="just"/>
            <a:endParaRPr lang="ru-RU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900" dirty="0" smtClean="0"/>
              <a:t>Задачи на 2012 год</a:t>
            </a:r>
            <a:endParaRPr lang="ru-RU" sz="29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1800" dirty="0" smtClean="0"/>
              <a:t>Обеспечить увеличение участия преподавателей в развитии условий успешной социализации и профессиональной подготовки студентов; </a:t>
            </a:r>
          </a:p>
          <a:p>
            <a:pPr algn="just"/>
            <a:r>
              <a:rPr lang="ru-RU" sz="1800" dirty="0" smtClean="0"/>
              <a:t>обеспечить участие студентов в научной деятельности университета;</a:t>
            </a:r>
          </a:p>
          <a:p>
            <a:pPr algn="just"/>
            <a:r>
              <a:rPr lang="ru-RU" sz="1800" dirty="0" smtClean="0"/>
              <a:t>обеспечить участие студентов в общественной, социальной, культурно-творческой и спортивной  жизни региона, страны;</a:t>
            </a:r>
          </a:p>
          <a:p>
            <a:pPr algn="just"/>
            <a:r>
              <a:rPr lang="ru-RU" sz="1800" dirty="0" smtClean="0"/>
              <a:t>продолжить заключение договоров о сотрудничестве с работодателями в содействии трудоустройству выпускников ВолГУ.</a:t>
            </a:r>
          </a:p>
          <a:p>
            <a:pPr algn="just"/>
            <a:endParaRPr lang="ru-RU" sz="1800" dirty="0" smtClean="0"/>
          </a:p>
          <a:p>
            <a:pPr algn="just"/>
            <a:endParaRPr lang="ru-RU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900" dirty="0" smtClean="0"/>
              <a:t>Проект решения</a:t>
            </a:r>
            <a:endParaRPr lang="ru-RU" sz="29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800" dirty="0" smtClean="0"/>
              <a:t>Утвердить итоги воспитательной работы в Волгоградском государственном университете за 2011 год и оценить их удовлетворительно.</a:t>
            </a:r>
          </a:p>
          <a:p>
            <a:pPr algn="just"/>
            <a:r>
              <a:rPr lang="ru-RU" sz="1800" dirty="0" smtClean="0"/>
              <a:t>Проректору по УВР, деканам факультетов, директорам институтов, руководителям структурных подразделений с учетом требований к условиям реализации ФГОС 3-го поколения продолжить работу по развитию социокультурной среды университета в течение 2012 года.</a:t>
            </a:r>
          </a:p>
          <a:p>
            <a:pPr algn="just"/>
            <a:endParaRPr lang="ru-RU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2467</TotalTime>
  <Words>764</Words>
  <PresentationFormat>Экран (4:3)</PresentationFormat>
  <Paragraphs>131</Paragraphs>
  <Slides>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О развитии и совершенствовании воспитательной  работы в университете </vt:lpstr>
      <vt:lpstr>Воспитательная работа в ВолГУ  в 2011 году в соответствии с требованиями ФГОС 3-го поколения </vt:lpstr>
      <vt:lpstr> Воспитательная работа в ВолГУ  в 2011 году в соответствии с требованиями ФГОС 3-го поколения  </vt:lpstr>
      <vt:lpstr>Условия для успешной социализации и профессиональной подготовки студентов</vt:lpstr>
      <vt:lpstr> Условия для успешной социализации и профессиональной подготовки студентов (продолжение) </vt:lpstr>
      <vt:lpstr>Формирование общекультурных компетенций выпускников</vt:lpstr>
      <vt:lpstr>Результаты 2011 года</vt:lpstr>
      <vt:lpstr>Задачи на 2012 год</vt:lpstr>
      <vt:lpstr>Проект решения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и </dc:title>
  <dc:creator>Дом</dc:creator>
  <cp:lastModifiedBy>Юдина</cp:lastModifiedBy>
  <cp:revision>294</cp:revision>
  <dcterms:created xsi:type="dcterms:W3CDTF">2011-01-10T08:05:20Z</dcterms:created>
  <dcterms:modified xsi:type="dcterms:W3CDTF">2012-01-30T05:17:01Z</dcterms:modified>
</cp:coreProperties>
</file>