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281" r:id="rId3"/>
    <p:sldId id="287" r:id="rId4"/>
    <p:sldId id="282" r:id="rId5"/>
    <p:sldId id="283" r:id="rId6"/>
    <p:sldId id="284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289" r:id="rId20"/>
    <p:sldId id="303" r:id="rId21"/>
    <p:sldId id="304" r:id="rId22"/>
    <p:sldId id="305" r:id="rId23"/>
    <p:sldId id="274" r:id="rId24"/>
    <p:sldId id="278" r:id="rId25"/>
    <p:sldId id="269" r:id="rId26"/>
    <p:sldId id="288" r:id="rId27"/>
    <p:sldId id="262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F8E8-A512-490A-9346-BF25545D3F2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118F-0E68-4610-888E-E5F6E700F9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319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537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23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844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3070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014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038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163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2875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118F-0E68-4610-888E-E5F6E700F94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857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376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13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192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421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070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693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428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7982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33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961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59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88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850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670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454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825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43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EE661C-5B57-4B5D-9A3C-DAE02D537BAA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7171CE-98B8-46E0-8FEC-6C46872460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43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urprorector@volsu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mailto:ido.volsu@mail.ru" TargetMode="External"/><Relationship Id="rId4" Type="http://schemas.openxmlformats.org/officeDocument/2006/relationships/hyperlink" Target="mailto:pk@volsu.r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hyperlink" Target="http://www.google.ru/url?sa=i&amp;source=images&amp;cd=&amp;cad=rja&amp;docid=91BaAFw58aEByM&amp;tbnid=8enk-uUYimN7aM:&amp;ved=0CAgQjRwwAA&amp;url=http://www.donbass-info.com/content/view/2293/2300/&amp;ei=xExyUte5Aaez4ASC9IHQDQ&amp;psig=AFQjCNHBcEEFauIkHfTLVlH4ABlq3ccsBg&amp;ust=1383308868049803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556792"/>
            <a:ext cx="6048672" cy="3744415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rgbClr val="002060"/>
                </a:solidFill>
              </a:rPr>
              <a:t>ОСНОВНЫЕ  НАПРАВЛЕНИЯ РАБОТЫ 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ПО ПОДГОТОВКЕ И ПРОВЕДЕНИЮ </a:t>
            </a:r>
          </a:p>
          <a:p>
            <a:r>
              <a:rPr lang="ru-RU" sz="3000" b="1" dirty="0" smtClean="0">
                <a:solidFill>
                  <a:srgbClr val="002060"/>
                </a:solidFill>
              </a:rPr>
              <a:t>ЭКСПЕРИМЕНТА ПО ОБУЧЕНИЮ МОЛОДЫХ ЖЕНЩИН </a:t>
            </a:r>
          </a:p>
          <a:p>
            <a:r>
              <a:rPr lang="ru-RU" sz="3000" b="1" dirty="0" smtClean="0">
                <a:solidFill>
                  <a:srgbClr val="002060"/>
                </a:solidFill>
              </a:rPr>
              <a:t>НА ПОДГОТОВИТЕЛЬНОМ ОТДЕЛЕНИИ </a:t>
            </a:r>
          </a:p>
          <a:p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федерального </a:t>
            </a:r>
            <a:r>
              <a:rPr lang="ru-RU" sz="2300" dirty="0">
                <a:solidFill>
                  <a:srgbClr val="002060"/>
                </a:solidFill>
              </a:rPr>
              <a:t>государственного автономного образовательного учреждения высшего профессионального образования 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4100" b="1" dirty="0" smtClean="0">
                <a:solidFill>
                  <a:srgbClr val="002060"/>
                </a:solidFill>
              </a:rPr>
              <a:t>«</a:t>
            </a:r>
            <a:r>
              <a:rPr lang="ru-RU" sz="4100" b="1" dirty="0">
                <a:solidFill>
                  <a:srgbClr val="002060"/>
                </a:solidFill>
              </a:rPr>
              <a:t>Волгоградский государственный университет»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0467" y="116632"/>
            <a:ext cx="864095" cy="1245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60648"/>
            <a:ext cx="7684272" cy="71278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ЧИТАЕМЫХ ДИСЦИПЛИН в 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71546"/>
            <a:ext cx="28575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ИСТОРИЯ РОССИИ</a:t>
            </a:r>
            <a:endParaRPr lang="ru-RU" b="1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6149" y="1055493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истории России.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5493" y="2027932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25%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занятия: выполнение заданий в формате ЕГЭ.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149" y="143636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75% 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теоретическая подготовка: изучение истории России с древнейших времен до начала </a:t>
            </a:r>
            <a:r>
              <a:rPr lang="en-US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XXI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4071942"/>
            <a:ext cx="77153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выполнять тестовые задания;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работать с историческими источниками и отвечать на вопросы по тексту;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работать с историческими картами и другим изобразительными материалами (репродукциями картин, фотографиями архитектурных и скульптурных памятников и др.);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приводить аргументы в пользу альтернативных подходов к оценке исторических ситуаций;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характеризовать исторические личности и давать оценку их деятельности</a:t>
            </a:r>
          </a:p>
          <a:p>
            <a:pPr lvl="0">
              <a:buFont typeface="Arial" pitchFamily="34" charset="0"/>
              <a:buChar char="•"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5" y="2685960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познакомятся с форматом и типовыми заданиями ЕГЭ по истории России;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научатся выполнять различные виды заданий ЕГЭ (тесты, работа с источником, анализ исторических ситуаций, характеристика исторических личностей и т.д.);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научатся эффективно планировать время выполнения заданий ЕГЭ.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hangingPunct="0">
              <a:buFont typeface="Arial" pitchFamily="34" charset="0"/>
              <a:buChar char="•"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ivebinar.ru/media/Image/HistoryObshestv/HystoryOpi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1785951" cy="135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9369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60648"/>
            <a:ext cx="7684272" cy="71278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ЧИТАЕМЫХ ДИСЦИПЛИН в 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71546"/>
            <a:ext cx="28575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МАТЕМАТИКА</a:t>
            </a:r>
            <a:endParaRPr lang="ru-RU" b="1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6149" y="1055493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математике.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52545" y="2170058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70%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занятия: выполнение заданий в формате ЕГЭ.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447" y="1425075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30% 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—теоретические базовые знания по основным разделам курса математики (арифметические вычисления, решение задач, формулы, уравнения и неравенства).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80764" y="3629589"/>
            <a:ext cx="771530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проводить доказательные рассуждения, логически обосновать выводы, использовать различные языки математики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иллюстрации,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интерпретации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аргументации и доказательства;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решать широкий класс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 из различных разделов курса,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осуществлять поисковую и творческую деятельность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 решении задач повышенной сложности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нетиповых задач;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осуществлять алгоритмическую деятельность: выполнять и самостоятельно составлять алгоритмические предписания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математическом материале;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самостоятельно составлять формулы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основе обобщения частных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случаев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результатов эксперимента;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выполнять расчеты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практического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характера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строить и исследовать математические модели 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описания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прикладных задач, задач из смежных дисциплин и реальной жизни;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проверять и оценивать результаты своей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работы, соотнесения их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поставленной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задачей, с личным жизненным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опытом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2780485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познакомятся с форматом и типовыми заданиями ЕГЭ по математике;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 научатся выполнять различные виды заданий ЕГЭ (тесты, контрольные работы);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 научатся эффективно планировать время выполнения заданий ЕГЭ.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hangingPunct="0">
              <a:buFont typeface="Arial" pitchFamily="34" charset="0"/>
              <a:buChar char="•"/>
            </a:pP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900igr.net/datai/matematika/Konspekt-uroka-po-matematike/0001-001-Matematika-konspekt-uro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0573"/>
            <a:ext cx="1464037" cy="1290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968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260648"/>
            <a:ext cx="7327082" cy="71278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ЧИТАЕМЫХ ДИСЦИПЛИН в 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71546"/>
            <a:ext cx="30963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ОБЩЕСТВОЗНАНИЕ</a:t>
            </a:r>
            <a:endParaRPr lang="ru-RU" b="1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1000108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обществознанию.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2166125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80%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 тренинг написания экзамена (работа с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КИМами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1428736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20% 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теоретическая подготовка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основным разделам курса:  «Человек и общество», «Экономика», «Социальные отношения», «Политика» и «Право».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4071942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9752" y="2667894"/>
            <a:ext cx="6232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познакомятся с форматом и типовыми заданиями ЕГЭ по обществознанию;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узнают об особенностях заданий каждой части контрольно-измерительного материала, получат рекомендации по их выполнению;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рассмотрят типичные ошибки и получат рекомендации о том, как их избежать;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научатся эффективно планировать время выполнения заданий ЕГЭ.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14349" y="4500570"/>
            <a:ext cx="76438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488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сравнивать социальные объекты, выявлять их общие черты и различия; 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488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объяснять  взаимосвязи  изученных  социальных  объектов  (включая взаимодействия  человека  и  общества,  общества  и  природы,  сфер общественной жизни);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488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приводить примеры   социальных объектов определенного типа, социальных отношений; ситуаций, регулируемых различными видами социальных норм и др.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488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описывать  основные  социальные  объекты,    выделяя  их  существенные признаки;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1857388" cy="121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6291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260648"/>
            <a:ext cx="7327082" cy="71278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ЧИТАЕМЫХ ДИСЦИПЛИН в 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71546"/>
            <a:ext cx="30963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ФИЗИКА</a:t>
            </a:r>
            <a:endParaRPr lang="ru-RU" b="1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1000108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физике.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9530" y="2178271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80%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 тренинг написания экзамена (работа с </a:t>
            </a:r>
            <a:r>
              <a:rPr lang="ru-RU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КИМами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1428736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20% 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теоретическая подготовка по основным темам:  электродинамика, электромагнитные колебания и волны, оптика, квантовая физика.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4143380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2857496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познакомятся с форматом и типовыми заданиями ЕГЭ по физике;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узнают об особенностях заданий каждой части контрольно-измерительного материала, получат рекомендации по их выполнению;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рассмотрят типичные ошибки и получат рекомендации о том, как их избежать;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 научатся эффективно планировать время выполнения заданий ЕГЭ.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85786" y="4536713"/>
            <a:ext cx="76438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488" algn="l"/>
              </a:tabLs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Описывать и объяснять физические явления и свойства тел: движение небесных тел и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искусственных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спутников Земли; свойства газов, жидкостей и твёрдых тел; электромагнитную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индукцию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распространение электромагнитных волн; волновые свойства света; излучение и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поглощение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света атомом; фотоэффект;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488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Отличать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гипотезы от научных теорий; делать выводы на основе экспериментальных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данных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приводить примеры, показывающие, что наблюдения и эксперимент являются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основой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выдвижения гипотез и теорий, позволяют проверить истинность теоретических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выводов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что физическая теория дает возможность объяснять известные явления природы и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научные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факты, предсказывать еще неизвестные явления;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koipkro.kostroma.ru/koiro/CPKiPP/FPK/ODOiIKTV/DK/DocLib2/%D1%84%D0%B8%D0%B7%D0%B8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879819"/>
            <a:ext cx="1643074" cy="1120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190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500042"/>
            <a:ext cx="7643866" cy="569911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ПРЕДЛАГАЕМЫХ ДИСЦИПЛИН в 2014-2015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ИНФОРМАТИКА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76" y="12075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информатике.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76" y="15988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70% 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учебного времени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1200" dirty="0" smtClean="0"/>
              <a:t>теоретическая </a:t>
            </a:r>
            <a:r>
              <a:rPr lang="ru-RU" sz="1200" dirty="0"/>
              <a:t>подготовка: изучение </a:t>
            </a:r>
            <a:r>
              <a:rPr lang="ru-RU" sz="1200" dirty="0" smtClean="0"/>
              <a:t>основ информатики.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76" y="21445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30%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учебного времени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типовыми заданиями ЕГЭ по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информатике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(работа с 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КИМами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805748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знакомятся с типовыми заданиями ЕГЭ по биологии;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вырабатывают умение концентрироваться даже в стрессовых условиях единого государственного экзамена.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повышают фундаментальную базу знаний по биологии, достаточную для успешной сдачи ЕГЭ и ГИА и поступлению в лучшие ВУЗы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9962" y="3942995"/>
            <a:ext cx="7570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</a:p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выполнять тестовые задания;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аналитически осмысливать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ключевые понятия, составляющие основу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научных представлений об 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информации, информационных процессах, системах, технологиях и моделях;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раскрывать роль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процессов в природных, социальных и технических системах;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назначения информационного моделирования в научном познании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получение представления о социальных последствиях процесса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информатизации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выработка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глубоких знаний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различных видов информации, научных основ передачи,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обработки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поиска, защиты информации, информационного моделирования.</a:t>
            </a:r>
          </a:p>
        </p:txBody>
      </p:sp>
      <p:pic>
        <p:nvPicPr>
          <p:cNvPr id="9" name="Рисунок 8" descr="https://encrypted-tbn0.gstatic.com/images?q=tbn:ANd9GcTmSHZaoR-MviF5imbTTZrR2QQZi4eFuRFS8ab_5vE3kMy91QuK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0" y="1890755"/>
            <a:ext cx="1235554" cy="79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5485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500042"/>
            <a:ext cx="7643866" cy="5699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ПРЕДЛАГАЕМЫХ ДИСЦИПЛИН в 2014-2015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ГЕОГРАФИЯ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76" y="12075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географии.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76" y="15988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75%  учебного времени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r>
              <a:rPr lang="ru-RU" sz="1200" dirty="0"/>
              <a:t>теоретическая подготовка: изучение теории и истории </a:t>
            </a:r>
            <a:r>
              <a:rPr lang="ru-RU" sz="1200" dirty="0" smtClean="0"/>
              <a:t>географии.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5444" y="21411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25% учебного времени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типовыми заданиями ЕГЭ по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(работа с </a:t>
            </a:r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КИМами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tatic-web-0.kspu.ru/web/images/2013/04/24/cf1d11d30c00c122210bef4ea991ba5e/geografiya-i-geoekologiya-na-sluzhbe-nauki-i-innovatsionnogo-obrazovaniya_medium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7" y="1897484"/>
            <a:ext cx="196659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68296" y="3941511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ИТОГАМ ОБУЧЕНИЯ  КАЖДЫЙ СЛУШАТЕЛЬ УМЕЕТ:</a:t>
            </a:r>
          </a:p>
          <a:p>
            <a:r>
              <a:rPr lang="ru-RU" sz="1200" dirty="0" smtClean="0"/>
              <a:t>- разбираться в системе </a:t>
            </a:r>
            <a:r>
              <a:rPr lang="ru-RU" sz="1200" dirty="0"/>
              <a:t>географических знаний об основных географических понятиях, </a:t>
            </a:r>
            <a:r>
              <a:rPr lang="ru-RU" sz="1200" dirty="0" smtClean="0"/>
              <a:t>географических </a:t>
            </a:r>
            <a:r>
              <a:rPr lang="ru-RU" sz="1200" dirty="0"/>
              <a:t>особенностях природы, населения и хозяйства разных территорий;</a:t>
            </a:r>
          </a:p>
          <a:p>
            <a:r>
              <a:rPr lang="ru-RU" sz="1200" dirty="0"/>
              <a:t>- </a:t>
            </a:r>
            <a:r>
              <a:rPr lang="ru-RU" sz="1200" dirty="0" smtClean="0"/>
              <a:t>владеть </a:t>
            </a:r>
            <a:r>
              <a:rPr lang="ru-RU" sz="1200" dirty="0"/>
              <a:t>умениями ориентироваться на местности, использовать географическую карту, </a:t>
            </a:r>
            <a:r>
              <a:rPr lang="ru-RU" sz="1200" dirty="0" smtClean="0"/>
              <a:t>статистические </a:t>
            </a:r>
            <a:r>
              <a:rPr lang="ru-RU" sz="1200" dirty="0"/>
              <a:t>материалы, применять географические знания для объяснения и оценки </a:t>
            </a:r>
            <a:r>
              <a:rPr lang="ru-RU" sz="1200" dirty="0" smtClean="0"/>
              <a:t>разнообразных </a:t>
            </a:r>
            <a:r>
              <a:rPr lang="ru-RU" sz="1200" dirty="0"/>
              <a:t>явлений и процессов;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развивать познавательные интересы, интеллектуальные </a:t>
            </a:r>
            <a:r>
              <a:rPr lang="ru-RU" sz="1200" dirty="0"/>
              <a:t>и </a:t>
            </a:r>
            <a:r>
              <a:rPr lang="ru-RU" sz="1200" dirty="0" smtClean="0"/>
              <a:t>творческие способности </a:t>
            </a:r>
            <a:r>
              <a:rPr lang="ru-RU" sz="1200" dirty="0"/>
              <a:t>в </a:t>
            </a:r>
            <a:r>
              <a:rPr lang="ru-RU" sz="1200" dirty="0" smtClean="0"/>
              <a:t>процессе </a:t>
            </a:r>
            <a:r>
              <a:rPr lang="ru-RU" sz="1200" dirty="0"/>
              <a:t>наблюдений за </a:t>
            </a:r>
            <a:endParaRPr lang="ru-RU" sz="1200" dirty="0" smtClean="0"/>
          </a:p>
          <a:p>
            <a:r>
              <a:rPr lang="ru-RU" sz="1200" dirty="0" smtClean="0"/>
              <a:t>состоянием </a:t>
            </a:r>
            <a:r>
              <a:rPr lang="ru-RU" sz="1200" dirty="0"/>
              <a:t>окружающей среды, решения географических задач, </a:t>
            </a:r>
            <a:r>
              <a:rPr lang="ru-RU" sz="1200" dirty="0" smtClean="0"/>
              <a:t>самостоятельного </a:t>
            </a:r>
            <a:r>
              <a:rPr lang="ru-RU" sz="1200" dirty="0"/>
              <a:t>приобретения новых знаний;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показать любовь </a:t>
            </a:r>
            <a:r>
              <a:rPr lang="ru-RU" sz="1200" dirty="0"/>
              <a:t>к своей местности, своему региону, своей стране, взаимопонимания с </a:t>
            </a:r>
            <a:r>
              <a:rPr lang="ru-RU" sz="1200" dirty="0" smtClean="0"/>
              <a:t>другими </a:t>
            </a:r>
            <a:r>
              <a:rPr lang="ru-RU" sz="1200" dirty="0"/>
              <a:t>народами; </a:t>
            </a:r>
            <a:endParaRPr lang="ru-RU" sz="1200" dirty="0" smtClean="0"/>
          </a:p>
          <a:p>
            <a:r>
              <a:rPr lang="ru-RU" sz="1200" dirty="0" smtClean="0"/>
              <a:t>экологической </a:t>
            </a:r>
            <a:r>
              <a:rPr lang="ru-RU" sz="1200" dirty="0"/>
              <a:t>культуры, позитивного отношения к окружающей среде;</a:t>
            </a:r>
          </a:p>
          <a:p>
            <a:r>
              <a:rPr lang="ru-RU" sz="1200" dirty="0"/>
              <a:t>- </a:t>
            </a:r>
            <a:r>
              <a:rPr lang="ru-RU" sz="1200" dirty="0" smtClean="0"/>
              <a:t>использовать </a:t>
            </a:r>
            <a:r>
              <a:rPr lang="ru-RU" sz="1200" dirty="0"/>
              <a:t>способности и готовности к использованию географических знаний и умений </a:t>
            </a:r>
            <a:r>
              <a:rPr lang="ru-RU" sz="1200" dirty="0" smtClean="0"/>
              <a:t>в </a:t>
            </a:r>
            <a:r>
              <a:rPr lang="ru-RU" sz="1200" dirty="0"/>
              <a:t>повседневной жизни, сохранению окружающей среды и социально-ответственному </a:t>
            </a:r>
            <a:r>
              <a:rPr lang="ru-RU" sz="1200" dirty="0" smtClean="0"/>
              <a:t>поведению </a:t>
            </a:r>
            <a:r>
              <a:rPr lang="ru-RU" sz="1200" dirty="0"/>
              <a:t>в ней.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57621" y="2669475"/>
            <a:ext cx="5946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знакомятся с типовыми заданиями ЕГЭ по биологии;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вырабатывают умение концентрироваться даже в стрессовых условиях единого государственного экзамена.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повышают фундаментальную базу знаний по биологии, достаточную для успешной сдачи ЕГЭ и ГИА и поступлению в лучшие ВУЗы страны</a:t>
            </a:r>
          </a:p>
        </p:txBody>
      </p:sp>
    </p:spTree>
    <p:extLst>
      <p:ext uri="{BB962C8B-B14F-4D97-AF65-F5344CB8AC3E}">
        <p14:creationId xmlns="" xmlns:p14="http://schemas.microsoft.com/office/powerpoint/2010/main" val="253670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500042"/>
            <a:ext cx="7643866" cy="5699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ПРЕДЛАГАЕМЫХ ДИСЦИПЛИН в 2014-2015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АНГЛИЙСКИЙ ЯЗЫК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76" y="12075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английскому языку.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76" y="1577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25% 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времени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разговорная практика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6589" y="2547349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познакомятся с форматом и типовыми заданиями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быстро определять тип задания в формате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выбирать адекватные языковые средства для выполнения заданий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эффективно планировать время выполнения заданий ЕГЭ.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encrypted-tbn3.gstatic.com/images?q=tbn:ANd9GcSyCMSbMh8cU9y7KwxmDulSOJ__y6_ElvcdC-6t94OoK3RjkJZz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8331"/>
            <a:ext cx="1552972" cy="973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9952" y="3753172"/>
            <a:ext cx="74168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Определять правдивость/ложность высказывания после прослушивания/прочтения текста;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Заполнять пропуски подходящими частями предложений, грамматически правильными формами слов;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соответствие между говорящим и высказыванием;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Аргументировать и письменно оформлять свое мнение по предложенному утверждению, обобщать мнения, делать выводы.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 структуру английского аргументированного высказывания; модели словообразования в английском языке;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стратегией работы с текстов в разделе «Чтение»;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стратегией работы с разделом 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61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НЕМЕЦКИЙ ЯЗЫК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76" y="12075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немецкому языку.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76" y="1577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25% 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времени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разговорная практика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6589" y="2547349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познакомятся с форматом и типовыми заданиями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быстро определять тип задания в формате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выбирать адекватные языковые средства для выполнения заданий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эффективно планировать время выполнения заданий ЕГЭ.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952" y="3908554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Определять правдивость/ложность высказывания после прослушивания/прочтения текста;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Заполнять пропуски подходящими частями предложений, грамматически правильными формами слов;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соответствие между говорящим и высказыванием;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Аргументировать и письменно оформлять свое мнение по предложенному утверждению, обобщать мнения, делать выводы.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 структуру немецкого аргументированного высказывания; модели словообразования в немецком языке;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стратегией работы с текстов в разделе «Чтение»;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стратегией работы с разделом 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data:image/jpeg;base64,/9j/4AAQSkZJRgABAQAAAQABAAD/2wCEAAkGBxQPEhUQEhEUEBQUFBAVFBUUFBAVFBAUFBQWFxQVFRQYHCggGBolHBUUITEhJSkrLi4uFx8zODMsNygtLisBCgoKDg0OGhAQGy0kHCQtLCwsLCwsLCwsLCwsLCwsLCwsLCwsLCwsLCwsLCwsLCwsLCwsLCwsLCwsLCwsLCwsLP/AABEIAMUAyAMBEQACEQEDEQH/xAAcAAABBQEBAQAAAAAAAAAAAAAAAQIFBgcEAwj/xABOEAABAwICAwcNDAkEAwAAAAABAAIDBBEFEgYhMQcTQVFScZIUFhciU2FygZGhsdHSJTJCVGJjgpOzwcPhFSQzNENzdLLCCCPT8KK08f/EABsBAQACAwEBAAAAAAAAAAAAAAAEBQEDBgIH/8QANBEAAgEDAQYEAwgDAQEAAAAAAAECAwQRBRIVITFBURMUYZEyUoEiMzRCcXKxwSM10SSh/9oADAMBAAIRAxEAPwDcUAIAQAgBACAEAIAQAgBACAEAIAQAgBACAEAIAQAgBACAEAIDKN3OUtNHYkXFXsJHDToDLxUu5bukUAdVO5buk5AJ1W7lu6RQCtrHDWHuH0netAdtLpBUxG7KiVvM9yAuGj26lPE4NqQJ2X1u2PaOO42oDX8MxGOqjbNE4PY7YeLvHiKAw3dTnc3E5wHEaoNhPcY0BVeqnct3SKAOqnct3SKATqt3Ld0igDqt3Ld0igDqt3Ld0nIC+aDTE4biZLiSIXWNzcdo/YgKH1U7lu6RQC9VO5buk5AJ1W7lu6TkAdVu5bukUA5lY8axI4HvOKAlaDS2rgN2VMnM5xc3yFAafoJuhiteKeoAZKfeuGpsh4rcBQGhIAQAgMi3ez21FzVnpp0BlOZABcgJzR7Q+rxFjpKdrXNY7Iczw03sDqHMQgOTHdHqrDyBUQujDr5Xe+Y620Bw1X7x16kBHNegHZkBoe4/pCYanqRx/wBua9gfgyAavLs8aAit1g+6k/NB9jGgKfdAIXICfh0GxGRrZGUb3NcA5pzwC4IuDrfdAP7H2J/En9On9tAHY+xP4k/p0/toC36NYDU0WGYmKmF0JfA/LcsOa0b7+9JQGXhyAMyAlNGtH5sSlMEBaHBhec5sLAtG3j7YICcxDcvxCFpeGMmAFyI33d4mkC6ApwJGo/8AeNAOzID1paoxPbI02c1wcDxEFAfVFLLnY1/Ka13lAKA9UAIDIN349tRc1b6aZAZRdAISgNs3Cf3Sb+f+G1AXTSzCW1lJNTuGt0b8htfLIBdjhzOAQHy7G64BQD7oDvwOqMVRDINrZYz/AOQQFg3WHXxSc/Jp/sI0BULoAugNmwndWpIYYojFOTHGxhIbHYlrQDbtkB19l+j7jUdGP2kAdmCj7jUdGP2kB34ppBHiOEVlRE17W7xUts8AG4YbnUSgPn4FALdAaHuH/v0n9O/7SNAbTXYhFTtMksjI2gXJc4D/AOoD5ix+rbPUzzMGVkk0z2j5Lnki/fsRfnQEeXID3wqifVTR08Yu+R4aO9c6zzAXPiQH1bBGGNawbGgAcwFggHoAQGO/6gT29D4Nd6aZAZPmQASgNt3Bz+qT/wA/8NqA0uTYeYoD5JlcC5xGwuda2y19SAbdAelO7t2+E30hAWjdRPulL4FL/wCvGgKnmQBmQCb8gDf0Ab+gNd0QdfRysPyKz+xAZHmQBmQD2SkbCRzEoAdLfaboBpcgOrCqIVErYjLHAHfDlJDW+RAb5oHoJT4aN+a/qiZ7bb9qyhp4IgNQHf2nzIC5oAQAgMb/ANQZ7eh8Gu9NKgMlBQBdAbhuDfuk/wDUfhsQFu05x5lBRyyucA8se2JpNi+RwIaB3gTc94ID5hGrUgDMgOzAoDNUwRN2vmiaPG8ICybrmrFZxxNp/sI0BT7oBCUBs2Ebj1HPBFM6oqw6SON5DX02UFzQSBeEm2vhJQHX2EqL4zW9Ol/4EAdhKi+M1vTpf+BASmJ6Nx4Xg1bTQvkkbvFU+8pYXXcw31ta0W1cSA+ewUAXQHfgGESV87KaItD35rFxIaLC5uQgJrSTc7rcPiNRIxkkbbZ3ROLjGD8JzbA5dmsbL69WtAVRr0A8OQGpbi+lD2zdQSOvG8ExX+A8a7DvEX1IDa0AIAQGM/6hvfUPg13ppkBkYcgFzICWwnSWppGllPUPha45iG2sTa10BzYlistS7PPK+Z2wF7ibDiHEgOIvQHm56A0zcP0aM9Qa97f9qDMIyRqfMRY2PDlBPjPeQERuwH3WqOan+wjQFOzIAzIC1026HiEbGxsqSGsaGtGVmoAWA2ID07JOI/Gj0WepAHZJxH40eiz1ICwYBpTU19FijaiYyBlDK5os0WJa651DvIDMMyAQuQFw3Iz7qwc0v9hQH0XW0rZo3xOF2va5p5nAj70B8jTR729zDqLXOaQeAtJBHmQCByAkdHMQ6nqoJr2ySxkn5OYZvNdAfWCAEAIDGf8AUOwl1DlaXaq7YCba6biQGP70/kP6LvUgDen8h/Rd6kAu9P5D+i71IA3p/If0XepAdtBgFXUECKkqJL8LYZcvjeRlA5ygNB0U3Gp5SJK94p49RMUZDpXDklw7Vniv6gNtw6gjpo2wwsEcbBZrW7AEB877sUbji1QQ1xFqfWGkj9hGgKXvT+Q/ou9SAN6fyH9F3qQC72/kP6LvUgDe38h/Rd6kAb2/kP6LvUgLtoAx3UmLgtcL4fJa4IvqdsQFI3p/If0XepAG9P5D+i71IC5bkUbhisBLXAWl1lpHwCgPpRAfKWmmHvhxCrjDHECpqHCzXWyyPL26+ZwQENvT+Q/ou9SAURP5Dui71ID6u0SxDqmjp5uF0TM3hAWd5wUBLoBEBHYtjMFLl394ZnzZbtcb5bZtgPGF5lNR5m+hbVa+dhZwR/XhQ92b0H+yvHjQ7kjdl18jDrvoe7N6D/ZTxodxuy6+Rh130Pdm9CT2U8aHcbsuvkYrdL6G/wC3aPoPHnyp40O5jdtz8jOun0jpZDZtTGSeAuAPkK9KpF9TXOyrw4yiyTa8HWCDzL0nkjNNcxyyeSJxTH6amfvc0gY4tDrFrjdpJANwO8V4lOMeDZKo2datHahHKOTrvoe7N6D/AGV58aHc3bsuvkYdd9D3ZvQk9lPGh3G7Lr5GdsuM07IW1DngRPIDXZXayb21WvwFe3NJZzwI6tqsqnhpfa7HF14UPdm9B/srx40O5I3ZdfIw676HuzehJ7KeNDuN2XXyMUaYUPdx0JPZTxodxuy6+Ridd9D3ZvQf7KeNDuN2XXyMOu+h7s3oSeynjQ7jdl18jPaj0npJXtjjlDnuNmgMeLnnIWVVi+GTxUsLinHanHCJwLYQxpYOIeQIA3scQ8gQBvY4h5AgFAsgFQCIDOd1s2dTc1R6YlFueSOg0HnP6f2UDOoh0gZ0AhlWMgQSJkcB2ZZyzH6Erg2kM9I4GN5LeFjrlpHFbg8S2RqyRDubGlXXFcTXNHsZZWxCVmo7HN4WuG0FToTUkcjdW0reeyzPd1I/rjf5Ef8AfKolz8Z0Oh/h3+7+kVDMtBdBnWOgLzjJ9xqbw2fiKXJ/4Uc7b/7KX1KNnUU6IM6wBDKshjd+QBvyBcyZ0OkvWweH9xWyi/tkHUc+WkbgrE4kEAIAQAgBAIgM33X/AH1NzVHpiUW56HQaDzn9P7M9uoZ0ghKDpxLpoZobFXQGaWSRpzuaAwsAsLbbg8ak0qMZLJSahqdW3q7EUsYPLSvQR1HGZ4XmWNvvw4AOYOPVqISpb7PFGbLVlXn4dRYfoU9rlGLseHIYLZucYmYqoRE9rMC36QBLT5ipFCeHgqNYoeJR2+qPTdUP643+nj+0lWbn4l+h50P8O/3f0inXUYuQusgvmMn3FpvDZ+IpUvuTnqH+yl9Sh3UQ6ECUDLPojoiMQY95mMQa4NADQ6+q/CVvpUVPmVOoak7WajFZJ/sWM+NO+rb7S3eWXcrt+1PlQnYsZ8ad9W32k8su435U+VHbg+542mmZOKlzsjr2LGi/juvUKEYvJpuNXqVqbg4riXkLeVAIAQAgBACARAZruwntqXmqfwVFueh0Og85/T+zPAVDOkAlOoNc3K/3I/zZPuU63+E5HWvxH0LVXwCSJ8bhcPY9pHeIIW9rKKunLZmpLnk+dwLajtGo86qz6CnlDrrBk7cEmyVELr2tLF/cLr3B4kiPdR2qMk+xZd1U/rrf6eL7SVbbn4l+hW6Gv/O/3P8AhFNuo5dBdAX3Gj7iU3hs/EUuX3JztD/ZS+pQrqIdELdATmAaVTULXMiEZDjmOdrib7NVnBbYVtkgXOn07iW1NsluyRV8mD6uT2178xL0Iu46Hd+6/wCB2SKvkwfVye2nmZDcdv3fuv8AhOaF6Y1FbU7zKIg3e3u7RrgbgtA2uOrWVtpVZTZA1HTaNvS2oN5L+pJRAgBACAEAIBEBme7Ie2peap9MKi3PQ6HQec/p/ZnV1DOkAlOoNf3Kf3I/zZPuU63+E5HWvxH0LdUPDWuJ2BrifEFvZUwWZJI+dHPzEu2XJPNdVbPocVhYEzLBk98N1zRDjkj/ALgsx5o1V/upfoWvdXP66z+mi+0lW+5+NfoVeh/h5fuf8IpuZRy5EugL/jZ9xKbw2fiKXL7k52h/spfUoN1EOiEzIMDHS2QZ7sbv/fTBjMRN/wC+spDK7ly3KJL123+DL/cxb6C+0U+tY8Dh3NmU45MEAIAQAgBAIsAzLdmPbUvNU+mFRbrodDoPOf0/szgFRDpRbrDBrO5hWRx0VnyMad8kNnOA1auNTqEko8Tk9XpTnXzFPkJpzplEyF9PBIJZJAWuLDdsbTqd22zNt1cCzVqrGEZ07Tak6inUWEjKCVAydUuQ0lZMkxoXSGeugYBcCQPd3mx9tr8YA8a2UY5kQdRqKnbSfUm91o/rzf6aL7SZbLn41+hD0Jf+Z/uf8Ipl1HLoLrANAxs+4dN4bPxFMn9yc5Q/2cvqUC6iHRiLANL3KYYjDKZGxk74BdwbewHfU232ccTmdbc/Eio5xgve80/Jh8kakcCk/wAvqG80/Jh8kacOo/y+o6JsLTdoiadna5AdfMn2TDVVrjk7AvRrFQAgBACAEAiAy/doPbUvNVemFRLnkjotA5z+n9mb51EOkDOg65FzhMgXfFgDTIgGF91lceRhtI1/cv0YdTMNTM3LLKLNadsce3XxE7bcVlOoU9nizk9WvlWlsQ5L+Sr7rrv19v8ATQ/aTLTc/GWmhfhn+5/wil51HLkM6YBoONu9wqU/OR/iKXL7k5y3/wBlL6mfZ1EOjFzrAwObLbhWchpPmh2/d8+Upkxsx7Bv3fPlKZGxF9CQ0dm/WoNZ/ax8PfXum/tIi3cV4MsLofQgVmjhAQAgBACAEAhQYKNuk6Lz4gYDBk/2xPmzuLff73ltqN/eOWitTclwLbS72nbOW31wUvsY1/zH1rvYWjy8y433b+vsHYxr/mfrXewnl5jfdv6+wdjGv+Y+td7CeXmN92/r7C9jGv8AmPrXewnl5Dfdv6+x3UW5RO62+zxxjhDA558RNvQsq2fU01Nep4+zFsuej2gVLRkSZTNKNj5NeU/JbsHPtUiFFRKi51StXWOS9C1rYVxnG6DobU19U2aDe8ghjYc7y05mvkJ1ZTqs4KPWpOUsovdM1GlbUXCfPOf/AIis9jGv+Y+td7C1eXmWO+7f19g7GNf8x9a72E8tIb7t+mfYt+J6J1EmFQUTd736N7C67zksM97Otr98OBb5U34aiVNK+pxvHXfJlQ7GNf8AMfWu9haPLzLbfdv6+wdjGv8AmPrXewnl5jfdv6+wdjGv+Y+td7CeXmN92/r7C9jGv+Z+td7CeXmN92/r7B2Ma/5n613sLHl5jfdv6+x2YLud1sM8Ur95yska42kJNgddhlXuNCaaNNzq9vUpOEc+xsAUw5cVACAEAIAQCIDgxOtMOWwBvm2963rVXqN7O3xski3oqplM4v007kjzqq3zX7Ik+Tj3F/TLuSPOm+a/ZDyce4fpp3JHnWd81+yHk49w/TTuSPOsb6rdkPJLuPbjXG3zrbDW5L4keXZdmdtNiDH6r2PEVY0NUpVefAjToSgdass5WUaQWQI421rzJpRbYxkhXYy65s0W4Nq5ues1lJpJYLCNpFriw/TLuSPOvG+a/ZGfJx7ifpp3JHnTfNfsh5OPcDjTuSPOsrWa3ZDyaJiCTO0O4wF0NtW8WmpkCcdmWD1W88iFAc1VWsj2nXxDaodzfUqHN8TbToynyI+TGT8FvlVPU1qX5USY2fdni7F5O8PEoz1a4fVG5WcBv6Wk4x5F53rcdx5SA9uMv4QCtkdXrrngw7OHc7qDEd9dly21XVlY6m69Tw2iNWtvDWckirkiiICE0jPvPp/4rntc/KT7HmyHuueLLAZlkYGGRZ2X0MZSASrzxM8Og8PWcmNkcHIm0GiewetzjK7aPOF0mk3jn/jlzKq6o7P2kSavSIcWLz5Izxu1Dx7fMq7U63h0H6m+2htTRWbrjy6wGZEMCZljpkxgW6GSewGe7Szi2cy6TRa2YumyqvKezLKJZXxDOXEanemF3DsHOVDvrjwaTa5m2jT254Ku+S5uTcrjJTc23IuYx2VhDSV4SPQ1z1kzjuee+LOzLsY4CiVYaaZlJMlNH33lPglWekfiUvRkO9X+NFlXXFUIgIPSb+H9P/Fc9rn5SwsObIUFc8WYhKyCe0fiaYzcA9twhdFo1KEqTcl1Km8lJT4D8WwxrmFzWhrgCdWq9u8pF/YU6lNyisNHi3uJRlhlcaVyrLhcR91gzg6sNmyyNPGbeVSbSp4daM0R7iG1BlsXcLkUhXsfqLvDOTt5z/0LmNar7VRQXJFnZU8LaIolUxYBCwvcGjaSAvdKm6k1FdTxOWxFyH1kO9vcziPlG0LZc0fBqOHY80am3BSGAqPyZswduE1GSQcR1FTbCs6VZS6Ea6p7US0hdonlZKYiNJD2jfC+5Umt58KP6k6w+NlfDlzT5loLdDJIYO6IE74BfVa+wKw0+rQpzfi8ckK6VR/CT7N7dsynyLpIVLaa+zgrWqi5jZaGN+1jT4recL1Kzt6n5UFVqLkzzpcMZE7O241Wte4Wuhp9GjU24cz1OvKUcM7lPNIiAgdJ/wCH9P8AxXPa5+UsdP5shAVzxZ4AlYGCx6N/sz4RXT6H93L9SovvvCVeNR5lczWYP9CGuZRyLGy4KaxJnRR5BdeT0Phd2zeceleofEv1PE19llzc+wueAXXdKajS2n2Ofxl4KdUTZ3F3GSVxFxVdSo59y+pQ2IJHldajZjBKaPU+Z5efgjVzlW2j0VOrtP8AKQb6eI7Pc9dI4NbZBw6j9y363RSaqLrwNdhP8pDAqiZZYHNdbWieDDWVgt9BNvjGu73nXa2FbxaCkUNaGxNo8cZpTLGQNo1jv24F51C38ei0uZ6t6nhzTKgXWNjtC42SceHUvVxWRRIsDgj0D05DA9slthsibR4cE+Z1QYi9mxxPeOtSaV5WpvhJmmdtCXQmsOxQS9qdTvMV0Fhqka32J8JFdXtnT4okVcEUFkEBpT/D+n/iud1z8pZadzZBArni0wLdAWXRr9mfCK6fQ/upfqU9/wDeElUSBrXOPACfMratNRpuT5YIcFtSSRSCVwbeW2dGlwC6GR1Pre0fKHpXqlxml6nir8DLNjs+SLLwusPFwrqNTq+HbbPVlPaU9upnsVe65RsuhLrLM4PaKpc3U1xbzFe41ZRzh4Nc6UZcZIJapzhZziecpKrUktmTyYjSjF8EeV1rNuAugwT+jdRtjPBrCvtFr4k6b+hV39PlMmyulK0j6/CI5tZGV3GOHnHCq6602lX48mSKVzOnyIafR2Qe9c13mKp6mjVvyPJPjqEH8SOKbD5Y/fMPi1+hQKllXp/FEkRuKUuTPFrlFwbx2ZDDQ+KYtIcOAr1GTi0+x5nFOLRdYnZgDxgLuqE9qnGXoc7JYlgetvQwV/Sv+H9P/Fc9rn5Sy07nIgbrni2FumMglsLxQQsylpOu+qytLHUlbQcXHPErri1lUllDcRxYyjKBlbw8ZWLvVJ3C2EsI9ULNQeWRZKrMvqTkNLkMnfgMG+Sg8De2Pi2Kw0yg6tddkQ72ps08dWe+kFTmky8DBbxnWVu1itt1thcl/J4saWIbXci7qpJ2BjnIkg+HE9uoZe5u8hUlWVbHwmh3NPuHUE3c3eRZdlX7GfM0u54g8CjNNPDNyafFDrrBk68MqN7ka7xHmKkWtR0q0ZEe5p7cGixYzVGNgc02JcB4rE/cum1K5lToqcGVFtSjOeJHFBj/AC2+RVlLW5x+NZJMrB/lZ1sxyM8Y8SnR1ui+awaHZVBsuORjZd3iSprdFLgsmY2NVlbqZc7i62W5vYcC5uvUdWbkuCLelFxios8iVqNuBpciTlwRiWEi+UzcrWjiA9C7u2i40or0Oam8ybPRb2eSuaXG29/T/wAVz2u84lnpvNle3xc8Wwb4gF31AG+oYwNMiGeB60tK+Y5WNJ7/AADnK30LWpWeIo01a0KfNluoqRtJESdZALnHjsNi6q3t4WdFt88FLVqyr1EioTTlxLjtJJXI1JucnJ9S9pw2YpDDIvB7OnCot8mY3gvc8w1qTaUvErRiu5HupbNJsvQC7lLgc8KVnAKRjsO9zO4j2w8e3z3XGalR8Ku/XiX1nLapo4c6riXgcJFkw1wwTuIVe+UrDwhwB5w1yuKtfxLFLqirpU9i4ZBiVU/UtGkLvyPiMIDMmBsjTKsGcDC9ZwuQ5E3gOEOc4SSCzRYgHa483ErvTdNnJ7dRYXQrby7SWzEtdl1BUAg6nFiGGsqLZ79re1jbba/oUO6soXGNvobqNeVLjE4+tqH5Xl/JRNy2/r7m/eFX0Drah+V5fyTctv6+43hV9A62ofleX8k3Lb+vuZ3hV9A62ofleX8k3Lb+vuY3hV9D2iwGFvwM3hElbqel28OmTxK8qy6khHEGizWho4gAAp0acYrCWERnJy5s86umErCx1wDa9tS8V6MasHCXJnqnNwltIjetqH5Xl/JVu5bdcs+5K8/VQdbUPyvL+SzuW39fcbwq+h0UODxwOztve1tZut1vp1G3ltxzk1VbmdRYkSKsSNwBY6GThxDCmTkF97gW1GyhXNhSuHmfM30bidJYicnW1D8ry/ko25rfGOPubvP1Q62ofl+X8k3Lb+vuN4VTppsIjY0stnaTezrEA8Y4lvo6bQppxxlPuap3NSUtrOP0PKXR+F3wS3mJ+9eJ6Tby6HqF7Vj1OZ2i8Z2PcPIVHlolLozatQqdhnWs3ujvIFr3FDpI9bxn2Hs0YjG17j5AtsNFpL4meXqFRnfS4RFFrDATxu1keVTKWn29LlH3I87mrPg2d4U1LHA0CrIBACAEAIAQAgBACAEAIAQAgBACAEAIAQAgBACAEAIAQAg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QPEhUQEhEUEBQUFBAVFBUUFBAVFBAUFBQWFxQVFRQYHCggGBolHBUUITEhJSkrLi4uFx8zODMsNygtLisBCgoKDg0OGhAQGy0kHCQtLCwsLCwsLCwsLCwsLCwsLCwsLCwsLCwsLCwsLCwsLCwsLCwsLCwsLCwsLCwsLCwsLP/AABEIAMUAyAMBEQACEQEDEQH/xAAcAAABBQEBAQAAAAAAAAAAAAAAAQIFBgcEAwj/xABOEAABAwICAwcNDAkEAwAAAAABAAIDBBEFEgYhMQcTQVFScZIUFhciU2FygZGhsdHSJTJCVGJjgpOzwcPhFSQzNENzdLLCCCPT8KK08f/EABsBAQACAwEBAAAAAAAAAAAAAAAEBQEDBgIH/8QANBEAAgEDAQYEAwgDAQEAAAAAAAECAwQRBRIVITFBURMUYZEyUoEiMzRCcXKxwSM10SSh/9oADAMBAAIRAxEAPwDcUAIAQAgBACAEAIAQAgBACAEAIAQAgBACAEAIAQAgBACAEAIDKN3OUtNHYkXFXsJHDToDLxUu5bukUAdVO5buk5AJ1W7lu6RQCtrHDWHuH0netAdtLpBUxG7KiVvM9yAuGj26lPE4NqQJ2X1u2PaOO42oDX8MxGOqjbNE4PY7YeLvHiKAw3dTnc3E5wHEaoNhPcY0BVeqnct3SKAOqnct3SKATqt3Ld0igDqt3Ld0igDqt3Ld0nIC+aDTE4biZLiSIXWNzcdo/YgKH1U7lu6RQC9VO5buk5AJ1W7lu6TkAdVu5bukUA5lY8axI4HvOKAlaDS2rgN2VMnM5xc3yFAafoJuhiteKeoAZKfeuGpsh4rcBQGhIAQAgMi3ez21FzVnpp0BlOZABcgJzR7Q+rxFjpKdrXNY7Iczw03sDqHMQgOTHdHqrDyBUQujDr5Xe+Y620Bw1X7x16kBHNegHZkBoe4/pCYanqRx/wBua9gfgyAavLs8aAit1g+6k/NB9jGgKfdAIXICfh0GxGRrZGUb3NcA5pzwC4IuDrfdAP7H2J/En9On9tAHY+xP4k/p0/toC36NYDU0WGYmKmF0JfA/LcsOa0b7+9JQGXhyAMyAlNGtH5sSlMEBaHBhec5sLAtG3j7YICcxDcvxCFpeGMmAFyI33d4mkC6ApwJGo/8AeNAOzID1paoxPbI02c1wcDxEFAfVFLLnY1/Ka13lAKA9UAIDIN349tRc1b6aZAZRdAISgNs3Cf3Sb+f+G1AXTSzCW1lJNTuGt0b8htfLIBdjhzOAQHy7G64BQD7oDvwOqMVRDINrZYz/AOQQFg3WHXxSc/Jp/sI0BULoAugNmwndWpIYYojFOTHGxhIbHYlrQDbtkB19l+j7jUdGP2kAdmCj7jUdGP2kB34ppBHiOEVlRE17W7xUts8AG4YbnUSgPn4FALdAaHuH/v0n9O/7SNAbTXYhFTtMksjI2gXJc4D/AOoD5ix+rbPUzzMGVkk0z2j5Lnki/fsRfnQEeXID3wqifVTR08Yu+R4aO9c6zzAXPiQH1bBGGNawbGgAcwFggHoAQGO/6gT29D4Nd6aZAZPmQASgNt3Bz+qT/wA/8NqA0uTYeYoD5JlcC5xGwuda2y19SAbdAelO7t2+E30hAWjdRPulL4FL/wCvGgKnmQBmQCb8gDf0Ab+gNd0QdfRysPyKz+xAZHmQBmQD2SkbCRzEoAdLfaboBpcgOrCqIVErYjLHAHfDlJDW+RAb5oHoJT4aN+a/qiZ7bb9qyhp4IgNQHf2nzIC5oAQAgMb/ANQZ7eh8Gu9NKgMlBQBdAbhuDfuk/wDUfhsQFu05x5lBRyyucA8se2JpNi+RwIaB3gTc94ID5hGrUgDMgOzAoDNUwRN2vmiaPG8ICybrmrFZxxNp/sI0BT7oBCUBs2Ebj1HPBFM6oqw6SON5DX02UFzQSBeEm2vhJQHX2EqL4zW9Ol/4EAdhKi+M1vTpf+BASmJ6Nx4Xg1bTQvkkbvFU+8pYXXcw31ta0W1cSA+ewUAXQHfgGESV87KaItD35rFxIaLC5uQgJrSTc7rcPiNRIxkkbbZ3ROLjGD8JzbA5dmsbL69WtAVRr0A8OQGpbi+lD2zdQSOvG8ExX+A8a7DvEX1IDa0AIAQGM/6hvfUPg13ppkBkYcgFzICWwnSWppGllPUPha45iG2sTa10BzYlistS7PPK+Z2wF7ibDiHEgOIvQHm56A0zcP0aM9Qa97f9qDMIyRqfMRY2PDlBPjPeQERuwH3WqOan+wjQFOzIAzIC1026HiEbGxsqSGsaGtGVmoAWA2ID07JOI/Gj0WepAHZJxH40eiz1ICwYBpTU19FijaiYyBlDK5os0WJa651DvIDMMyAQuQFw3Iz7qwc0v9hQH0XW0rZo3xOF2va5p5nAj70B8jTR729zDqLXOaQeAtJBHmQCByAkdHMQ6nqoJr2ySxkn5OYZvNdAfWCAEAIDGf8AUOwl1DlaXaq7YCba6biQGP70/kP6LvUgDen8h/Rd6kAu9P5D+i71IA3p/If0XepAdtBgFXUECKkqJL8LYZcvjeRlA5ygNB0U3Gp5SJK94p49RMUZDpXDklw7Vniv6gNtw6gjpo2wwsEcbBZrW7AEB877sUbji1QQ1xFqfWGkj9hGgKXvT+Q/ou9SAN6fyH9F3qQC72/kP6LvUgDe38h/Rd6kAb2/kP6LvUgLtoAx3UmLgtcL4fJa4IvqdsQFI3p/If0XepAG9P5D+i71IC5bkUbhisBLXAWl1lpHwCgPpRAfKWmmHvhxCrjDHECpqHCzXWyyPL26+ZwQENvT+Q/ou9SAURP5Dui71ID6u0SxDqmjp5uF0TM3hAWd5wUBLoBEBHYtjMFLl394ZnzZbtcb5bZtgPGF5lNR5m+hbVa+dhZwR/XhQ92b0H+yvHjQ7kjdl18jDrvoe7N6D/ZTxodxuy6+Rh130Pdm9CT2U8aHcbsuvkYrdL6G/wC3aPoPHnyp40O5jdtz8jOun0jpZDZtTGSeAuAPkK9KpF9TXOyrw4yiyTa8HWCDzL0nkjNNcxyyeSJxTH6amfvc0gY4tDrFrjdpJANwO8V4lOMeDZKo2datHahHKOTrvoe7N6D/AGV58aHc3bsuvkYdd9D3ZvQk9lPGh3G7Lr5GdsuM07IW1DngRPIDXZXayb21WvwFe3NJZzwI6tqsqnhpfa7HF14UPdm9B/srx40O5I3ZdfIw676HuzehJ7KeNDuN2XXyMUaYUPdx0JPZTxodxuy6+Ridd9D3ZvQf7KeNDuN2XXyMOu+h7s3oSeynjQ7jdl18jPaj0npJXtjjlDnuNmgMeLnnIWVVi+GTxUsLinHanHCJwLYQxpYOIeQIA3scQ8gQBvY4h5AgFAsgFQCIDOd1s2dTc1R6YlFueSOg0HnP6f2UDOoh0gZ0AhlWMgQSJkcB2ZZyzH6Erg2kM9I4GN5LeFjrlpHFbg8S2RqyRDubGlXXFcTXNHsZZWxCVmo7HN4WuG0FToTUkcjdW0reeyzPd1I/rjf5Ef8AfKolz8Z0Oh/h3+7+kVDMtBdBnWOgLzjJ9xqbw2fiKXJ/4Uc7b/7KX1KNnUU6IM6wBDKshjd+QBvyBcyZ0OkvWweH9xWyi/tkHUc+WkbgrE4kEAIAQAgBAIgM33X/AH1NzVHpiUW56HQaDzn9P7M9uoZ0ghKDpxLpoZobFXQGaWSRpzuaAwsAsLbbg8ak0qMZLJSahqdW3q7EUsYPLSvQR1HGZ4XmWNvvw4AOYOPVqISpb7PFGbLVlXn4dRYfoU9rlGLseHIYLZucYmYqoRE9rMC36QBLT5ipFCeHgqNYoeJR2+qPTdUP643+nj+0lWbn4l+h50P8O/3f0inXUYuQusgvmMn3FpvDZ+IpUvuTnqH+yl9Sh3UQ6ECUDLPojoiMQY95mMQa4NADQ6+q/CVvpUVPmVOoak7WajFZJ/sWM+NO+rb7S3eWXcrt+1PlQnYsZ8ad9W32k8su435U+VHbg+542mmZOKlzsjr2LGi/juvUKEYvJpuNXqVqbg4riXkLeVAIAQAgBACARAZruwntqXmqfwVFueh0Og85/T+zPAVDOkAlOoNc3K/3I/zZPuU63+E5HWvxH0LVXwCSJ8bhcPY9pHeIIW9rKKunLZmpLnk+dwLajtGo86qz6CnlDrrBk7cEmyVELr2tLF/cLr3B4kiPdR2qMk+xZd1U/rrf6eL7SVbbn4l+hW6Gv/O/3P8AhFNuo5dBdAX3Gj7iU3hs/EUuX3JztD/ZS+pQrqIdELdATmAaVTULXMiEZDjmOdrib7NVnBbYVtkgXOn07iW1NsluyRV8mD6uT2178xL0Iu46Hd+6/wCB2SKvkwfVye2nmZDcdv3fuv8AhOaF6Y1FbU7zKIg3e3u7RrgbgtA2uOrWVtpVZTZA1HTaNvS2oN5L+pJRAgBACAEAIBEBme7Ie2peap9MKi3PQ6HQec/p/ZnV1DOkAlOoNf3Kf3I/zZPuU63+E5HWvxH0LdUPDWuJ2BrifEFvZUwWZJI+dHPzEu2XJPNdVbPocVhYEzLBk98N1zRDjkj/ALgsx5o1V/upfoWvdXP66z+mi+0lW+5+NfoVeh/h5fuf8IpuZRy5EugL/jZ9xKbw2fiKXL7k52h/spfUoN1EOiEzIMDHS2QZ7sbv/fTBjMRN/wC+spDK7ly3KJL123+DL/cxb6C+0U+tY8Dh3NmU45MEAIAQAgBAIsAzLdmPbUvNU+mFRbrodDoPOf0/szgFRDpRbrDBrO5hWRx0VnyMad8kNnOA1auNTqEko8Tk9XpTnXzFPkJpzplEyF9PBIJZJAWuLDdsbTqd22zNt1cCzVqrGEZ07Tak6inUWEjKCVAydUuQ0lZMkxoXSGeugYBcCQPd3mx9tr8YA8a2UY5kQdRqKnbSfUm91o/rzf6aL7SZbLn41+hD0Jf+Z/uf8Ipl1HLoLrANAxs+4dN4bPxFMn9yc5Q/2cvqUC6iHRiLANL3KYYjDKZGxk74BdwbewHfU232ccTmdbc/Eio5xgve80/Jh8kakcCk/wAvqG80/Jh8kacOo/y+o6JsLTdoiadna5AdfMn2TDVVrjk7AvRrFQAgBACAEAiAy/doPbUvNVemFRLnkjotA5z+n9mb51EOkDOg65FzhMgXfFgDTIgGF91lceRhtI1/cv0YdTMNTM3LLKLNadsce3XxE7bcVlOoU9nizk9WvlWlsQ5L+Sr7rrv19v8ATQ/aTLTc/GWmhfhn+5/wil51HLkM6YBoONu9wqU/OR/iKXL7k5y3/wBlL6mfZ1EOjFzrAwObLbhWchpPmh2/d8+Upkxsx7Bv3fPlKZGxF9CQ0dm/WoNZ/ax8PfXum/tIi3cV4MsLofQgVmjhAQAgBACAEAhQYKNuk6Lz4gYDBk/2xPmzuLff73ltqN/eOWitTclwLbS72nbOW31wUvsY1/zH1rvYWjy8y433b+vsHYxr/mfrXewnl5jfdv6+wdjGv+Y+td7CeXmN92/r7C9jGv8AmPrXewnl5Dfdv6+x3UW5RO62+zxxjhDA558RNvQsq2fU01Nep4+zFsuej2gVLRkSZTNKNj5NeU/JbsHPtUiFFRKi51StXWOS9C1rYVxnG6DobU19U2aDe8ghjYc7y05mvkJ1ZTqs4KPWpOUsovdM1GlbUXCfPOf/AIis9jGv+Y+td7C1eXmWO+7f19g7GNf8x9a72E8tIb7t+mfYt+J6J1EmFQUTd736N7C67zksM97Otr98OBb5U34aiVNK+pxvHXfJlQ7GNf8AMfWu9haPLzLbfdv6+wdjGv8AmPrXewnl5jfdv6+wdjGv+Y+td7CeXmN92/r7C9jGv+Z+td7CeXmN92/r7B2Ma/5n613sLHl5jfdv6+x2YLud1sM8Ur95yska42kJNgddhlXuNCaaNNzq9vUpOEc+xsAUw5cVACAEAIAQCIDgxOtMOWwBvm2963rVXqN7O3xski3oqplM4v007kjzqq3zX7Ik+Tj3F/TLuSPOm+a/ZDyce4fpp3JHnWd81+yHk49w/TTuSPOsb6rdkPJLuPbjXG3zrbDW5L4keXZdmdtNiDH6r2PEVY0NUpVefAjToSgdass5WUaQWQI421rzJpRbYxkhXYy65s0W4Nq5ues1lJpJYLCNpFriw/TLuSPOvG+a/ZGfJx7ifpp3JHnTfNfsh5OPcDjTuSPOsrWa3ZDyaJiCTO0O4wF0NtW8WmpkCcdmWD1W88iFAc1VWsj2nXxDaodzfUqHN8TbToynyI+TGT8FvlVPU1qX5USY2fdni7F5O8PEoz1a4fVG5WcBv6Wk4x5F53rcdx5SA9uMv4QCtkdXrrngw7OHc7qDEd9dly21XVlY6m69Tw2iNWtvDWckirkiiICE0jPvPp/4rntc/KT7HmyHuueLLAZlkYGGRZ2X0MZSASrzxM8Og8PWcmNkcHIm0GiewetzjK7aPOF0mk3jn/jlzKq6o7P2kSavSIcWLz5Izxu1Dx7fMq7U63h0H6m+2htTRWbrjy6wGZEMCZljpkxgW6GSewGe7Szi2cy6TRa2YumyqvKezLKJZXxDOXEanemF3DsHOVDvrjwaTa5m2jT254Ku+S5uTcrjJTc23IuYx2VhDSV4SPQ1z1kzjuee+LOzLsY4CiVYaaZlJMlNH33lPglWekfiUvRkO9X+NFlXXFUIgIPSb+H9P/Fc9rn5SwsObIUFc8WYhKyCe0fiaYzcA9twhdFo1KEqTcl1Km8lJT4D8WwxrmFzWhrgCdWq9u8pF/YU6lNyisNHi3uJRlhlcaVyrLhcR91gzg6sNmyyNPGbeVSbSp4daM0R7iG1BlsXcLkUhXsfqLvDOTt5z/0LmNar7VRQXJFnZU8LaIolUxYBCwvcGjaSAvdKm6k1FdTxOWxFyH1kO9vcziPlG0LZc0fBqOHY80am3BSGAqPyZswduE1GSQcR1FTbCs6VZS6Ea6p7US0hdonlZKYiNJD2jfC+5Umt58KP6k6w+NlfDlzT5loLdDJIYO6IE74BfVa+wKw0+rQpzfi8ckK6VR/CT7N7dsynyLpIVLaa+zgrWqi5jZaGN+1jT4recL1Kzt6n5UFVqLkzzpcMZE7O241Wte4Wuhp9GjU24cz1OvKUcM7lPNIiAgdJ/wCH9P8AxXPa5+UsdP5shAVzxZ4AlYGCx6N/sz4RXT6H93L9SovvvCVeNR5lczWYP9CGuZRyLGy4KaxJnRR5BdeT0Phd2zeceleofEv1PE19llzc+wueAXXdKajS2n2Ofxl4KdUTZ3F3GSVxFxVdSo59y+pQ2IJHldajZjBKaPU+Z5efgjVzlW2j0VOrtP8AKQb6eI7Pc9dI4NbZBw6j9y363RSaqLrwNdhP8pDAqiZZYHNdbWieDDWVgt9BNvjGu73nXa2FbxaCkUNaGxNo8cZpTLGQNo1jv24F51C38ei0uZ6t6nhzTKgXWNjtC42SceHUvVxWRRIsDgj0D05DA9slthsibR4cE+Z1QYi9mxxPeOtSaV5WpvhJmmdtCXQmsOxQS9qdTvMV0Fhqka32J8JFdXtnT4okVcEUFkEBpT/D+n/iud1z8pZadzZBArni0wLdAWXRr9mfCK6fQ/upfqU9/wDeElUSBrXOPACfMratNRpuT5YIcFtSSRSCVwbeW2dGlwC6GR1Pre0fKHpXqlxml6nir8DLNjs+SLLwusPFwrqNTq+HbbPVlPaU9upnsVe65RsuhLrLM4PaKpc3U1xbzFe41ZRzh4Nc6UZcZIJapzhZziecpKrUktmTyYjSjF8EeV1rNuAugwT+jdRtjPBrCvtFr4k6b+hV39PlMmyulK0j6/CI5tZGV3GOHnHCq6602lX48mSKVzOnyIafR2Qe9c13mKp6mjVvyPJPjqEH8SOKbD5Y/fMPi1+hQKllXp/FEkRuKUuTPFrlFwbx2ZDDQ+KYtIcOAr1GTi0+x5nFOLRdYnZgDxgLuqE9qnGXoc7JYlgetvQwV/Sv+H9P/Fc9rn5Sy07nIgbrni2FumMglsLxQQsylpOu+qytLHUlbQcXHPErri1lUllDcRxYyjKBlbw8ZWLvVJ3C2EsI9ULNQeWRZKrMvqTkNLkMnfgMG+Sg8De2Pi2Kw0yg6tddkQ72ps08dWe+kFTmky8DBbxnWVu1itt1thcl/J4saWIbXci7qpJ2BjnIkg+HE9uoZe5u8hUlWVbHwmh3NPuHUE3c3eRZdlX7GfM0u54g8CjNNPDNyafFDrrBk68MqN7ka7xHmKkWtR0q0ZEe5p7cGixYzVGNgc02JcB4rE/cum1K5lToqcGVFtSjOeJHFBj/AC2+RVlLW5x+NZJMrB/lZ1sxyM8Y8SnR1ui+awaHZVBsuORjZd3iSprdFLgsmY2NVlbqZc7i62W5vYcC5uvUdWbkuCLelFxios8iVqNuBpciTlwRiWEi+UzcrWjiA9C7u2i40or0Oam8ybPRb2eSuaXG29/T/wAVz2u84lnpvNle3xc8Wwb4gF31AG+oYwNMiGeB60tK+Y5WNJ7/AADnK30LWpWeIo01a0KfNluoqRtJESdZALnHjsNi6q3t4WdFt88FLVqyr1EioTTlxLjtJJXI1JucnJ9S9pw2YpDDIvB7OnCot8mY3gvc8w1qTaUvErRiu5HupbNJsvQC7lLgc8KVnAKRjsO9zO4j2w8e3z3XGalR8Ku/XiX1nLapo4c6riXgcJFkw1wwTuIVe+UrDwhwB5w1yuKtfxLFLqirpU9i4ZBiVU/UtGkLvyPiMIDMmBsjTKsGcDC9ZwuQ5E3gOEOc4SSCzRYgHa483ErvTdNnJ7dRYXQrby7SWzEtdl1BUAg6nFiGGsqLZ79re1jbba/oUO6soXGNvobqNeVLjE4+tqH5Xl/JRNy2/r7m/eFX0Drah+V5fyTctv6+43hV9A62ofleX8k3Lb+vuZ3hV9A62ofleX8k3Lb+vuY3hV9D2iwGFvwM3hElbqel28OmTxK8qy6khHEGizWho4gAAp0acYrCWERnJy5s86umErCx1wDa9tS8V6MasHCXJnqnNwltIjetqH5Xl/JVu5bdcs+5K8/VQdbUPyvL+SzuW39fcbwq+h0UODxwOztve1tZut1vp1G3ltxzk1VbmdRYkSKsSNwBY6GThxDCmTkF97gW1GyhXNhSuHmfM30bidJYicnW1D8ry/ko25rfGOPubvP1Q62ofl+X8k3Lb+vuN4VTppsIjY0stnaTezrEA8Y4lvo6bQppxxlPuap3NSUtrOP0PKXR+F3wS3mJ+9eJ6Tby6HqF7Vj1OZ2i8Z2PcPIVHlolLozatQqdhnWs3ujvIFr3FDpI9bxn2Hs0YjG17j5AtsNFpL4meXqFRnfS4RFFrDATxu1keVTKWn29LlH3I87mrPg2d4U1LHA0CrIBACAEAIAQAgBACAEAIAQAgBACAEAIAQAgBACAEAIAQAg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cs418619.vk.me/v418619039/5e22/AgUxLlYC3B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2" y="1960340"/>
            <a:ext cx="1286718" cy="126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500042"/>
            <a:ext cx="7643866" cy="5699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ПРЕДЛАГАЕМЫХ ДИСЦИПЛИН в 2014-2015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ФРАНЦУЗСКИЙ ЯЗЫК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76" y="12075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французскому языку.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76" y="15777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25% 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времени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учебного времени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разговорная практика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718721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познакомятся с форматом и типовыми заданиями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быстро определять тип задания в формате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выбирать адекватные языковые средства для выполнения заданий ЕГЭ;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fontAlgn="base" hangingPunct="0">
              <a:buFont typeface="Wingdings" panose="05000000000000000000" pitchFamily="2" charset="2"/>
              <a:buChar char="§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эффективно планировать время выполнения заданий ЕГЭ.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952" y="3908554"/>
            <a:ext cx="74168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Определять правдивость/ложность высказывания после прослушивания/прочтения текста;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Заполнять пропуски подходящими частями предложений, грамматически правильными формами слов;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Устанавливать соответствие между говорящим и высказыванием;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Аргументировать и письменно оформлять свое мнение по предложенному утверждению, обобщать мнения, делать выводы.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 структуру французского аргументированного высказывания; модели словообразования во </a:t>
            </a:r>
            <a:r>
              <a:rPr lang="ru-RU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французском языке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стратегией работы с текстов в разделе «Чтение»;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Владеть стратегией работы с разделом 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500042"/>
            <a:ext cx="7643866" cy="5699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ПРЕДЛАГАЕМЫХ ДИСЦИПЛИН в 2014-2015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data:image/jpeg;base64,/9j/4AAQSkZJRgABAQAAAQABAAD/2wCEAAkGBxMTEhUUExQWFRQVFRQXFxgWFxUXFxcUFBUXFxUVFRgYHCggGBolHRQUIjIhJSkrLi4uFyAzODMsNygtLisBCgoKDg0OGxAQGywlHCQsLCwsLCwsLCwsLCwsLCwsLCwsLCwsLCwsLCwsLCwsLCwsLCwsLCwsLCwsLCwsLCwsLP/AABEIAMAA8AMBIgACEQEDEQH/xAAcAAAABwEBAAAAAAAAAAAAAAAAAgMEBQYIAQf/xABFEAACAQIDAwYJCgUDBQEAAAABAgMAEQQSIQUxQQYHEyJRYTI1VHGBkZOx0hQWI1Jyc6Gz0fAVJUKSwSQzU2JjosLhsv/EABsBAAEFAQEAAAAAAAAAAAAAAAIAAQMEBQYH/8QAMxEAAgECBAMGBQQCAwAAAAAAAAECAxEEEiExBUFREyIyYXHBgZGh0fAVM0JSFPEjseH/2gAMAwEAAhEDEQA/APcaa4zaMMVulljjvuzuq382Y6005U7VOFwc+IAzGKNmA7WA0v3XtWStp7TmxEjSzu0kjb2Y39A7B3CrmEwjrt62QMpWNb/OLB+VYf20fxUPnDg/KsP7aP4qx5auVdfCUv5fQHObE+cWD8qw/to/iofOLB+VYf20fxVjuhS/Sl/b6CzmxPnDg/KsP7aP4qHziwflWH9tH8VY7oU36Wv7fQWc2J84sH5Vh/bR/FQ+cWD8qw/to/irHdCl+lr+30FnNifOHB+VYf20fxUPnFg/KsP7aP4qx3TvZ2CMrqi+EzADvJNhTPhiSvm+gu0NjRYpGAZXVlO4hgQR3EV04hPrL6xVA5RbUjwcMcXExkJqFH0Sr4V9wO69GwHKTDzvkjcFiLjUW82+5O/1Vm5IZstwe0la9i+/KU+uv9wofKU+uv8AcKqYpVVqX/HXUDt30LP8pT66+sV0Tr9ZfWKqUl+FOsOthTf466i/yH0LH0y/WHrFATr9YesVB/Jw4sd1u00dYQtgPRQ9kuou3fQmemX6w9YodMv1h6xUQIhRXtQ9mTRmmTPyhPrL6xRTik+uv9wqAkW9NJFpsgZaflkf10/uH60VsfEBcyIB3uv61UpEHGqryzxOXDSkb8jKO8t1R76ZxSRJCnmPTfnFg/KsP7aP4q6OUOE8qg9tH8VZGSGwArpFVu2Ly4c7XbNkRyBgCCCDuINwR3HjRqz3zK8pZYcYmFLFoJ8wCk6I4UsGXsvY3A33rQlSRldFKtSdOWVlY5zvFWM+5b3isoVq7nO8VYz7lveKygDW7wuVoS9StM6K7ai0atiDuiM5ahau0KTiI5XKNagBTKmxHLULUau1J2aQ1ziivReaDZIlxeci4iUtu/q3L+Jrz6KK5r3rmj2QYsGZG8KU6fYS4H4lvwqnjZ5KTXXQCTIznVH+swAZbxumJRr6KWsCFvwO71mmPJvCQ/KYDHEsZZs2hOuTNpa2h6zAHsY6mr/yljUwMWA6hVwSPBZHU5x3gCvMtnMUHV0OHe9zplJNrsRotjHrvY5t9cliO5VT+JZpd6Fj1lacRpTPATCRFddzAHs38LVKwpWi5K1ynbkM1w92v3fjTtMNTlIqP0dC5isNo8MBwpQxdtLqKD1HmYcYoQMfZSDJTq9N5n7KG7LMYxew3kFM5W7KdNGWrhw4HhcKS1JW4x1ZHfJ2f96VRedLEiKNIQes5LN29XRdOzUn0CvSMXilRGc6KoJJ7h/ms+co9pnETvITe5NvN3VVxE7LKavDaXaSz8kQz0kaVY0maqo1Jlp5q/G2E+2/5T1p+swc1fjbCfbb8p60/VmlsYWP/cXoVjnO8VYz7lveKygBWr+c3xVjPuW94rKN66PhKWSV+pmVDtqFq4DXa2lbkRgrtACjZakUbjXCUK6aGtM0hwWo6oKKBS8EFzuptFyBkyW5L7LOInjiXezAeYE6n99laaw+GCRLEgARAAB5q8+5nOSTRZsVKmW6gRAi1wd7281h6a9PMZrnOIYlVKtlsgbOxWOU2HvhsQtr3hl//BI91eW3+mkzWytnZGKd+cdFHvGuTrbia9qx2E6RZF7UdfWpFeDtiiDHIpaNjHG2c6yP9Gp+i13WB3esVi4x3aZZw+zPUubSYMrQsNV668dGtnDtxe5BOn9VXfExgC4FeM8ltsCHEXVWyISVBsjupFzfUB+qy67t3GvW55gdb6Hd+/TR0G5K3QaslHluLxSXozNTVJLUcyVZcdSuLkURmtRDKLUiZaSix0KNrQXDdtcjNPF0oZaBxlJ6IZY5skZKjW1QUcMknhdVRrrpe3n99WHFSixvuGpvusK8X5ccsZJ2aONikIsLbi/2rcO6oqmKVKO2ppYHhU8ZUtfRbheX/K3pbwQt9ENGYHwj2DuFeevS8r02dqzHKU3mZ1SoU8PBU4bIIRRDRiaTNGitNlq5rD/NsJ9tvynrT9Zg5q/G2E+235T1p+rNLYw8f+4vQq/Od4qxn3Le8VlFVrWHOZ4rxn3Le8VlbpewV0vBqacJSb5+xl1HqcWKj5AKRMlFzVuKrTjoRWbFywpMtRbGuhaTqSeysvMeyBehQFdAHGhd7CFIVubCveObbkGkMa4idc0xsyqdyDgbcWrxjk2mfEwpbR5Y1PmZgD761IXFY/Ea8lanF+oNuY7gc8TTio9ZqWjxFYkoMJMdCOs74rAlFQgMxSONWzCyIFLL1bnfdDvvuFl7dDpJevEtvIgzCTK6/wCoAjNhrHO5U5ibA7zrutxqnXWxZpW5CmHAYRTdIZGIRAXB8EAlPCOv+1L6r1eeSsgkjyvcsgUi97ZGuVsTvtu13adtUHZ0j5IQ+QPNG0SgWsMj5kD3FxcsLHeAG330ltgY4QOBcjKbEXUgxgAFRYa2JXXu7KChUyyuFVhmVj0dkHA3pOQ0WGUEXBBB1BG4g7iO7dThRetMojIvRkFPDCKIy2p8yEHhWn4AtTGN6X6TSoahJTavqVDnN2p0OFIvYyMEFuO9j+CmvCcRKSa9S56MXphVB3vM39qKv/ua8okNZWJd6h2/B4qGGbXNiD0m1KMaIVoUTT1EzRbUrlrhFFcgcCzc1g/muE+235T1p2sy81o/muF+235b1pqrVHwmFxJWqr0+5V+c7xVjPuW94rKAFaw5zfFWM+5b3issdFbea6Tg9LPCT5XMmpKzEVSlxCBvrhnA3CkWkJrcvTp7bkXeYqzjhSWai0M1QyrXdwlENeuXrgUmlVhHGmWeWy+YnZEnycktiImF+rIh9TA1poyVm7k1hDJPEiLdmdQPXqfVetGNWRxBLtPOxHe4p0lKxvTcJSkSn99lULDXHqT2ry/bN+kKKOsZHLN1SYxJNIoZ2I6iXYE9pGlt9Xja22oMGnTYlsoF8vEsRwUcTqK8u2/yzwU2bLMQCwcA4dyAQxa+hFz3mqOKtdJFmhfViOFEUagLeV+mdWysFRlIVmjW9ypfK5Ja9te29TU83RkOpvIVCvuu7tqLWAKMbte4OYg61WByiwKpJGHfK5QkjDHpCAJAVZjJp4S2HcdddFsLyuw0eimZrjIf9OoJyWyBPpeqQd/cbaXqmk0WD1jktNm+hYAZQMjA3BUk9TuYZb99+FqsL4dhXh8HL6BLGMYu+Z2UhYrAaWtc6hcpvc8eFWOLnnizqWwswXQk5kNkOmYAb/NVynWsrMgnSvqj0guRXFeiDErMFkRsyOoZSNxUi4NGEVqtrYrMUWlK7BEDvpw0Itpp30EpIdJs8g54ypkhHFEc+0Zf8Rn115i61bOcHGK+Kchri9gTvIXqjXjuJ9NVR3rEqyzVG0eh4Cj2WEhGW9rv4ieWikUoaIRTImkkENFIo5FFNEiCSLPzX+NcL9tvy3rTFZn5rx/NcL9tvy3rTFXKHhOc4r+6vT3ZWOc0/wAqxn3Le8VlAk1q7nP8VYz7lveKycV7a3uHTcacklz+BkTWp0tXLk1y4FDOeFW3WT0cvghrBgnbRgRRAppRIasUVP8AhC3mwXbmdRyd1XXknzf4jFjOSscd7Zm1ueOVR4XrFQ3J/AF5AANSQPSa9x2fj0hQIq9VQFHnG8nzmhxVapTSinqQSmg/JPkRh8Gc6kvJa2dgBbtyjhVglZbgAHX92qGO2b6Lx408w+MtoNfwrIkpN5pbgZ0SqYfS+lEtakV2pGF7/wAaSGLz6gaeeo1GXMK6PK+fxvpMFpf6PEadvWj0ruNTCwzNC2BSQqoRzmcvJJGouwiA3A5xmvxOm6pTnAwgk2ls3N4EazTSaX6kDLKQe45APTUFs3lTNOGfLHGLOzdKZAGexPVbN19e4GsvErvl+j4UO8K0ckM7fw+IuiR6IXcEs5QO72GWQZmJK629FJNi5CW6PZ0Ja6MW6OQIGBPWGYAg6Lc8bDSkk5WSGDGZVXPDFG+Z4yM306DRST1bE6nXQVVX5b4w2IWIdlod403Hj/8AahUGyS5f8NPLIrdHhIEaN87loOqUA6xhQkP1SLMh3h1PE03aaaRGDYaKNHUqBEsayqZriQrITplF2ysLEkC431SYOW2PDAiQKQVI+jWxtcAEW8GxI81XXD7RkkbpxIy4ZkkY2AywOAubDubdpBQ7yANDY0zjYe7PVdnFAiCMgoFVVt9VQAB3EAbqfg3rzLkntCZWZxK8kVgFSUWaRh1pHLf0Sai1uroQd9xfYcaGVWB6rC4J0uP17q06VTOvMo1IZWPSSONVjlXyikw+Hcl1DG4Ww6xuNWHmvT3bnKGPDRZ3PmA1ubXrw/lNyjkxcmd9ANFXgBUWIrqCcVuaHDOHvETzvSC+vkiNmxGdizb+A7BwpuzVy+tctWVax2bm2rHc9FL1wrRStEkiKUpHS9FL1wgUU2okiGUpFr5rn/muF+235b1pusxc1lv4rhPtt+W9adq3R8JgcSd6q9PuVfnP8VYz7lveKyd0Y7Sa1lzneKsZ9y3vFZPvW3w6lCcW59fMy5sAQUai0LVsQSirRSADg0rFIKQAFXLmx2Wk+MAcXWNTIQdQSCAoPdc/hRTrunByfuBJFx5A8l2WPpnFiw6gI1sf6j2d1WObDtoCBcW3brcL1Yc+lRuIXfWM60qknKRXnFDRNmv3eujQs0YOhBOhPChh8YxOXLfzb6cY0nLelrsyLTdDSeZlINrfjR8Ji2zfaPCuriLrZxpu1rsEgG6nfoLmRXK/6LNiHAbJhngUMbAtiHzOPRHEx9NUxcV8oikeygMigdNq5u+oiQKLjQbj2VcuWmJUxKhAGRTKzNqFEt0AK+Zd/C+6qTiMCTCXdWAeVDnd8q5Yhc5TYqwuynTWufxLvUb8zWo6QSFdhbXyYTGmJLLHCPCFiWWZB50Gp6v6VT9oco2ly/RquUsfCdzdhZiS5O/T1CrvsxemwGMihUveOJQ58Jj0qCwLW6gBvc9m/SqpJyNxSxNI0TKqrcscmXQE2Nm36fj62hBPWwblbQhIZrsLkC+l+F9wJv599W/YePbDNIJCRCRkmW4uShLXTQjMCbqW01I41A7ExccBdnvewyZVRzcXuDmYWBuNRfduqZhwZbRb5lYmRAerlOXRWtvBIHG1weJsFTcOJ6LhdkiKKMyMshHWDkFM5NwwN7lWFzvB0JGhBp5sxVjzMAFZrOyE2jci4I08BrZesAe+43VHk1iukjkSYs0RbOV1vHpl6RbX3gdZde21x1rVBGoIYxoJIj1rqozo69SRG1Vg2UbuPHdU8JPf5EMo8iu86+1Fc4VUtkaKRtLeFmUEG24jLa1efZRVt5xcMLwS5AjOZA4sALmxG7sA379apxFVq13O7Oo4XKKwySW1wMRSbSUClF6OhSRalKT2CmWiGU0p0dd6OiuiFxqPmIFzRSTTnJQy0+ZAOjJ7ssXNSp/i2E+2/wCU9airMvNaP5rhftt+W9aaqxSd0Y3EIZaiXl9ys85nivGfct7xWVilan5zvFWM+5b3isoZjXS8HrRhTkmufsZVRXYsVoppPNQvWq8RF7ICwarrzS43o8eo4SI6enwhf1VSauPNdgDJjo21tEGc/wBuUA/3VUxTTpO4me/wRCRf+oUwx2FGU+v1VLbMA176WxkeQE7wb3B7KwVOzsA4XRWo8CpW4zZh9X8Den+E2bcAsbf5peBlB3WvfSgcRUrk2RKCGONwOhABI7hxqMTDhSMzhRcXLMq2Hbqa87548BK+NjaMOQ8KAhQxFwzDUDQVUtl8jZpWCkNGLEksl7HNltqRVWWLnFuOhOsNGSUj07lVkaSfr4ctJlA6SZAoRSLLa5J0VdNN5qvzYdHVAmOwzZFZpAWZ1uToMgFgBYa0Tb/IHpJkdTI+e5ksgW2Y3upNwSST2WFqS2JyNMLXd1665TeRVyhvC3jU2Jtu1NZrcbasu28hfDbWwEOGmhGMtJKY9Y0nyIquXYAqM3WJOm6ojE/IokjJmdkcFlEeFvx1JzzqDwOo41JbO2BhosNJG8mGzuihmzh2QqxzOPqrlPDjUlsp9kRQKmJMGIaMkZrSEagZbAdoQ8eFHGUeTGlF9Cm7Oi2dI6xg4xma+tsPCugJ/wC4RSrcsMNlCDBuQqFFz4onKt72BjiUj11dJuVOyIyjJDGCDcZILkhbgg5tRfzU9i5zIoyqRYSQZjGoYQxKGL2yjvvcU7yX6iWboVSHbkixxS4TAgs4Oi/KHy5eqNA2t7Hhwvxp9gdsbUlBjlwaxRRozqXw7AREm4br3IW4OlS+C5fYzpBBFgZRLkLBHkysQD1jl6MWGppGPlZtTEid0w0ZbDsUmVmdmAIuoClhmvZ93ZQNxy2DUdblP5Rz7SmiLzyRtGkoFk6IWk1AayjNa2bU1XpYpW/qt6/8VauU8+LfBwTuIFw87qV6MdZW1JDekMbd1VkrJmys9rjQgcRvFM5PfQ1MFBOm13mr8nZeXNbiJwr5SCxPEEE+ka0pg8HkuTqf8UToXI8JsyndfQ8RQ+Si4OpVt4O8cRSb0tctRppSU1B3W13/AL259B3XKJCmW68N4/SlahejNCLclruENCjEVy1IdotHNd41wv22/LetMVmjmvH80wv22/LetL1boeE57iq/5V6e7KzzmC+y8Z9y3vFZVkwpFaq5y/FeM+5b/FZbZBwJFdVwWjGdGTa5+xiVpNNDJlIot6XlvSBap68YwfMdanRXrfNLhMkMkx3yMEH2Uve3nY/+IryNTXtHN7iVOBiy/wBOYN9oE3qniJ3gkDPYvWDx5Wnsu0c9QIYb7611HNUMquRZmShk3m9IPNTdSaIz2o7ANlX25DisTPLHBiBEYRE1mRWBSZTqLgkEGM+e/dUJgdi42eI3xzxvG8qGMFlJYN1blWA1FuHGrNtfFR4cviHy3YRx9YgKAnSEEneNW4Ak6ADfUPNypZI+lQIsckh+kW8uZwEAIjuurEEWLC2QXOthg14vtZZbbmrSayK/Qhn5ItiMEJunlabojeNrlekQHMGOtzodaebR5IQCKPGR9IxDQzSB9S0d1MgFrWNrnjuqQxO2J1VW6qI12IiBLZ2bfZlJKnMOALFt4uKdbLxk5eO7HIFZ5XAEccfR+EgUXBY9l+qAdddIu9vcPTYSxHIXDxTwNHBeK7JIjkkZWHVlza6qRY+cU5wuwcPDi2cJAYJYhcMUYRSRMMpA3jMGPpB7qg9oYvpJs8KB4mCzM4srJEeuimKxzXCkE+E2uosaEMISRxo0I6vVz/KZyyhSzZfCISRTfW3DU06i7asa66E5suDCQx4hC8LYZ3LpbrlVdT0qBhrYMpNx2nsojCFsHHhJJWkYaQMkZZlIIML2OoKgxlt1gew0zwOycT0jNJH0gYlUCxlOiClmSRiSVYB1W28nOWO6x7HyZxPRSI13L5maWQpG6scvUzpfeosz63KrpYUsqWorskcXtqCWSGb6VngVZRKuTwJBlKtrmKvYnS/gE8DRf4yFxDSrh8srqYrGUkyCJjlcxhLgg3VTc3vpwpvNsASRrDLKjRxvnTM7GVrBixLx2CkkowI8EFhre9IYrB4cDppMRG8ihljZYvAvYqiOGB6imwbsytpbVd0JKTK3yu2krgQosSZJJJJFjuwEr26QEE3JXXQAC5NVj5Rdcw1A0AtfX1dnvp9tTEdI7NmLNfUsbE24lgOJ1t30yYG+4EWsLnXt9O6krM6CjSnRpqN9edtdXt8v+zrvewBtf0HzUkQdd/YPduokryWFlUm5J3HzHX00o2Ia9iLLbfqOGtElbYd1IyfeutuTtqvy4dIjYan9+eja34cP3aitMDqBff6LiklnJ1sANLe6hs3uS56cLJMXBvXaapJITvAFOrniL+bf6qZxsHTqqavZ/ItHNf40wv22/LetLVmvmv8AGmFP/W35b1pSrOH8Jh8X/ej6e7KzzmeK8Z9y3vFZXZ61PznH+VYz7lveKycXrpuEV1TpST6+xiVI3YozUmTXC1cvVqrXzDJAAr0PmpxpvNDwIWQecdVvWMnqrzu9W3mzkIxo743/AAsap1LODFPY9gj3a0oormFPaL1JRYBm8FQBrvNvXVbRFS7GOemuKlCKzuSFUFmsCTYb7Aak9wqcGw2ClmkRVGpIuf0qgcoeUihykS9I0bDNfTIbaMo3sdb307qq4rExhG0d2TUKMpu8tgbWhWXV5AM5ACmJnQtkIWIhmGZtSwUANrw30WHo1W6iRj1lAXIqK+UKyZQGyKvRjf1VN9SarU+3sS0nRACMhbsVVMpRjqRcGw8Lfvza01x+18ZM1kZ0jRQpOd0BsDqApF/dWPbl8TR8y6fJSblYWDHNZneVTmfV2DdXqnTrKSTfQAGhtjaUGBwwMmGzrMzIVSypYXPWY3ABvoOOvYaqnI6PpsWqxtnaO7ySnUAA8A195NvMTxqz7XwkmImWUYqT5MUP+nyWMosLjK1wUbeGZc3YDoaa2tnsOtiIwW28Q0l4IoXww0SJIlzxCxsLnwXUagmytbQ2vaVgwGJKNHPtCWQSdYdCBG65DchZbkEEEXUA8LX4lgkjjhDoEwsGpYMgs1rEEENeXed5BWoLafK9gmbDIViYkCWRryMVuAUBuRl7baDjRZr7IHUtUkIVo2fR0ypFJKeklZf+0Tdma53gda/ri8ft2LMQBLK7RscpIiS0YF3VmJa972IA4jWqTiWkZyuYyPKFbMQ3ha2te7XsTqbcDwprjtpPJfO6hQBl1tcDcttSRctpw81Oo3HuTkvLORnXoMNEGAshKySkKoJJF9bi5vpxNRO0OUeKdchyKo1sqqBuyjd3Ej01Gril3NI2oCkqugAF1IFxc3836pYnEocgXNYDW4tdvNmN/PxqRQXQKErSvc42Okuet7v0opx7j+q/oFIu4JJ11/fpootR5I9Cd4mrfSb+bHgxx4heHDj6DSi7R7V4cD/g0yy376C247v3pTOEehLHF14/y+f/AKSiTKRppx3W/EUdo1b9QdPwqKA3HXU+unCsONwd377ajdO2zLtPF5lacV9x8VHfbu1ojSgG2vqNqbriyOOb8D691LriATa9j2GgytblhV4S8Ls/zzsWvmtA/iuFI3l2uRx+jetNVmbmwP8ANcJ9tvy3rTNT0fCZHE0lVXp7sq3Oj4pxv3De8VkrNWyOVeyfleDnw4OUyxMgPYxGl+69qyBtXZk2GlaGeNo5F3qwt6R2jvGlXKVVwM1ob3oUS9GvVuNa4Ng1W/mvizY9Re30chJ7gBVPFXfmnivjGb6kTf8AkyipnLuuwE/Cz2uCZE0UX76dLtAmomQm1yba+ems+JtxuPVUE3GMXORVi25ZYh+Um3UF48+4XI4kXtoBw0IrzvF4B/lJmuQlr6KMpYAZszE9Y3ZiSRvJ7Kmcaoln6hIIym9wNRoLngNTpUftSFmFhpDEADY+FY3BNyd5ufSKw69TVp7mnSjorbCOJxkY1F/lB4luqypbdZb363ovxqr7X2iq6SR3Y3OUg2A4byQeG7spbFQySszXAUZe6wBNhuPWPp9NWPkvyeixik4rrZLZFByMb6k2BJy+CNw1NBGys2E9diX5Lg4fBxErHHJPdlAUKcg1UMbamzcdBm7qbbWxAgVZsSnSzX6iDN4TXIaTfYi1wwsSPNenvKDbMOH+nfIWZWXDjTVLA5ri4KE2tp2cBXnkmKnxAJYydJcsbAs2XeT3G7KNN/qsyTk7j7aCW2cbiJ2z4jwjuF+rl32AFwFsajDije98r6XNyb5bWuD2W399ScGw8TNYJHlume+gzXIFm45iWUAHibWo+C5HSuqszooc20u7Dfayi19AfWo3mrMYpKzAdyHxmMLKFDHLoSN2o11A0axOh4bqYWqzHYMEebPiFZkJUAMqrKxbLeN9eoN5biPwNhDgI5FzXnAZgNLBmIXKZEvrGDuA1PWB4GjVlohncq1C1XnFwxSqkOFwxjl6VViLlQ3SJq0jA9YA2RQp0BPbaq5jjJMCVU5VMkhF7lM5UHOSALnKOAueFPmFYilXdTqBPQP07KRVRbfwNO1UEd2gI7/0ppMuUKeoRcPmtroTYd/fSww976m27XWlEkuF36XHpA30rENB5hUMps0qOGpv8/Oo36Nhe3Zw/SkGlJJGg/H0VJWoskQO8frQqp1RLUwja7kvgMQugva3Z3+fjSjIpFgbD/PeDSr5lGnW/fEUkMMTrccLefuos3O5A6Tj3VG7/Of2LXzUq42thOK529H0T1qKs+8yvJuaXGJiipWGDMQ9rB3IKhV7bXN7VoKpqexmYzLnsny58vIFNcbs2Ga3SxRyW3Z0V7X7MwNqdUKkKhF/NzB+S4f2MXw0Pm5g/JcP7GP4alKFIRGfN3B+S4f2Mfw0pBsTDIbph4VJ0JWJAbdmgp/QpXENzgIv+NP7V/SinZ0P/FH/AGL+lOqFJu41hl/CYL36GK/3afpXDsfDm94Itd/0aa+fTWn1CmshyObYWFO/DwG3bFH+lKR7Iw6klYYgSLEiNBcdhsNRT2hSshEfLsPCtbNh4WsLC8UZsBwFxoKKOT+E8mg13/RR/DUlQp7CGQ2Rh/8Agi1Fv9tNx4bu6km5P4Qixw0BAvvhj47/AOnuHqqSoUhEX83MH5Lh/YxfDXfm7g/JcP7GP4ak6FIRGjk/hPJoO3/aj39vg9wrh5O4PyXD+xi+GpOhSERfzcwfkuH9jF8Nd+buE8lg9jF8NSdCkIjPm9hPJoPYx/DXRyfwnk0Hso/hqSoUrD5n1I3+AYTyaD2Ufw0P4BhPJoPZR/DUlQprIfM+pG/wDC+TQeyj+GuDk9hPJoPYx/DUnQp7DZn1CRxhQAAABoABYAdgAo9Ch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www.lantaperevod.ru/images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06201"/>
            <a:ext cx="1368276" cy="1042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57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4202" y="561871"/>
            <a:ext cx="8229600" cy="654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ЧИТАЕМЫХ ДИСЦИПЛИН В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771" y="1591224"/>
            <a:ext cx="2016224" cy="52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Биология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5756" y="2186990"/>
            <a:ext cx="5261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err="1">
                <a:latin typeface="Times New Roman" pitchFamily="18" charset="0"/>
              </a:rPr>
              <a:t>Бочарова</a:t>
            </a:r>
            <a:r>
              <a:rPr lang="ru-RU" sz="1400" dirty="0">
                <a:latin typeface="Times New Roman" pitchFamily="18" charset="0"/>
              </a:rPr>
              <a:t> Инна Анатольевна - </a:t>
            </a:r>
            <a:r>
              <a:rPr lang="ru-RU" sz="1400" dirty="0" err="1">
                <a:latin typeface="Times New Roman" pitchFamily="18" charset="0"/>
              </a:rPr>
              <a:t>к.биол.н</a:t>
            </a:r>
            <a:r>
              <a:rPr lang="ru-RU" sz="1400" dirty="0">
                <a:latin typeface="Times New Roman" pitchFamily="18" charset="0"/>
              </a:rPr>
              <a:t>., доцент каф. биологии </a:t>
            </a:r>
            <a:r>
              <a:rPr lang="ru-RU" sz="1400" dirty="0" err="1">
                <a:latin typeface="Times New Roman" pitchFamily="18" charset="0"/>
              </a:rPr>
              <a:t>ВолГУ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24" name="Picture 6" descr="/upload/volsu_cache/tmbs/000000269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524" y="2610963"/>
            <a:ext cx="1295164" cy="172688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051661" y="3876513"/>
            <a:ext cx="566990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400" dirty="0" smtClean="0">
                <a:latin typeface="Times New Roman" pitchFamily="18" charset="0"/>
              </a:rPr>
              <a:t>Куценко Светлана Анатольевна - </a:t>
            </a:r>
            <a:r>
              <a:rPr lang="ru-RU" sz="1400" dirty="0" err="1" smtClean="0">
                <a:latin typeface="Times New Roman" pitchFamily="18" charset="0"/>
              </a:rPr>
              <a:t>к.ф.-м.н</a:t>
            </a:r>
            <a:r>
              <a:rPr lang="ru-RU" sz="1400" dirty="0" smtClean="0">
                <a:latin typeface="Times New Roman" pitchFamily="18" charset="0"/>
              </a:rPr>
              <a:t>., доцент каф. лазерной физики </a:t>
            </a:r>
            <a:r>
              <a:rPr lang="ru-RU" sz="1400" dirty="0" err="1" smtClean="0">
                <a:latin typeface="Times New Roman" pitchFamily="18" charset="0"/>
              </a:rPr>
              <a:t>ВолГУ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5771" y="5235956"/>
            <a:ext cx="2529176" cy="5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Обществознание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46035" y="5417488"/>
            <a:ext cx="4730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</a:rPr>
              <a:t>Горина Татьяна Сергеевна - к.ф.н., старший преподаватель каф. философии  </a:t>
            </a:r>
            <a:r>
              <a:rPr lang="ru-RU" sz="1400" dirty="0" err="1" smtClean="0">
                <a:latin typeface="Times New Roman" pitchFamily="18" charset="0"/>
              </a:rPr>
              <a:t>ВолГУ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29" name="Picture 4" descr="/upload/volsu_cache/tmbs/000000120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4897979"/>
            <a:ext cx="1120245" cy="1493660"/>
          </a:xfrm>
          <a:prstGeom prst="rect">
            <a:avLst/>
          </a:prstGeom>
          <a:noFill/>
        </p:spPr>
      </p:pic>
      <p:pic>
        <p:nvPicPr>
          <p:cNvPr id="20" name="Picture 6" descr="/upload/volsu_cache/tmbs/000000119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618" y="1955241"/>
            <a:ext cx="1147392" cy="152985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245201" y="3934155"/>
            <a:ext cx="1806460" cy="583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Физика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25"/>
            <a:ext cx="8229600" cy="129698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 ПОДГОТОВИТЕЛЬНОГО ОТДЕЛЕНИЯ В ВОЛГУ, КОТОРЫЕ ПРЕДЛАГАЮТСЯ НА ВЫБОР МОЛОДЫМ МАМАМ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8308064"/>
              </p:ext>
            </p:extLst>
          </p:nvPr>
        </p:nvGraphicFramePr>
        <p:xfrm>
          <a:off x="464313" y="2428865"/>
          <a:ext cx="8215373" cy="3397602"/>
        </p:xfrm>
        <a:graphic>
          <a:graphicData uri="http://schemas.openxmlformats.org/drawingml/2006/table">
            <a:tbl>
              <a:tblPr/>
              <a:tblGrid>
                <a:gridCol w="2754176"/>
                <a:gridCol w="1271938"/>
                <a:gridCol w="1326836"/>
                <a:gridCol w="1359773"/>
                <a:gridCol w="1502650"/>
              </a:tblGrid>
              <a:tr h="24268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дисциплины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6-месячные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дистанционный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История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90715" y="1571612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 слушателей: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лица, имеющие законченное среднее образование.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обучения: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очная с частичным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применением дистанционных образовательных технологий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881" y="4061311"/>
            <a:ext cx="1093218" cy="133863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3504" y="505743"/>
            <a:ext cx="8229600" cy="6540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ЧИТАЕМЫХ ДИСЦИПЛИН В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/upload/volsu_cache/tmbs/000000119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70" y="2504852"/>
            <a:ext cx="969523" cy="1292695"/>
          </a:xfrm>
          <a:prstGeom prst="rect">
            <a:avLst/>
          </a:prstGeom>
          <a:noFill/>
        </p:spPr>
      </p:pic>
      <p:pic>
        <p:nvPicPr>
          <p:cNvPr id="5" name="Picture 10" descr="/upload/volsu_cache/tmbs/0000003292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2825" y="963414"/>
            <a:ext cx="859055" cy="1145406"/>
          </a:xfrm>
          <a:prstGeom prst="rect">
            <a:avLst/>
          </a:prstGeom>
          <a:noFill/>
        </p:spPr>
      </p:pic>
      <p:pic>
        <p:nvPicPr>
          <p:cNvPr id="6" name="Picture 12" descr="/upload/volsu_cache/tmbs/0000001353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8862" y="1822995"/>
            <a:ext cx="969066" cy="12920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5974" y="1503809"/>
            <a:ext cx="2176851" cy="500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Русский </a:t>
            </a:r>
            <a:r>
              <a:rPr lang="ru-RU" b="1" dirty="0" smtClean="0">
                <a:latin typeface="Times New Roman" pitchFamily="18" charset="0"/>
              </a:rPr>
              <a:t>язык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432932"/>
            <a:ext cx="599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err="1">
                <a:latin typeface="Times New Roman" pitchFamily="18" charset="0"/>
              </a:rPr>
              <a:t>Тюрикова</a:t>
            </a:r>
            <a:r>
              <a:rPr lang="ru-RU" sz="1400" dirty="0">
                <a:latin typeface="Times New Roman" pitchFamily="18" charset="0"/>
              </a:rPr>
              <a:t> Наталия Анатольевна – </a:t>
            </a:r>
            <a:r>
              <a:rPr lang="ru-RU" sz="1400" dirty="0" err="1">
                <a:latin typeface="Times New Roman" pitchFamily="18" charset="0"/>
              </a:rPr>
              <a:t>к.филол.н</a:t>
            </a:r>
            <a:r>
              <a:rPr lang="ru-RU" sz="1400" dirty="0">
                <a:latin typeface="Times New Roman" pitchFamily="18" charset="0"/>
              </a:rPr>
              <a:t>., ассистент</a:t>
            </a:r>
            <a:r>
              <a:rPr lang="ru-RU" sz="1400" dirty="0"/>
              <a:t> </a:t>
            </a:r>
            <a:r>
              <a:rPr lang="ru-RU" sz="1400" dirty="0">
                <a:latin typeface="Times New Roman" pitchFamily="18" charset="0"/>
              </a:rPr>
              <a:t>каф. </a:t>
            </a:r>
            <a:endParaRPr lang="ru-RU" sz="1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</a:rPr>
              <a:t>русского </a:t>
            </a:r>
            <a:r>
              <a:rPr lang="ru-RU" sz="1400" dirty="0">
                <a:latin typeface="Times New Roman" pitchFamily="18" charset="0"/>
              </a:rPr>
              <a:t>языка </a:t>
            </a:r>
            <a:r>
              <a:rPr lang="ru-RU" sz="1400" dirty="0" err="1">
                <a:latin typeface="Times New Roman" pitchFamily="18" charset="0"/>
              </a:rPr>
              <a:t>ВолГУ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95955" y="2192047"/>
            <a:ext cx="5581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66"/>
              </a:buClr>
              <a:buNone/>
            </a:pPr>
            <a:r>
              <a:rPr lang="ru-RU" sz="1400" dirty="0">
                <a:latin typeface="Times New Roman" pitchFamily="18" charset="0"/>
              </a:rPr>
              <a:t>Нелина Ирина Александровна - </a:t>
            </a:r>
            <a:r>
              <a:rPr lang="ru-RU" sz="1400" dirty="0" err="1" smtClean="0">
                <a:latin typeface="Times New Roman" pitchFamily="18" charset="0"/>
              </a:rPr>
              <a:t>к.филол.н</a:t>
            </a:r>
            <a:r>
              <a:rPr lang="ru-RU" sz="1400" dirty="0">
                <a:latin typeface="Times New Roman" pitchFamily="18" charset="0"/>
              </a:rPr>
              <a:t>., ст. преподаватель каф. русского языка </a:t>
            </a:r>
            <a:r>
              <a:rPr lang="ru-RU" sz="1400" dirty="0" err="1">
                <a:latin typeface="Times New Roman" pitchFamily="18" charset="0"/>
              </a:rPr>
              <a:t>ВолГУ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4746" y="3220648"/>
            <a:ext cx="245845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Математика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3894" y="3263039"/>
            <a:ext cx="5551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66"/>
              </a:buClr>
              <a:buNone/>
            </a:pPr>
            <a:r>
              <a:rPr lang="ru-RU" sz="1400" dirty="0">
                <a:latin typeface="Times New Roman" pitchFamily="18" charset="0"/>
              </a:rPr>
              <a:t>Васильева Татьяна Анатольевна–к.ф.-м.н., доцент каф. фундаментальной информатики и оптимального управления </a:t>
            </a:r>
            <a:r>
              <a:rPr lang="ru-RU" sz="1400" dirty="0" err="1">
                <a:latin typeface="Times New Roman" pitchFamily="18" charset="0"/>
              </a:rPr>
              <a:t>ВолГУ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3504" y="4161005"/>
            <a:ext cx="2722565" cy="48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История России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06069" y="5829225"/>
            <a:ext cx="57623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400" dirty="0">
                <a:latin typeface="Times New Roman" pitchFamily="18" charset="0"/>
              </a:rPr>
              <a:t>Воробьева Светлана Юрьевна - к.ф.н., доцент каф. литературы и журналистики </a:t>
            </a:r>
            <a:r>
              <a:rPr lang="ru-RU" sz="1400" dirty="0" err="1">
                <a:latin typeface="Times New Roman" pitchFamily="18" charset="0"/>
              </a:rPr>
              <a:t>ВолГУ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24" name="Picture 14" descr="/upload/volsu_cache/tmbs/000000120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74" y="4793668"/>
            <a:ext cx="988470" cy="131796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173497" y="4424336"/>
            <a:ext cx="44396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</a:rPr>
              <a:t>Кузнецов Олег Викторович -  </a:t>
            </a:r>
            <a:r>
              <a:rPr lang="ru-RU" sz="1400" dirty="0" err="1">
                <a:latin typeface="Times New Roman" pitchFamily="18" charset="0"/>
              </a:rPr>
              <a:t>к.и.н</a:t>
            </a:r>
            <a:r>
              <a:rPr lang="ru-RU" sz="1400" dirty="0">
                <a:latin typeface="Times New Roman" pitchFamily="18" charset="0"/>
              </a:rPr>
              <a:t>., доцент каф. </a:t>
            </a:r>
            <a:r>
              <a:rPr lang="ru-RU" sz="1400" dirty="0" smtClean="0">
                <a:latin typeface="Times New Roman" pitchFamily="18" charset="0"/>
              </a:rPr>
              <a:t>истории </a:t>
            </a:r>
            <a:r>
              <a:rPr lang="ru-RU" sz="1400" dirty="0">
                <a:latin typeface="Times New Roman" pitchFamily="18" charset="0"/>
              </a:rPr>
              <a:t>России </a:t>
            </a:r>
            <a:endParaRPr lang="ru-RU" sz="1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1400" dirty="0" err="1" smtClean="0">
                <a:latin typeface="Times New Roman" pitchFamily="18" charset="0"/>
              </a:rPr>
              <a:t>ВолГУ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6758" y="5861515"/>
            <a:ext cx="2190889" cy="5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Литература</a:t>
            </a:r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63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703337" y="5016071"/>
            <a:ext cx="1065082" cy="1331118"/>
          </a:xfrm>
          <a:prstGeom prst="rect">
            <a:avLst/>
          </a:prstGeom>
        </p:spPr>
      </p:pic>
      <p:pic>
        <p:nvPicPr>
          <p:cNvPr id="1026" name="Picture 2" descr="/upload/volsu_cache/tmbs/000000121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857" y="3586162"/>
            <a:ext cx="1028707" cy="1285884"/>
          </a:xfrm>
          <a:prstGeom prst="rect">
            <a:avLst/>
          </a:prstGeom>
          <a:noFill/>
        </p:spPr>
      </p:pic>
      <p:pic>
        <p:nvPicPr>
          <p:cNvPr id="1028" name="Picture 4" descr="Елтанская Елена Александровна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2189609"/>
            <a:ext cx="1071570" cy="1293028"/>
          </a:xfrm>
          <a:prstGeom prst="rect">
            <a:avLst/>
          </a:prstGeom>
          <a:noFill/>
        </p:spPr>
      </p:pic>
      <p:pic>
        <p:nvPicPr>
          <p:cNvPr id="1032" name="Picture 8" descr="Канищев С. Н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246" y="876888"/>
            <a:ext cx="879916" cy="11732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38943" y="1444211"/>
            <a:ext cx="2318175" cy="55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 География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57118" y="14406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</a:rPr>
              <a:t>Канищев Сергей Николаевич- </a:t>
            </a:r>
            <a:r>
              <a:rPr lang="ru-RU" sz="1400" dirty="0" err="1">
                <a:latin typeface="Times New Roman" pitchFamily="18" charset="0"/>
              </a:rPr>
              <a:t>к.г.н</a:t>
            </a:r>
            <a:r>
              <a:rPr lang="ru-RU" sz="1400" dirty="0">
                <a:latin typeface="Times New Roman" pitchFamily="18" charset="0"/>
              </a:rPr>
              <a:t>., заведующий каф. географии и картографии </a:t>
            </a:r>
            <a:r>
              <a:rPr lang="ru-RU" sz="1400" dirty="0" err="1">
                <a:latin typeface="Times New Roman" pitchFamily="18" charset="0"/>
              </a:rPr>
              <a:t>ВолГУ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6080" y="3034046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Английский </a:t>
            </a:r>
            <a:r>
              <a:rPr lang="ru-RU" b="1" dirty="0" smtClean="0">
                <a:latin typeface="Times New Roman" pitchFamily="18" charset="0"/>
              </a:rPr>
              <a:t>язык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7306" y="291071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400" dirty="0" err="1">
                <a:latin typeface="Times New Roman" pitchFamily="18" charset="0"/>
              </a:rPr>
              <a:t>Елтанская</a:t>
            </a:r>
            <a:r>
              <a:rPr lang="ru-RU" sz="1400" dirty="0">
                <a:latin typeface="Times New Roman" pitchFamily="18" charset="0"/>
              </a:rPr>
              <a:t> Елена Александровна -к.ф.н., заведующий каф. романо-германской  филологии </a:t>
            </a:r>
            <a:r>
              <a:rPr lang="ru-RU" sz="1400" dirty="0" err="1">
                <a:latin typeface="Times New Roman" pitchFamily="18" charset="0"/>
              </a:rPr>
              <a:t>ВолГУ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5026" y="4327074"/>
            <a:ext cx="2217781" cy="4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Немецкий язык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47529" y="4284350"/>
            <a:ext cx="490977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None/>
            </a:pPr>
            <a:r>
              <a:rPr lang="ru-RU" sz="1200" dirty="0">
                <a:latin typeface="Times New Roman" pitchFamily="18" charset="0"/>
              </a:rPr>
              <a:t>Егорченкова Наталья Борисовна - </a:t>
            </a:r>
            <a:r>
              <a:rPr lang="ru-RU" sz="1200" dirty="0" err="1">
                <a:latin typeface="Times New Roman" pitchFamily="18" charset="0"/>
              </a:rPr>
              <a:t>к.ф.н</a:t>
            </a:r>
            <a:r>
              <a:rPr lang="ru-RU" sz="1200" dirty="0">
                <a:latin typeface="Times New Roman" pitchFamily="18" charset="0"/>
              </a:rPr>
              <a:t>, доцент каф. немецкой филологии </a:t>
            </a:r>
            <a:r>
              <a:rPr lang="ru-RU" sz="1200" dirty="0" err="1">
                <a:latin typeface="Times New Roman" pitchFamily="18" charset="0"/>
              </a:rPr>
              <a:t>ВолГУ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857" y="5919786"/>
            <a:ext cx="2592289" cy="43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Французский </a:t>
            </a:r>
            <a:r>
              <a:rPr lang="ru-RU" b="1" dirty="0" smtClean="0">
                <a:latin typeface="Times New Roman" pitchFamily="18" charset="0"/>
              </a:rPr>
              <a:t>язык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68419" y="5898636"/>
            <a:ext cx="4572001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None/>
            </a:pPr>
            <a:r>
              <a:rPr lang="ru-RU" sz="1200" dirty="0" err="1">
                <a:latin typeface="Times New Roman" pitchFamily="18" charset="0"/>
              </a:rPr>
              <a:t>Простов</a:t>
            </a:r>
            <a:r>
              <a:rPr lang="ru-RU" sz="1200" dirty="0">
                <a:latin typeface="Times New Roman" pitchFamily="18" charset="0"/>
              </a:rPr>
              <a:t> Александр Владимирович - к.ф.н., доцент каф. романской филологии </a:t>
            </a:r>
            <a:r>
              <a:rPr lang="ru-RU" sz="1200" dirty="0" err="1">
                <a:latin typeface="Times New Roman" pitchFamily="18" charset="0"/>
              </a:rPr>
              <a:t>ВолГУ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8245" y="408606"/>
            <a:ext cx="8229600" cy="6540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ПРЕДЛАГАЕМЫХ ДИСЦИПЛИН В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30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620688"/>
            <a:ext cx="8229600" cy="6540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ПРЕДЛАГАЕМЫХ ДИСЦИПЛИН В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4714884"/>
            <a:ext cx="526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Светлов Андрей Владимирович </a:t>
            </a:r>
            <a:r>
              <a:rPr lang="ru-RU" sz="1200" dirty="0">
                <a:latin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</a:rPr>
              <a:t>к.ф.-м.н</a:t>
            </a:r>
            <a:r>
              <a:rPr lang="ru-RU" sz="1200" dirty="0">
                <a:latin typeface="Times New Roman" pitchFamily="18" charset="0"/>
              </a:rPr>
              <a:t>., доцент каф</a:t>
            </a:r>
            <a:r>
              <a:rPr lang="ru-RU" sz="1200" dirty="0" smtClean="0">
                <a:latin typeface="Times New Roman" pitchFamily="18" charset="0"/>
              </a:rPr>
              <a:t>. математического анализа и теории функций </a:t>
            </a:r>
            <a:r>
              <a:rPr lang="ru-RU" sz="1200" dirty="0" err="1">
                <a:latin typeface="Times New Roman" pitchFamily="18" charset="0"/>
              </a:rPr>
              <a:t>ВолГУ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1872208" cy="52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Биология</a:t>
            </a:r>
            <a:endParaRPr lang="ru-RU" b="1" dirty="0">
              <a:latin typeface="Times New Roman" pitchFamily="18" charset="0"/>
            </a:endParaRPr>
          </a:p>
        </p:txBody>
      </p:sp>
      <p:pic>
        <p:nvPicPr>
          <p:cNvPr id="5" name="Picture 6" descr="/upload/volsu_cache/tmbs/000000119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839760"/>
            <a:ext cx="1152128" cy="15361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77072"/>
            <a:ext cx="23042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/upload/volsu_cache/tmbs/0000001284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86256"/>
            <a:ext cx="1071569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16304" y="2621745"/>
            <a:ext cx="5261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err="1">
                <a:latin typeface="Times New Roman" pitchFamily="18" charset="0"/>
              </a:rPr>
              <a:t>Бочарова</a:t>
            </a:r>
            <a:r>
              <a:rPr lang="ru-RU" sz="1200" dirty="0">
                <a:latin typeface="Times New Roman" pitchFamily="18" charset="0"/>
              </a:rPr>
              <a:t> Инна Анатольевна - </a:t>
            </a:r>
            <a:r>
              <a:rPr lang="ru-RU" sz="1200" dirty="0" err="1">
                <a:latin typeface="Times New Roman" pitchFamily="18" charset="0"/>
              </a:rPr>
              <a:t>к.биол.н</a:t>
            </a:r>
            <a:r>
              <a:rPr lang="ru-RU" sz="1200" dirty="0">
                <a:latin typeface="Times New Roman" pitchFamily="18" charset="0"/>
              </a:rPr>
              <a:t>., доцент каф. биологии </a:t>
            </a:r>
            <a:r>
              <a:rPr lang="ru-RU" sz="1200" dirty="0" err="1">
                <a:latin typeface="Times New Roman" pitchFamily="18" charset="0"/>
              </a:rPr>
              <a:t>ВолГУ</a:t>
            </a:r>
            <a:endParaRPr lang="ru-RU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08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571481"/>
            <a:ext cx="6798734" cy="12858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ПЕРВОЙ «ВОЛНЫ» ЭКСПЕРИМЕНТА ПО ОБУЧЕНИЮ МОЛОДЫХ МАМ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609037"/>
              </p:ext>
            </p:extLst>
          </p:nvPr>
        </p:nvGraphicFramePr>
        <p:xfrm>
          <a:off x="1043608" y="1628800"/>
          <a:ext cx="7110438" cy="443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146"/>
                <a:gridCol w="2370146"/>
                <a:gridCol w="2370146"/>
              </a:tblGrid>
              <a:tr h="1010335">
                <a:tc>
                  <a:txBody>
                    <a:bodyPr/>
                    <a:lstStyle/>
                    <a:p>
                      <a:pPr marL="3238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подготовки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прошедших подготовку, чел.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поступивших в образовательные организации высшего образования, чел.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710"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37.00.00 ПСИХОЛОГИЧЕСКИЕ НАУКИ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710"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38.00.00 ЭКОНОМИКА И УПРАВЛЕНИЕ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710"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39.00.00 СОЦИОЛОГИЯ И СОЦИАЛЬНАЯ РАБОТА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710"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53.00.00 МУЗЫКАЛЬНОЕ ИСКУССТВО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710"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40.00.00 ЮРИСПРУДЕНЦИЯ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710"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16.00.00 ФИЗИКО-ТЕХНИЧЕСКИЕ НАУКИ И ТЕХНОЛОГИИ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710">
                <a:tc>
                  <a:txBody>
                    <a:bodyPr/>
                    <a:lstStyle/>
                    <a:p>
                      <a:pPr marL="323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43.00.00 СЕРВИС И ТУРИЗМ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332656"/>
            <a:ext cx="6799262" cy="15001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ХАРАКТЕРИСТИКИ ОСНОВНЫХ РЕЗУЛЬТАТОВ ПЕРВОЙ «ВОЛНЫ» ЭКСПЕРИМЕНТА В ВОЛГУ И ПОДГОТОВКА К РЕАЛИЗАЦИИ ВТОРОЙ «ВОЛНЫ»: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03895" y="1772816"/>
            <a:ext cx="7728545" cy="3929062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Набор контингента молодых мам в 2013-2014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характеризовался изначально низким уровнем подготовки и, как правило, отсутствием навыком интенсивного обучения.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Наибольший интерес у абитуриентов вызывает гуманитарный профиль дисциплин.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 состоянию на 15.09.2014 г. от молодых мам принято 27 заявлений на обучение в 2014-2015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наборе в 2014 г. было высказано значительное количество просьб от женщин в возрасте от 23 до 26 лет с пожеланиями об увеличении возраста участников эксперимента.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Много обращений  было от женщин, имеющих неполное среднее образование (9 классов), которым отказано в приеме документов в силу отсутствия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законченного среднего образования.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819275" y="5929313"/>
            <a:ext cx="7324725" cy="5715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нахождения, почтовый адрес: </a:t>
            </a:r>
            <a:r>
              <a:rPr lang="ru-RU" sz="3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400062, г. Волгоград, проспект Университетский, 100.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928670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КООРДИНАТОР ЭКСПЕРИМЕНТА В ВОЛГУ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3491" y="1428736"/>
            <a:ext cx="51028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Проректор по учебной работе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Сидоров Сергей Григорьевич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исторических наук, профессор.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(8442) 40-55-01,  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46-02-54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-приемная       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Е-mail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urprorector@volsu.ru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Проректор по учебной рабо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1000109"/>
            <a:ext cx="1905000" cy="2543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7" y="3588884"/>
            <a:ext cx="4815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за заполнение форм  мониторинга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3491" y="4290198"/>
            <a:ext cx="541095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Института дополнительного образования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Кравченко Виктория Николаевна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(8442) 46-02-57     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u="sng" dirty="0" smtClean="0">
                <a:solidFill>
                  <a:srgbClr val="002060"/>
                </a:solidFill>
                <a:hlinkClick r:id="rId4"/>
              </a:rPr>
              <a:t>p</a:t>
            </a:r>
            <a:r>
              <a:rPr lang="en-US" sz="1600" u="sng" dirty="0" smtClean="0">
                <a:solidFill>
                  <a:srgbClr val="002060"/>
                </a:solidFill>
                <a:hlinkClick r:id="rId4"/>
              </a:rPr>
              <a:t>k</a:t>
            </a:r>
            <a:r>
              <a:rPr lang="ru-RU" sz="1600" u="sng" dirty="0" smtClean="0">
                <a:solidFill>
                  <a:srgbClr val="002060"/>
                </a:solidFill>
                <a:hlinkClick r:id="rId4"/>
              </a:rPr>
              <a:t>@</a:t>
            </a:r>
            <a:r>
              <a:rPr lang="ru-RU" sz="1600" u="sng" dirty="0" err="1" smtClean="0">
                <a:solidFill>
                  <a:srgbClr val="002060"/>
                </a:solidFill>
                <a:hlinkClick r:id="rId4"/>
              </a:rPr>
              <a:t>v</a:t>
            </a:r>
            <a:r>
              <a:rPr lang="en-US" sz="1600" u="sng" dirty="0" err="1" smtClean="0">
                <a:solidFill>
                  <a:srgbClr val="002060"/>
                </a:solidFill>
                <a:hlinkClick r:id="rId4"/>
              </a:rPr>
              <a:t>olsu</a:t>
            </a:r>
            <a:r>
              <a:rPr lang="ru-RU" sz="1600" u="sng" dirty="0" smtClean="0">
                <a:solidFill>
                  <a:srgbClr val="002060"/>
                </a:solidFill>
                <a:hlinkClick r:id="rId4"/>
              </a:rPr>
              <a:t>.</a:t>
            </a:r>
            <a:r>
              <a:rPr lang="en-US" sz="1600" u="sng" dirty="0" err="1" smtClean="0">
                <a:solidFill>
                  <a:srgbClr val="002060"/>
                </a:solidFill>
                <a:hlinkClick r:id="rId4"/>
              </a:rPr>
              <a:t>ru</a:t>
            </a:r>
            <a:r>
              <a:rPr lang="ru-RU" sz="1600" dirty="0" smtClean="0">
                <a:solidFill>
                  <a:srgbClr val="002060"/>
                </a:solidFill>
              </a:rPr>
              <a:t>, </a:t>
            </a:r>
            <a:r>
              <a:rPr lang="ru-RU" sz="1600" u="sng" dirty="0" err="1" smtClean="0">
                <a:solidFill>
                  <a:srgbClr val="002060"/>
                </a:solidFill>
                <a:hlinkClick r:id="rId5"/>
              </a:rPr>
              <a:t>ido.volsu@mail.ru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Кравченко Виктория Николае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9" y="3588884"/>
            <a:ext cx="190500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1268760"/>
            <a:ext cx="6799262" cy="4013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ПОДГОТОВИТЕЛЬНОЕ ОТДЕЛЕНИЕ ВОЛГУ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200" dirty="0" smtClean="0"/>
              <a:t>входит в состав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Института дополнительного образования </a:t>
            </a:r>
            <a:r>
              <a:rPr lang="ru-RU" sz="3200" dirty="0" err="1" smtClean="0">
                <a:solidFill>
                  <a:srgbClr val="002060"/>
                </a:solidFill>
              </a:rPr>
              <a:t>ВолГУ</a:t>
            </a:r>
            <a:r>
              <a:rPr lang="ru-RU" sz="3200" dirty="0" smtClean="0"/>
              <a:t>, </a:t>
            </a:r>
            <a:br>
              <a:rPr lang="ru-RU" sz="3200" dirty="0" smtClean="0"/>
            </a:br>
            <a:r>
              <a:rPr lang="ru-RU" sz="3200" dirty="0" smtClean="0"/>
              <a:t>поэтому основная работа с молодыми мамами, прием документов осуществляется  сотрудниками данного института. 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90616"/>
            <a:ext cx="8032750" cy="1127125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СОТРУДНИКИ ПОДРАЗДЕЛЕНИЯ, РАБОТАЮЩИЕ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МОЛОДЫМИ МАМАМИ, А ТАКЖЕ ОСУЩЕСТВЛЯЮЩИЕ ПРИЕМ НА ПОДГОТОВИТЕЛЬНОЕ ОТДЕЛЕНИЕ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447925" y="1731963"/>
            <a:ext cx="6696075" cy="443388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ИДО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Гукова Альбина Валерьевна,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доктор экономических наук, профессор.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Координирует работу подготовительного отделения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ВолГУ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Ведет деловые переговоры, информирует потенциальных клиентов об условиях предоставления Институтом образовательных услуг, организует и контролирует реализацию учебных планов, а также всего учебного процесса. </a:t>
            </a:r>
          </a:p>
          <a:p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gukova@volsu.ru  			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Контактный тел.: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(8442) 405528 </a:t>
            </a:r>
          </a:p>
          <a:p>
            <a:pPr>
              <a:spcBef>
                <a:spcPts val="0"/>
              </a:spcBef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ИДО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Кравченко Виктория Николаевна </a:t>
            </a:r>
          </a:p>
          <a:p>
            <a:pPr>
              <a:spcBef>
                <a:spcPts val="0"/>
              </a:spcBef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Организовывает разработку  учебного,  учебно-тематического  планов  по  программам 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довузовского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  образования,  подбор  профессорско-преподавательского  состава  для  чтения  дисциплин  подготовительного отделения.</a:t>
            </a:r>
          </a:p>
          <a:p>
            <a:pPr>
              <a:spcBef>
                <a:spcPts val="0"/>
              </a:spcBef>
            </a:pP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pk@volsu.ru      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			Контактный тел: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(8442) 460257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Гукова Альбина Валерье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723" y="1731913"/>
            <a:ext cx="1428751" cy="1905000"/>
          </a:xfrm>
          <a:prstGeom prst="rect">
            <a:avLst/>
          </a:prstGeom>
          <a:noFill/>
        </p:spPr>
      </p:pic>
      <p:pic>
        <p:nvPicPr>
          <p:cNvPr id="1031" name="Picture 7" descr="Кравченко Виктория Николае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23" y="3865257"/>
            <a:ext cx="142876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СОТРУДНИКИ ПОДРАЗДЕЛЕНИЯ, РАБОТАЮЩИЕ С МОЛОДЫМИ МАМАМИ, А ТАКЖЕ ОСУЩЕСТВЛЯЮЩИЕ ПРИЕМ НА ПОДГОТОВИТЕЛЬНОЕ ОТДЕЛЕНИЕ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1" y="1142984"/>
            <a:ext cx="6532777" cy="127790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по учебно-методической работе 1 категории ИДО </a:t>
            </a:r>
            <a:b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Коробова Людмила Юрьевна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Осуществляет составление смет расходов и доходов по программам  ДПО и подготовительного отделения, расчет учебной нагрузки, прием и регистрацию финансовых документов.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fno@volsu.ru    			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Контактный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тел.: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8442) 405528 </a:t>
            </a:r>
            <a:endParaRPr lang="ru-RU" dirty="0"/>
          </a:p>
        </p:txBody>
      </p:sp>
      <p:pic>
        <p:nvPicPr>
          <p:cNvPr id="22530" name="Picture 2" descr="Коробова Людмила Юрье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279" y="1244095"/>
            <a:ext cx="1180272" cy="13573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357" y="2665182"/>
            <a:ext cx="633707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по учебно-методической работе ИДО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Костенко Ольга Юрьевна</a:t>
            </a:r>
          </a:p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Осуществляет прием документов слушателей, формирование их личных дел, оформление и регистрацию договоров на образовательные программы. Кроме того, информирует  слушателей программ  ДПО и слушателей подготовительного отделения  и их родителями. </a:t>
            </a:r>
          </a:p>
          <a:p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pk@volsu.ru  	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	Контактный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тел.: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8442) 460257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Костенко Ольга Юрье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09871"/>
            <a:ext cx="1143008" cy="1503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14546" y="4429132"/>
            <a:ext cx="621510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 по учебно-методической работе ИДО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Кузнецова Валентина Николаевна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Осуществляет взаимодействие с профессорско-преподавательским составом по программам  ДПО и подготовительного отделения, составление расписаний, в том числе распределение аудиторного фонда. Осуществляет составление, регистрацию и сохранение приказов по программам дополнительного профессионального образования и подготовительного отделения. </a:t>
            </a:r>
          </a:p>
          <a:p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pk@volsu.ru  	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	Контактный тел.: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(8442) 460257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Кузнецова Валентина Николае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4357694"/>
            <a:ext cx="1143008" cy="1568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90" y="4342725"/>
            <a:ext cx="984705" cy="1009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998" y="1793304"/>
            <a:ext cx="1148616" cy="716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1818" y="274638"/>
            <a:ext cx="7707782" cy="101123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КАНАЛЫ РАСПРОСТРАНЕНИЯ ИНФОРМАЦИИ О ПРОГРАММЕ ПО ОБУЧЕНИЮ МОЛОДЫХ ЖЕНЩИН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12" descr="http://www.donbass-info.com/images/stories/other/medici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3101535"/>
            <a:ext cx="829855" cy="1019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49441" y="3173296"/>
            <a:ext cx="2017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Детские поликлиники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833" y="4293956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Официальные письма в органы региональной власти: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Правительство Волгоградской области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Министерство образования и науки Волгоградской области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Министерство труда и занятости Волгоградской области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Министерство здравоохранения  Волгоградской области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Министерство социальной защиты населения Волгоградской области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Департамент муниципальных выплат и работы с населением администрации Волгограда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5429257" y="1857364"/>
            <a:ext cx="1928826" cy="1022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084337" y="3214684"/>
            <a:ext cx="1214446" cy="500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123728" y="2546614"/>
            <a:ext cx="1305265" cy="310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719621" y="2893216"/>
            <a:ext cx="1709372" cy="821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C:\Documents and Settings\OEM\Рабочий стол\герб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6983" y="1396867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357157" y="1500174"/>
            <a:ext cx="278608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СМИ: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Телевидение (ГТРК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Волгоград-ТРВ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Радио России. Волгоград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Газета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Домино. Неделя Волжского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Газета 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Урюпинская правда</a:t>
            </a:r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6621" y="3714751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сети: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Facebook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контакте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Одноклассники</a:t>
            </a:r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393670" y="1641879"/>
            <a:ext cx="1571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Отделения ЗАГС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429257" y="2857494"/>
            <a:ext cx="1500198" cy="285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ata:image/jpeg;base64,/9j/4AAQSkZJRgABAQAAAQABAAD/2wCEAAkGBxAQDw8QEA8PEA8QDw8NEBQQFA8PFA8QFBQWFhQVFBQYHCggGBolHBQUITEhJSkrLi4uFx8zODMsNygtLisBCgoKDg0OGBAQGywkICQsLCwsLCwvLCwsLCwsLDcsLCw0LCwsLCwsLCwsLCwsLCwsLCwsLCwsLCwsLCwsNCwsLP/AABEIAOEA4QMBIgACEQEDEQH/xAAbAAEAAgMBAQAAAAAAAAAAAAAAAQIEBQYDB//EAEIQAAIBAgMEBwUFBQYHAAAAAAABAgMRBBIhBTFRYQYTIkFxgZEUMlKhsUJygsHRI1NikvAzQ5PC0uEVFlRjg6Ky/8QAGQEBAAMBAQAAAAAAAAAAAAAAAAECAwQF/8QAJBEBAAICAgIDAAIDAAAAAAAAAAECAxEEMRIhE0FRFGEiMkL/2gAMAwEAAhEDEQA/APuIAAAAAQSAIBIAgkAAAAAAAAAAAAAAAAAAAAAAAAAAAAAAAAAAAAAAAAAAAAAAAAAAAAAAAAAAAAAAAAAAAAAIJAAAAAAAAAAEASCABIIAEggASCAAJIJAgkgkCCSCQBAJAEAASAAIJIAEgi5IAAAAYW09q0MNHPWqxgu671k+CW9s5fF9LqtS6w9Lqo/vKybk1ypLd+JoyyZqU7leuO1unaNpHhPG0lvnH1Pn9XHVZ+/UnJ8ZvT+RaL5nhJ8ZStwTy/Q47c2f+YdFeN+y+jxxcHudy6rx4nzSOVfF/NP9TKoNLdOrF8Y1JrXwbsVjmX/onjx+voiknuJOKo7arYaSdRutRbV5JWlDjmS3nWQxsGk3KKTipp3VpR4pnXi5Fb9+pYXxzVkg1eK6QYenvnm+6nL5mpn0yTuqeGrS5vLBfNlrcjHH2RivP06oHIS6WV37uGpx+/Wf0UCv/MuJ+DDr8VR/5TP+XjW+C7sQcfDpPif3VCXhOpH/ACsyKXSuf28NL8E4z+qRMcvGfBd1BJoMP0sw0naXWUn/ANyEkvW1jb4bGU6ivCpCa/haZrXLS3Us5paO4e5JBJoqgAkCAABIAAgAEALkHniK0YRcpOyQmdQPSUkjlekHSyNJulQSnV3NvSFPxfe+SK7V2jOveFNuMLa9zkvyX9ePGbVxFGN6VJKctFJrW3FLmebn5kzPjR2YuP8Adnm8ZKVfrKsuvqZb55a5dfdilpFeBsVUzLMt3pY0StCLk3a2r5GfshS6u7vdtyXg3exxTaZ7dXjEdM3uvqSkbHA7Fr1bZYOMbe9LReXE3+F6KU1brJyk+EeyjbHgyX6hlbLSv25KKKYnEwpq8na+i79TtdpU8Jg6Tm6SlJ6QjrKVSfckcvF2qVKsoU5YqolCVknDD01upwW5y4sjNi8PW/ZjyeXvXpq3jpTtHPOnSessqi5u27V7jscEr4Kjb3oUpTpp63UW8q9FbzNFHAU5Wp5U5zdr7rcX9WdBjMHlownHsqlTtDlTiu/xSK4txO5M0xOoj05/E1VKTbk5LRq/Bq608GjFqVEY2DrOdPDt75YPDT4a5EvyR7SiLREWmFqzuITKoHXKNBQfB+jKrLqsy6rni4PhYiwGV1ty9KdneLytcDEiWswOk2ft+pTsqnajuvvt4vevmdLg8dCquy9bXs7buK4o+dwn6GVhsTKk7w1W9x3a8YvufM6MXIvT+4YZMMW6fQwazY+1I1orW7Xk/NdzNoepS8XjcOK1ZrOpQCQXQAACAQCBEmcb0j2w5ScYJzy+7Fd7Ts5Pl3LwOk2vWy05W+GUnySRwtZPJGXxJSf8Lfd4WSR5/Myz/rDq49I3uWlrTxNRuLnOmne9m4aPnvZhwwsaW6/i/tM2eLlwTvustbm06NdHpV5KpU0hHv58I8+Z5+OlrzqHbe8VjctbsfYVbFSXZtHvT3eM3+R9C2V0fo0Em0pz4taLwRsMNQhTiowioxXD8z1bPVw8atPc+5efkzWt6jpciUkk29Eld+BTMYu0J9jK/ttQ8m9flc6dsXDYjaMsZipVVfq4OUKOu6Ces1zemvPkemVR0XgeOBhlqVklqqk6aS5TlokbrAYPtpOzqb7b+rXF8zx7xPlMy7629PbYezbtyl+K/cvh8X38tO8yul9VrB1oQ0qVo+y0rfvKzVONv5r+Rt6NNQioruOV2xtDPXlP+6wd4w4VcZNWVuKgrt82jWK61DnmZtbbU0cPCWOVFf2dKHUq2nZhFR+p09LZdGP93F/e7X1NB0cw962bvd5t8lu+bOtynXixRrcx7Re89Q84UYLdCC8EkeiS4L0RKiWUTfxhnuVcq+FeiKTwtKXvUqb8YxPawsPGPw8pa6rsOhLdFx+67fI12J6OSWtOalykrP1OjSLGduPS30vXLaPtwtbCzpu04uL5rf4PvKWaO7q0YzTUoqS4M0O0tiuN5U7uPfHe14cTjycaa+6+3RTNE9tRhq8qMlVjuTTmuK4+K/U+gYerminxSZwVGPdx0On6N1f2FNPXLKdHyi7L5ItxreNtfqmeNxtuwCD0nIkEACoAZUaTpXJrD1LaNxjG/BOaT+TOcxbu81tJLX8zrNtJZVmWaErwmuT7zna+ClGOl6kNbSSvZc0ebyK/5y68U6qw9mbM66oopWiu1OXBcDt6MIwioxVoxVkkanYVHq6K+KfblxXBehn5zp4+OKV39yzy38pZWdB1EYkqlt5iVdowW553wh2vnuRtbJWvcs4rM9NrnNP0grRjGE5VFTUJZ7ttbu7KtZeBjVcbVlutTX80v0XzMX2dN3d5Sercnmfqc1+THVWtcP653H9JYqpP2WlOCqzbnWqxnFt7n1ae5O2833RvEqDberd7t63b5kY6nS6uTqpdWks1+7W1/wDc1NbrYOSwkOu0TTlKEXT1im5pNtpX8+RyzS+T3EN/KtfUus2ztSTccNh2vaKsbtv3cPS+1Um+7S9lxOcxMYTcKVO/UUE4qT31Zy9+o+LbR50abpxnRU3OpVaqYqs/eqS7oLhFcFobjY+zs7Wlqcd/Pkjpw49zuWFp8Y1DO2Dg8sXNrWei+6jbqkesIpaLwPRI7GLxVIt1J7JAlDw6oh02ZFhYDFyixktFJQA8iGXcbHnNkSs021MCk+sjpqsy/M9Nl9iOHj8dWpV/C27GTitYuN7X0b32X+/9bjGoSz1qb7k0lbckuBx5IiMkabRua+3RXIITJO5zJBAAqGwyjZVLwxkM8JR4rTkzmITlFtXaaf0OmqysaHadK7zx8+fM5ORTyjbfFbXpRY2XFN81+h5+21L+9ZctDE6xletRw7mPt06hkym3vbfi2z1jUt3aGC6noTPEKMXOTjCC1cpNRS9SISzsyf8AX1K1KsYJyk1GMVmcpNJJLjI52fSJ1dMFSli3eznrQoR/80l2vwKRT/hDqtTxtX2mSalGko9Xh6bXeqd25vnJvwOrHgtbtjbJELS21Wxby4SCWFby1sRWi0qtN6Sjho75tq/bdluauZlSrKEU8/ZhB04xUVpG+izPV79e9uxbEYiMYuUmoxitXuUY/kifZo1NJyai1dZWteeY7KY/Guoc9reU7T0fnCvV6uU4wnHszTdnKy0cebVjuqNOMIqMVZJaHEYXZNKjF5c0pO1pSbzR8GjOwWNxEHpUjOKaWWpq7cpE1rqPRM7ddFl0zV4fatN+9eD5pteqM+lXi90ovzRaFHsiSAWQsQAAIZWc1HVtJcW7GvxG3MPB26xSlwheV/NafMJbG5iYupFeL3Jb3/XHcYFXakpJtWpx3tt3dvpH5nPVNrzxcpU8Hfq75a2Ke6LWjjTvrOa9EZ3vFYWrWZls6mOzVpU49pU1+0kneMZNPsJ/Fqm+Rl7M1qL+FGsoUYUacaVNWjHjq5PvlJ97fezbbHp214/Q4ce7326bxFa6bpFrlYknow5E3IAJQhlJF2VaKpYmJ3Gurx0NpXiYtSmVlaHN47Z1WTcqFSEW9clWOeL8GmmvmaevSx8d8cLHm1ibelvzOwlTs/mj2pVHutr5GfxUn6X+S0fbglh8bO+fG04J/wDT4dKS8J1JS/8Ak9aHRylKanKnWxVS6aliHUxFmtzjB9mPkj6DBrgvQ9MxpWlY6hWb2nuXL0tl1pfZyL+Ls28jKjsdRV5zcnwXZX6m7kzxq6ottVrKuHio2SSXgc7icBUpN9RJQ1vkmnKm/u21h5acjqH/AF4mPVoKWj8jDJEz1LWsx9ueW3Iw7OIhPDvdmms1J+FVaeTszPoYiE+1TnCcWlrCSmvVF6+FlG6tmi963+qNHV2DhpScoRlh5t6yw8nSu993FaPXkZRnmvqy84on3DoVMtGo13tHPewYmH9ljp24VqcKq9d56qePS97B1P8AGp/kzWOTVT4bOhhiprdJrwdj3W0qvxv5nMxrbQ/c4L/Gq/6CzqbS7qWB86tbT/0LfPT9R8VnRvadX42eM8ZVlvqT8nJHPyo7Rlvr4OmuEadSp83YS2XWkv2m0K/NUI06KfnZv5kTyaQmMNm0xNalTTnVlCK3uVaS+smaaG2qdSb9kw9TFzf2qceroRfOs1b0uy9Do5hIyzypuvP4sROdd+UZPKvJG2jNJJKyS3JaJeCML8r8a1wR9sWnsqpWSeOqqSupKhRzQpRXCUt9T5fM2qqRjFRhGMYRVoxilFRXBJbjF61vTeZmFwEpaz0XDvZhHnklpPjWE4Sk6j/hW9m/wsLNckeNCioqyVkjMw8d7O3Fj8XNktt7okA6WIAAIZUsyCB51I3R4uJlNHlOJWYTDDq0rnh1fyNhKJ45CEvGD7meqiTlJSsWQo4sq4GQmu9F1BEjWVKVnyZR0vT6G1lSTMeVKxWYTEsJ0row6+AjK91Z8VobVRIcORW1IntaLTDnqmzZr3ZX5PQ8JYeot8H5Wf0OmdMh0Dntxqz01jNLl3db014poOqjp3hyPZVwXoU/iz+rfN/Tmc6LRzPdGT8mzpPZVwReOHEcX9k+ZzsMLVl9m3i0jKpbLb96Xp+pvFRSLwpGleNWFJyzLDwuCjHcv1M6FI9YxJSNorrpnNtqqPcjKhGyIp07FpXs7WvZ2vuv3XNIhSZSAiSyEAkAQxYkECCrRYAeMoWPPKZRSUBpO3g4ix6uJWw0K2GUvYiwFbviQ2+RfKLAeLpFchkWLRpkDEyEZDNdJEOihpO2JYmxk9QR1I0beCQsZHUkqkNG2OolkjIVJFlBInSNvGNNs9oQSLAaRsABKAEgCAWBIqCbCxAiwsWsLAVsLFrACtiMhcAUyjIXAHnkGQuAnaiiWsTYWCFbE2JJArYWLACtiSQBFhYhxd076WatxLAQCxBIgE2FgCQJAEWJAAgAACSCQBBJAAAAASABBIAgEgCCQAIBIAAAkAAAABAAAAARcCQRcARcFSUBYEEgSQAAAAAkgkAAAAAAAAAAAAAJAAAAAQAIAAArcCwIuAKokgECyABIkAAASABAAAAAAAABIAgEgAAAAAABgAQAAlDIAAAA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414" y="4694745"/>
            <a:ext cx="604374" cy="6043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704" y="4606328"/>
            <a:ext cx="879212" cy="6585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3525" y="5202358"/>
            <a:ext cx="786096" cy="576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18" y="2584382"/>
            <a:ext cx="880335" cy="880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15762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ЧИТАЕМЫЕ ДИСЦИПЛИНЫ (КУРСЫ), КОТОРЫЕ БЫЛИ ВЫБРАНЫ МОЛОДЫМИ МАМАМИ В 2013-2014 УЧ.Г.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РАМКАХ ПЕРВОЙ «ВОЛНЫ» ЭКСПЕРИМЕНТА)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06447343"/>
              </p:ext>
            </p:extLst>
          </p:nvPr>
        </p:nvGraphicFramePr>
        <p:xfrm>
          <a:off x="1043608" y="1988840"/>
          <a:ext cx="71438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11"/>
                <a:gridCol w="4197122"/>
                <a:gridCol w="23812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Читаемые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дисциплины</a:t>
                      </a:r>
                    </a:p>
                    <a:p>
                      <a:pPr marL="32385"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прошедших подготовку, чел.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История России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3238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476672"/>
            <a:ext cx="6799263" cy="1012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ОБУЧЕНИЯ МОЛОДЫХ МАМ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ЭКСПЕРИМЕНТА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3822" y="2060848"/>
            <a:ext cx="8162850" cy="34448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первой «волны» эксперимента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2013-2014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было сформировано 3 группы обучающихся: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01.12.2013 г. по 30.05.2014 г. (5 чел.)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01.01.2014 г. по 30.06.2014 г. (6 чел.)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01.02.2014 г. по 30.06.2014 г. (8 чел.)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второй «волны» эксперимента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2014-2015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планируются  следующие сроки обучения: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01.10.2014 г. по 31.03.2015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548680"/>
            <a:ext cx="6799263" cy="10842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МОЛОДЫХ МАМ В РАМКАХ ЭКСПЕРИМЕНТА: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90143" y="1988840"/>
            <a:ext cx="6799262" cy="34448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всех курсов была реализована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очная 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с частичным применением дистанционных образовательных технологий: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очные занятия проходили на территории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дистанционной оболочке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размещены: рабочая программа курса, лекционные материалы, практические задания, краткое резюме и контактная информация преподавателя.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260648"/>
            <a:ext cx="7327082" cy="71278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ЧИТАЕМЫХ ДИСЦИПЛИН в 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71546"/>
            <a:ext cx="30963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928802"/>
            <a:ext cx="1500198" cy="1500198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1000108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русскому языку.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06850" y="2316382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70%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работа с типовыми заданиями ЕГЭ по русскому языку (работа с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КИМами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1402063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30% 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—теоретические базовые знания по основным разделам курса русского языка (обобщение знаний по орфоэпическим, лексическим, морфологическим, синтаксическим и стилистическим нормам русского языка).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4071942"/>
            <a:ext cx="77153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анализировать, классифицировать языковые факты с целью обеспечения различных видов речевой деятельности;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 языковые факты с точки зрения нормативности;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анализировать языковые единицы с точки зрения правильности, точности и уместности их употребления;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основные приемы информационной обработки текстов;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 письменные высказывания с точки зрения языкового оформления, эффективности достижения поставленных коммуникативных задач;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лингвистический анализ текстов различных функциональных стилей и разновидностей языка;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собственное речевое высказывание в соответствии с поставленными задачами; осуществлять речевой самоконтроль.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2857496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знакомятся с типовыми заданиями ЕГЭ по русскому языку;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вырабатывают умение концентрироваться даже в стрессовых условиях единого государственного экзамена.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повышают фундаментальную базу знаний по русскому языку, достаточную для успешной сдачи ЕГЭ и ГИА и поступлению в лучшие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ВУЗы страны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60648"/>
            <a:ext cx="7684272" cy="71278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ЧИТАЕМЫХ ДИСЦИПЛИН в 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71546"/>
            <a:ext cx="28575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БИОЛОГИЯ</a:t>
            </a:r>
            <a:endParaRPr lang="ru-RU" b="1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928670"/>
            <a:ext cx="5143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биологии.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6085" y="2290296"/>
            <a:ext cx="499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70%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работа с типовыми заданиями ЕГЭ по биологии (работа с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КИМами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1214422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30% 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—теоретические базовые знания по основным разделам курса биологии (обобщение знаний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цитологии, генетике, селекции, биотехнологии, экологии, строении, многообразии и особенностях биосистем клетка, организм, популяция, вид, биогеоценоз, биосфера).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4071942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характеризовать современные научные открытия в области биологии;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устанавливать связь между развитием биологии и социально-этическими, экологическими проблемами человечества;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самостоятельно проводить биологические исследования и грамотно оформлять полученные результаты;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анализировать и использовать биологическую информацию;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пользоваться биологической терминологией и символикой.</a:t>
            </a: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2857496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знакомятся с типовыми заданиями ЕГЭ по биологии;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вырабатывают умение концентрироваться даже в стрессовых условиях единого государственного экзамена.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83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повышают фундаментальную базу знаний по биологии, достаточную для успешной сдачи ЕГЭ и ГИА и поступлению в лучшие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ВУЗы страны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1" y="1857364"/>
            <a:ext cx="1664216" cy="1571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299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60648"/>
            <a:ext cx="7684272" cy="71278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АННОТАЦИИ ЧИТАЕМЫХ ДИСЦИПЛИН в 2013-2014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71546"/>
            <a:ext cx="28575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001177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предназначена для лиц, готовящихся к  сдаче ЕГЭ по литературе.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1857352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25%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работа с типовыми заданиями ЕГЭ по литературе (работа с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КИМами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1347544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программы: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75%  учебного времени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теоретическая подготовка: изучение теории и истории русской литературы.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24" y="3786190"/>
            <a:ext cx="77153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ОБУЧЕНИЯ  КАЖДЫЙ СЛУШАТЕЛЬ УМЕЕТ:</a:t>
            </a: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выполнять тестовые задания;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аналитически осмысливать предложенный фрагмент художественного текста в его родовой специфике (эпос, лирика, драма) и давать прямой развернутый ответ на поставленный вопрос с опорой на авторскую позицию;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ориентироваться в фактах отечественного литературного процесса и находить основания для сопоставления литературных явлений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приводить аргументы в пользу альтернативных подходов к оценке исторических ситуаций;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корректно использовать при анализе художественного текста теоретико-литературные понятия и термины;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подтверждать свои тезисы и доводы текстом анализируемого художественного произведения.</a:t>
            </a:r>
          </a:p>
          <a:p>
            <a:pPr marL="0" marR="0" lvl="0" indent="368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2357430"/>
            <a:ext cx="628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830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ОБУЧЕНИЯ СЛУШАТЕЛИ: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познакомятся с форматом и типовыми заданиями ЕГЭ по литературе;</a:t>
            </a:r>
          </a:p>
          <a:p>
            <a:pPr lvl="0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 научатся выполнять различные виды заданий ЕГЭ (задания с кратким ответом (В), задания (C1, С2, C3, С4), требующие написания связного текста в объеме 5-10 предложений, полноформатное развернутое высказывание на литературную тему (C5.1–С5.3), охватывающих важнейшие вехи отечественного историко-литературного процесса)</a:t>
            </a:r>
          </a:p>
          <a:p>
            <a:pPr lvl="0" fontAlgn="base" hangingPunct="0">
              <a:buFont typeface="Arial" pitchFamily="34" charset="0"/>
              <a:buChar char="•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научатся эффективно планировать время выполнения заданий ЕГЭ.</a:t>
            </a:r>
          </a:p>
        </p:txBody>
      </p:sp>
      <p:pic>
        <p:nvPicPr>
          <p:cNvPr id="12" name="Рисунок 11" descr="https://encrypted-tbn0.gstatic.com/images?q=tbn:ANd9GcShGeqKm-FF4n9VS5trVH9v2OKlIz-gN1LY1lqMVBErNVOhaG0y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1571637" cy="121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01398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1155</TotalTime>
  <Words>3266</Words>
  <Application>Microsoft Office PowerPoint</Application>
  <PresentationFormat>Экран (4:3)</PresentationFormat>
  <Paragraphs>446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Натуральные материалы</vt:lpstr>
      <vt:lpstr>Слайд 1</vt:lpstr>
      <vt:lpstr>НАПРАВЛЕНИЯ ПОДГОТОВКИ ПОДГОТОВИТЕЛЬНОГО ОТДЕЛЕНИЯ В ВОЛГУ, КОТОРЫЕ ПРЕДЛАГАЮТСЯ НА ВЫБОР МОЛОДЫМ МАМАМ</vt:lpstr>
      <vt:lpstr>КАНАЛЫ РАСПРОСТРАНЕНИЯ ИНФОРМАЦИИ О ПРОГРАММЕ ПО ОБУЧЕНИЮ МОЛОДЫХ ЖЕНЩИН</vt:lpstr>
      <vt:lpstr>ЧИТАЕМЫЕ ДИСЦИПЛИНЫ (КУРСЫ), КОТОРЫЕ БЫЛИ ВЫБРАНЫ МОЛОДЫМИ МАМАМИ В 2013-2014 УЧ.Г.  (В РАМКАХ ПЕРВОЙ «ВОЛНЫ» ЭКСПЕРИМЕНТА)</vt:lpstr>
      <vt:lpstr>СРОКИ ОБУЧЕНИЯ МОЛОДЫХ МАМ  В РАМКАХ ЭКСПЕРИМЕНТА</vt:lpstr>
      <vt:lpstr>ТЕХНОЛОГИЯ ОБУЧЕНИЯ МОЛОДЫХ МАМ В РАМКАХ ЭКСПЕРИМЕНТА:</vt:lpstr>
      <vt:lpstr>АННОТАЦИИ ЧИТАЕМЫХ ДИСЦИПЛИН в 2013-2014 уч.г.</vt:lpstr>
      <vt:lpstr>АННОТАЦИИ ЧИТАЕМЫХ ДИСЦИПЛИН в 2013-2014 уч.г.</vt:lpstr>
      <vt:lpstr>АННОТАЦИИ ЧИТАЕМЫХ ДИСЦИПЛИН в 2013-2014 уч.г.</vt:lpstr>
      <vt:lpstr>АННОТАЦИИ ЧИТАЕМЫХ ДИСЦИПЛИН в 2013-2014 уч.г.</vt:lpstr>
      <vt:lpstr>АННОТАЦИИ ЧИТАЕМЫХ ДИСЦИПЛИН в 2013-2014 уч.г.</vt:lpstr>
      <vt:lpstr>АННОТАЦИИ ЧИТАЕМЫХ ДИСЦИПЛИН в 2013-2014 уч.г.</vt:lpstr>
      <vt:lpstr>АННОТАЦИИ ЧИТАЕМЫХ ДИСЦИПЛИН в 2013-2014 уч.г.</vt:lpstr>
      <vt:lpstr>АННОТАЦИИ ПРЕДЛАГАЕМЫХ ДИСЦИПЛИН в 2014-2015 уч.г.</vt:lpstr>
      <vt:lpstr>Слайд 15</vt:lpstr>
      <vt:lpstr>Слайд 16</vt:lpstr>
      <vt:lpstr>Слайд 17</vt:lpstr>
      <vt:lpstr>Слайд 18</vt:lpstr>
      <vt:lpstr>КАДРОВОЕ ОБЕСПЕЧЕНИЕ ЧИТАЕМЫХ ДИСЦИПЛИН В 2013-2014 уч.г. </vt:lpstr>
      <vt:lpstr>Слайд 20</vt:lpstr>
      <vt:lpstr>Слайд 21</vt:lpstr>
      <vt:lpstr>Слайд 22</vt:lpstr>
      <vt:lpstr>РЕЗУЛЬТАТЫ ПЕРВОЙ «ВОЛНЫ» ЭКСПЕРИМЕНТА ПО ОБУЧЕНИЮ МОЛОДЫХ МАМ</vt:lpstr>
      <vt:lpstr>ХАРАКТЕРИСТИКИ ОСНОВНЫХ РЕЗУЛЬТАТОВ ПЕРВОЙ «ВОЛНЫ» ЭКСПЕРИМЕНТА В ВОЛГУ И ПОДГОТОВКА К РЕАЛИЗАЦИИ ВТОРОЙ «ВОЛНЫ»:</vt:lpstr>
      <vt:lpstr>Слайд 25</vt:lpstr>
      <vt:lpstr>ПОДГОТОВИТЕЛЬНОЕ ОТДЕЛЕНИЕ ВОЛГУ  входит в состав  Института дополнительного образования ВолГУ,  поэтому основная работа с молодыми мамами, прием документов осуществляется  сотрудниками данного института. </vt:lpstr>
      <vt:lpstr>СОТРУДНИКИ ПОДРАЗДЕЛЕНИЯ, РАБОТАЮЩИЕ  С МОЛОДЫМИ МАМАМИ, А ТАКЖЕ ОСУЩЕСТВЛЯЮЩИЕ ПРИЕМ НА ПОДГОТОВИТЕЛЬНОЕ ОТДЕЛЕНИЕ</vt:lpstr>
      <vt:lpstr>СОТРУДНИКИ ПОДРАЗДЕЛЕНИЯ, РАБОТАЮЩИЕ С МОЛОДЫМИ МАМАМИ, А ТАКЖЕ ОСУЩЕСТВЛЯЮЩИЕ ПРИЕМ НА ПОДГОТОВИТЕЛЬНОЕ ОТДЕЛЕНИЕ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135</cp:revision>
  <dcterms:created xsi:type="dcterms:W3CDTF">2014-09-12T05:17:52Z</dcterms:created>
  <dcterms:modified xsi:type="dcterms:W3CDTF">2014-09-17T05:13:06Z</dcterms:modified>
</cp:coreProperties>
</file>