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0" r:id="rId3"/>
    <p:sldId id="262" r:id="rId4"/>
    <p:sldId id="263" r:id="rId5"/>
    <p:sldId id="264" r:id="rId6"/>
    <p:sldId id="266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5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4" autoAdjust="0"/>
  </p:normalViewPr>
  <p:slideViewPr>
    <p:cSldViewPr snapToGrid="0">
      <p:cViewPr varScale="1">
        <p:scale>
          <a:sx n="116" d="100"/>
          <a:sy n="116" d="100"/>
        </p:scale>
        <p:origin x="-14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572775-335B-4732-B29B-12C0E0EB96C1}" type="doc">
      <dgm:prSet loTypeId="urn:microsoft.com/office/officeart/2005/8/layout/vProcess5" loCatId="process" qsTypeId="urn:microsoft.com/office/officeart/2005/8/quickstyle/3d3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66DF7AD4-B1E4-40AC-8D9A-1EDC6F8BD466}">
      <dgm:prSet phldrT="[Текст]" custT="1"/>
      <dgm:spPr/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Решение о внесении изменений в учебный план принимается на заседании Ученого совета института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38AAD646-5D71-4BB7-82F6-77074D4746E0}" type="parTrans" cxnId="{0394FEC9-C26B-4319-9150-87B131213E21}">
      <dgm:prSet/>
      <dgm:spPr/>
      <dgm:t>
        <a:bodyPr/>
        <a:lstStyle/>
        <a:p>
          <a:endParaRPr lang="ru-RU" sz="1400"/>
        </a:p>
      </dgm:t>
    </dgm:pt>
    <dgm:pt modelId="{6BE019B8-4515-4B64-813A-EA430DB8BF7F}" type="sibTrans" cxnId="{0394FEC9-C26B-4319-9150-87B131213E21}">
      <dgm:prSet custT="1"/>
      <dgm:spPr/>
      <dgm:t>
        <a:bodyPr/>
        <a:lstStyle/>
        <a:p>
          <a:endParaRPr lang="ru-RU" sz="1400"/>
        </a:p>
      </dgm:t>
    </dgm:pt>
    <dgm:pt modelId="{422285B9-54E7-4678-880B-81766538E887}">
      <dgm:prSet phldrT="[Текст]" custT="1"/>
      <dgm:spPr/>
      <dgm:t>
        <a:bodyPr/>
        <a:lstStyle/>
        <a:p>
          <a:pPr>
            <a:lnSpc>
              <a:spcPct val="114000"/>
            </a:lnSpc>
          </a:pPr>
          <a:r>
            <a: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Руководитель образовательной программы предоставляет в управление образовательных программ выписку из решения Ученого совета института с обоснованием вносимых изменений</a:t>
          </a:r>
          <a:endParaRPr lang="ru-RU" sz="1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77CFFA-C2C6-4793-8682-D2ECD1733D59}" type="parTrans" cxnId="{46856E81-A98D-45D5-9863-18C179F47E64}">
      <dgm:prSet/>
      <dgm:spPr/>
      <dgm:t>
        <a:bodyPr/>
        <a:lstStyle/>
        <a:p>
          <a:endParaRPr lang="ru-RU" sz="1400"/>
        </a:p>
      </dgm:t>
    </dgm:pt>
    <dgm:pt modelId="{A099E99C-B942-4135-8317-61B9EDE5868B}" type="sibTrans" cxnId="{46856E81-A98D-45D5-9863-18C179F47E64}">
      <dgm:prSet custT="1"/>
      <dgm:spPr/>
      <dgm:t>
        <a:bodyPr/>
        <a:lstStyle/>
        <a:p>
          <a:endParaRPr lang="ru-RU" sz="1400"/>
        </a:p>
      </dgm:t>
    </dgm:pt>
    <dgm:pt modelId="{7704A85B-9C83-423A-B557-DE228BBCC3D0}">
      <dgm:prSet phldrT="[Текст]" custT="1"/>
      <dgm:spPr/>
      <dgm:t>
        <a:bodyPr/>
        <a:lstStyle/>
        <a:p>
          <a:pPr>
            <a:lnSpc>
              <a:spcPct val="114000"/>
            </a:lnSpc>
            <a:spcAft>
              <a:spcPts val="0"/>
            </a:spcAft>
          </a:pPr>
          <a:r>
            <a: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Управление образовательных программ проводит экспертизу и рекомендует учебный план для согласования с проректором по учебной работе </a:t>
          </a:r>
          <a:endParaRPr lang="ru-RU" sz="1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A95219-4F89-435B-BB9C-5002DE9869B3}" type="parTrans" cxnId="{2285D907-4238-4B59-91FE-B80DA76FED61}">
      <dgm:prSet/>
      <dgm:spPr/>
      <dgm:t>
        <a:bodyPr/>
        <a:lstStyle/>
        <a:p>
          <a:endParaRPr lang="ru-RU" sz="1400"/>
        </a:p>
      </dgm:t>
    </dgm:pt>
    <dgm:pt modelId="{3268FA23-BFB6-458B-8C0E-37883C9C43FF}" type="sibTrans" cxnId="{2285D907-4238-4B59-91FE-B80DA76FED61}">
      <dgm:prSet/>
      <dgm:spPr/>
      <dgm:t>
        <a:bodyPr/>
        <a:lstStyle/>
        <a:p>
          <a:endParaRPr lang="ru-RU" sz="1400"/>
        </a:p>
      </dgm:t>
    </dgm:pt>
    <dgm:pt modelId="{3397B06B-199C-428F-886B-E6D52B3F82EB}" type="pres">
      <dgm:prSet presAssocID="{DB572775-335B-4732-B29B-12C0E0EB96C1}" presName="outerComposite" presStyleCnt="0">
        <dgm:presLayoutVars>
          <dgm:chMax val="5"/>
          <dgm:dir/>
          <dgm:resizeHandles val="exact"/>
        </dgm:presLayoutVars>
      </dgm:prSet>
      <dgm:spPr/>
    </dgm:pt>
    <dgm:pt modelId="{C9904C50-EF0D-418F-8690-A2E1F6618B2E}" type="pres">
      <dgm:prSet presAssocID="{DB572775-335B-4732-B29B-12C0E0EB96C1}" presName="dummyMaxCanvas" presStyleCnt="0">
        <dgm:presLayoutVars/>
      </dgm:prSet>
      <dgm:spPr/>
    </dgm:pt>
    <dgm:pt modelId="{1BD1AEED-D40C-468B-BA9C-4C35C49C2659}" type="pres">
      <dgm:prSet presAssocID="{DB572775-335B-4732-B29B-12C0E0EB96C1}" presName="ThreeNodes_1" presStyleLbl="node1" presStyleIdx="0" presStyleCnt="3" custLinFactNeighborX="-636" custLinFactNeighborY="-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4389C-0253-475F-A083-2E437C7DCE58}" type="pres">
      <dgm:prSet presAssocID="{DB572775-335B-4732-B29B-12C0E0EB96C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55188E-B5F4-4182-8F6C-AF55F17ADE2A}" type="pres">
      <dgm:prSet presAssocID="{DB572775-335B-4732-B29B-12C0E0EB96C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A08245-F5E7-4FC8-9CB1-6CC9DDB148D8}" type="pres">
      <dgm:prSet presAssocID="{DB572775-335B-4732-B29B-12C0E0EB96C1}" presName="ThreeConn_1-2" presStyleLbl="fgAccFollowNode1" presStyleIdx="0" presStyleCnt="2">
        <dgm:presLayoutVars>
          <dgm:bulletEnabled val="1"/>
        </dgm:presLayoutVars>
      </dgm:prSet>
      <dgm:spPr/>
    </dgm:pt>
    <dgm:pt modelId="{BB2A89D5-124B-4BD5-9531-38C73D86D1AB}" type="pres">
      <dgm:prSet presAssocID="{DB572775-335B-4732-B29B-12C0E0EB96C1}" presName="ThreeConn_2-3" presStyleLbl="fgAccFollowNode1" presStyleIdx="1" presStyleCnt="2">
        <dgm:presLayoutVars>
          <dgm:bulletEnabled val="1"/>
        </dgm:presLayoutVars>
      </dgm:prSet>
      <dgm:spPr/>
    </dgm:pt>
    <dgm:pt modelId="{41B9FE9B-0653-45E1-8162-582B072F2A4B}" type="pres">
      <dgm:prSet presAssocID="{DB572775-335B-4732-B29B-12C0E0EB96C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50CCDC-57F4-47AF-97EA-E68410B32239}" type="pres">
      <dgm:prSet presAssocID="{DB572775-335B-4732-B29B-12C0E0EB96C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8BA7B-F2E1-41D8-80AB-B9B9AD47BA66}" type="pres">
      <dgm:prSet presAssocID="{DB572775-335B-4732-B29B-12C0E0EB96C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3AE2F5-4634-4372-9879-447AFEA862BB}" type="presOf" srcId="{422285B9-54E7-4678-880B-81766538E887}" destId="{2954389C-0253-475F-A083-2E437C7DCE58}" srcOrd="0" destOrd="0" presId="urn:microsoft.com/office/officeart/2005/8/layout/vProcess5"/>
    <dgm:cxn modelId="{F1E66938-81C7-4EDF-9CF7-16F9AF1B827F}" type="presOf" srcId="{66DF7AD4-B1E4-40AC-8D9A-1EDC6F8BD466}" destId="{41B9FE9B-0653-45E1-8162-582B072F2A4B}" srcOrd="1" destOrd="0" presId="urn:microsoft.com/office/officeart/2005/8/layout/vProcess5"/>
    <dgm:cxn modelId="{4341803A-31AF-46D4-88CE-4421B7BD30F9}" type="presOf" srcId="{422285B9-54E7-4678-880B-81766538E887}" destId="{8750CCDC-57F4-47AF-97EA-E68410B32239}" srcOrd="1" destOrd="0" presId="urn:microsoft.com/office/officeart/2005/8/layout/vProcess5"/>
    <dgm:cxn modelId="{2285D907-4238-4B59-91FE-B80DA76FED61}" srcId="{DB572775-335B-4732-B29B-12C0E0EB96C1}" destId="{7704A85B-9C83-423A-B557-DE228BBCC3D0}" srcOrd="2" destOrd="0" parTransId="{A0A95219-4F89-435B-BB9C-5002DE9869B3}" sibTransId="{3268FA23-BFB6-458B-8C0E-37883C9C43FF}"/>
    <dgm:cxn modelId="{D6B26614-1794-4AEC-BF73-A6146BECFFF2}" type="presOf" srcId="{6BE019B8-4515-4B64-813A-EA430DB8BF7F}" destId="{C2A08245-F5E7-4FC8-9CB1-6CC9DDB148D8}" srcOrd="0" destOrd="0" presId="urn:microsoft.com/office/officeart/2005/8/layout/vProcess5"/>
    <dgm:cxn modelId="{D34EA05F-B195-4DDF-B9CA-B5D3CE64B892}" type="presOf" srcId="{7704A85B-9C83-423A-B557-DE228BBCC3D0}" destId="{7D55188E-B5F4-4182-8F6C-AF55F17ADE2A}" srcOrd="0" destOrd="0" presId="urn:microsoft.com/office/officeart/2005/8/layout/vProcess5"/>
    <dgm:cxn modelId="{7CAFCD4F-0BC2-4D23-8A46-14CA8B07E776}" type="presOf" srcId="{7704A85B-9C83-423A-B557-DE228BBCC3D0}" destId="{F538BA7B-F2E1-41D8-80AB-B9B9AD47BA66}" srcOrd="1" destOrd="0" presId="urn:microsoft.com/office/officeart/2005/8/layout/vProcess5"/>
    <dgm:cxn modelId="{0394FEC9-C26B-4319-9150-87B131213E21}" srcId="{DB572775-335B-4732-B29B-12C0E0EB96C1}" destId="{66DF7AD4-B1E4-40AC-8D9A-1EDC6F8BD466}" srcOrd="0" destOrd="0" parTransId="{38AAD646-5D71-4BB7-82F6-77074D4746E0}" sibTransId="{6BE019B8-4515-4B64-813A-EA430DB8BF7F}"/>
    <dgm:cxn modelId="{46856E81-A98D-45D5-9863-18C179F47E64}" srcId="{DB572775-335B-4732-B29B-12C0E0EB96C1}" destId="{422285B9-54E7-4678-880B-81766538E887}" srcOrd="1" destOrd="0" parTransId="{7C77CFFA-C2C6-4793-8682-D2ECD1733D59}" sibTransId="{A099E99C-B942-4135-8317-61B9EDE5868B}"/>
    <dgm:cxn modelId="{027258FA-9C9F-47CE-8492-3A155B206FD5}" type="presOf" srcId="{DB572775-335B-4732-B29B-12C0E0EB96C1}" destId="{3397B06B-199C-428F-886B-E6D52B3F82EB}" srcOrd="0" destOrd="0" presId="urn:microsoft.com/office/officeart/2005/8/layout/vProcess5"/>
    <dgm:cxn modelId="{860A42F5-CF5F-469A-823F-4BDD22A5789C}" type="presOf" srcId="{A099E99C-B942-4135-8317-61B9EDE5868B}" destId="{BB2A89D5-124B-4BD5-9531-38C73D86D1AB}" srcOrd="0" destOrd="0" presId="urn:microsoft.com/office/officeart/2005/8/layout/vProcess5"/>
    <dgm:cxn modelId="{1DD151D9-9970-42D4-B2AC-87F738FD0527}" type="presOf" srcId="{66DF7AD4-B1E4-40AC-8D9A-1EDC6F8BD466}" destId="{1BD1AEED-D40C-468B-BA9C-4C35C49C2659}" srcOrd="0" destOrd="0" presId="urn:microsoft.com/office/officeart/2005/8/layout/vProcess5"/>
    <dgm:cxn modelId="{253B86B9-CEE4-499B-8181-DE157566501E}" type="presParOf" srcId="{3397B06B-199C-428F-886B-E6D52B3F82EB}" destId="{C9904C50-EF0D-418F-8690-A2E1F6618B2E}" srcOrd="0" destOrd="0" presId="urn:microsoft.com/office/officeart/2005/8/layout/vProcess5"/>
    <dgm:cxn modelId="{DAB69C5B-526C-47FA-99D3-0BEB7F6EC683}" type="presParOf" srcId="{3397B06B-199C-428F-886B-E6D52B3F82EB}" destId="{1BD1AEED-D40C-468B-BA9C-4C35C49C2659}" srcOrd="1" destOrd="0" presId="urn:microsoft.com/office/officeart/2005/8/layout/vProcess5"/>
    <dgm:cxn modelId="{4FD00EBC-5311-4E54-8E45-1878E0D406B4}" type="presParOf" srcId="{3397B06B-199C-428F-886B-E6D52B3F82EB}" destId="{2954389C-0253-475F-A083-2E437C7DCE58}" srcOrd="2" destOrd="0" presId="urn:microsoft.com/office/officeart/2005/8/layout/vProcess5"/>
    <dgm:cxn modelId="{EF2A03E5-8E91-4F87-9F4D-F1906FAD2D3C}" type="presParOf" srcId="{3397B06B-199C-428F-886B-E6D52B3F82EB}" destId="{7D55188E-B5F4-4182-8F6C-AF55F17ADE2A}" srcOrd="3" destOrd="0" presId="urn:microsoft.com/office/officeart/2005/8/layout/vProcess5"/>
    <dgm:cxn modelId="{92194D95-8E14-48C8-9008-046211D19B8D}" type="presParOf" srcId="{3397B06B-199C-428F-886B-E6D52B3F82EB}" destId="{C2A08245-F5E7-4FC8-9CB1-6CC9DDB148D8}" srcOrd="4" destOrd="0" presId="urn:microsoft.com/office/officeart/2005/8/layout/vProcess5"/>
    <dgm:cxn modelId="{0F4728A8-BC8A-4A55-B578-A6EA5EC8E64A}" type="presParOf" srcId="{3397B06B-199C-428F-886B-E6D52B3F82EB}" destId="{BB2A89D5-124B-4BD5-9531-38C73D86D1AB}" srcOrd="5" destOrd="0" presId="urn:microsoft.com/office/officeart/2005/8/layout/vProcess5"/>
    <dgm:cxn modelId="{014325B8-C939-4C59-95B4-47FE1A73DFA6}" type="presParOf" srcId="{3397B06B-199C-428F-886B-E6D52B3F82EB}" destId="{41B9FE9B-0653-45E1-8162-582B072F2A4B}" srcOrd="6" destOrd="0" presId="urn:microsoft.com/office/officeart/2005/8/layout/vProcess5"/>
    <dgm:cxn modelId="{45EF6681-9168-473D-A5DC-0F75DC00758E}" type="presParOf" srcId="{3397B06B-199C-428F-886B-E6D52B3F82EB}" destId="{8750CCDC-57F4-47AF-97EA-E68410B32239}" srcOrd="7" destOrd="0" presId="urn:microsoft.com/office/officeart/2005/8/layout/vProcess5"/>
    <dgm:cxn modelId="{E24724DB-AD64-4F7B-AF04-E4FD633EE7FA}" type="presParOf" srcId="{3397B06B-199C-428F-886B-E6D52B3F82EB}" destId="{F538BA7B-F2E1-41D8-80AB-B9B9AD47BA66}" srcOrd="8" destOrd="0" presId="urn:microsoft.com/office/officeart/2005/8/layout/v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572775-335B-4732-B29B-12C0E0EB96C1}" type="doc">
      <dgm:prSet loTypeId="urn:microsoft.com/office/officeart/2005/8/layout/vProcess5" loCatId="process" qsTypeId="urn:microsoft.com/office/officeart/2005/8/quickstyle/3d3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66DF7AD4-B1E4-40AC-8D9A-1EDC6F8BD466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Утвержденные оригиналы учебных планов хранятся в отделе организации учебного процесса УОП, 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заверенные копии учебных планов передаются в институт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38AAD646-5D71-4BB7-82F6-77074D4746E0}" type="parTrans" cxnId="{0394FEC9-C26B-4319-9150-87B131213E21}">
      <dgm:prSet/>
      <dgm:spPr/>
      <dgm:t>
        <a:bodyPr/>
        <a:lstStyle/>
        <a:p>
          <a:endParaRPr lang="ru-RU" sz="1400"/>
        </a:p>
      </dgm:t>
    </dgm:pt>
    <dgm:pt modelId="{6BE019B8-4515-4B64-813A-EA430DB8BF7F}" type="sibTrans" cxnId="{0394FEC9-C26B-4319-9150-87B131213E21}">
      <dgm:prSet custT="1"/>
      <dgm:spPr/>
      <dgm:t>
        <a:bodyPr/>
        <a:lstStyle/>
        <a:p>
          <a:endParaRPr lang="ru-RU" sz="1400"/>
        </a:p>
      </dgm:t>
    </dgm:pt>
    <dgm:pt modelId="{422285B9-54E7-4678-880B-81766538E887}">
      <dgm:prSet phldrT="[Текст]" custT="1"/>
      <dgm:spPr/>
      <dgm:t>
        <a:bodyPr/>
        <a:lstStyle/>
        <a:p>
          <a:pPr>
            <a:lnSpc>
              <a:spcPct val="114000"/>
            </a:lnSpc>
          </a:pPr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Утвержденные учебные планы загружаются в систему «1С: Университет ПРОФ» сотрудниками отдела проектирования и методического сопровождения образовательных программ УОП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77CFFA-C2C6-4793-8682-D2ECD1733D59}" type="parTrans" cxnId="{46856E81-A98D-45D5-9863-18C179F47E64}">
      <dgm:prSet/>
      <dgm:spPr/>
      <dgm:t>
        <a:bodyPr/>
        <a:lstStyle/>
        <a:p>
          <a:endParaRPr lang="ru-RU" sz="1400"/>
        </a:p>
      </dgm:t>
    </dgm:pt>
    <dgm:pt modelId="{A099E99C-B942-4135-8317-61B9EDE5868B}" type="sibTrans" cxnId="{46856E81-A98D-45D5-9863-18C179F47E64}">
      <dgm:prSet custT="1"/>
      <dgm:spPr/>
      <dgm:t>
        <a:bodyPr/>
        <a:lstStyle/>
        <a:p>
          <a:endParaRPr lang="ru-RU" sz="1400"/>
        </a:p>
      </dgm:t>
    </dgm:pt>
    <dgm:pt modelId="{7704A85B-9C83-423A-B557-DE228BBCC3D0}">
      <dgm:prSet phldrT="[Текст]" custT="1"/>
      <dgm:spPr/>
      <dgm:t>
        <a:bodyPr/>
        <a:lstStyle/>
        <a:p>
          <a:pPr algn="just">
            <a:lnSpc>
              <a:spcPct val="114000"/>
            </a:lnSpc>
            <a:spcAft>
              <a:spcPts val="0"/>
            </a:spcAft>
          </a:pPr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Ответственность за своевременное размещение учебного плана и календарного учебного графика в разделе «Образовательные программы» на сайте университета для обеспечения доступа пользователей несет руководитель образовательной программы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A95219-4F89-435B-BB9C-5002DE9869B3}" type="parTrans" cxnId="{2285D907-4238-4B59-91FE-B80DA76FED61}">
      <dgm:prSet/>
      <dgm:spPr/>
      <dgm:t>
        <a:bodyPr/>
        <a:lstStyle/>
        <a:p>
          <a:endParaRPr lang="ru-RU" sz="1400"/>
        </a:p>
      </dgm:t>
    </dgm:pt>
    <dgm:pt modelId="{3268FA23-BFB6-458B-8C0E-37883C9C43FF}" type="sibTrans" cxnId="{2285D907-4238-4B59-91FE-B80DA76FED61}">
      <dgm:prSet/>
      <dgm:spPr/>
      <dgm:t>
        <a:bodyPr/>
        <a:lstStyle/>
        <a:p>
          <a:endParaRPr lang="ru-RU" sz="1400"/>
        </a:p>
      </dgm:t>
    </dgm:pt>
    <dgm:pt modelId="{3397B06B-199C-428F-886B-E6D52B3F82EB}" type="pres">
      <dgm:prSet presAssocID="{DB572775-335B-4732-B29B-12C0E0EB96C1}" presName="outerComposite" presStyleCnt="0">
        <dgm:presLayoutVars>
          <dgm:chMax val="5"/>
          <dgm:dir/>
          <dgm:resizeHandles val="exact"/>
        </dgm:presLayoutVars>
      </dgm:prSet>
      <dgm:spPr/>
    </dgm:pt>
    <dgm:pt modelId="{C9904C50-EF0D-418F-8690-A2E1F6618B2E}" type="pres">
      <dgm:prSet presAssocID="{DB572775-335B-4732-B29B-12C0E0EB96C1}" presName="dummyMaxCanvas" presStyleCnt="0">
        <dgm:presLayoutVars/>
      </dgm:prSet>
      <dgm:spPr/>
    </dgm:pt>
    <dgm:pt modelId="{1BD1AEED-D40C-468B-BA9C-4C35C49C2659}" type="pres">
      <dgm:prSet presAssocID="{DB572775-335B-4732-B29B-12C0E0EB96C1}" presName="ThreeNodes_1" presStyleLbl="node1" presStyleIdx="0" presStyleCnt="3" custLinFactNeighborX="-636" custLinFactNeighborY="-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4389C-0253-475F-A083-2E437C7DCE58}" type="pres">
      <dgm:prSet presAssocID="{DB572775-335B-4732-B29B-12C0E0EB96C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55188E-B5F4-4182-8F6C-AF55F17ADE2A}" type="pres">
      <dgm:prSet presAssocID="{DB572775-335B-4732-B29B-12C0E0EB96C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A08245-F5E7-4FC8-9CB1-6CC9DDB148D8}" type="pres">
      <dgm:prSet presAssocID="{DB572775-335B-4732-B29B-12C0E0EB96C1}" presName="ThreeConn_1-2" presStyleLbl="fgAccFollowNode1" presStyleIdx="0" presStyleCnt="2">
        <dgm:presLayoutVars>
          <dgm:bulletEnabled val="1"/>
        </dgm:presLayoutVars>
      </dgm:prSet>
      <dgm:spPr/>
    </dgm:pt>
    <dgm:pt modelId="{BB2A89D5-124B-4BD5-9531-38C73D86D1AB}" type="pres">
      <dgm:prSet presAssocID="{DB572775-335B-4732-B29B-12C0E0EB96C1}" presName="ThreeConn_2-3" presStyleLbl="fgAccFollowNode1" presStyleIdx="1" presStyleCnt="2">
        <dgm:presLayoutVars>
          <dgm:bulletEnabled val="1"/>
        </dgm:presLayoutVars>
      </dgm:prSet>
      <dgm:spPr/>
    </dgm:pt>
    <dgm:pt modelId="{41B9FE9B-0653-45E1-8162-582B072F2A4B}" type="pres">
      <dgm:prSet presAssocID="{DB572775-335B-4732-B29B-12C0E0EB96C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50CCDC-57F4-47AF-97EA-E68410B32239}" type="pres">
      <dgm:prSet presAssocID="{DB572775-335B-4732-B29B-12C0E0EB96C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8BA7B-F2E1-41D8-80AB-B9B9AD47BA66}" type="pres">
      <dgm:prSet presAssocID="{DB572775-335B-4732-B29B-12C0E0EB96C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856E81-A98D-45D5-9863-18C179F47E64}" srcId="{DB572775-335B-4732-B29B-12C0E0EB96C1}" destId="{422285B9-54E7-4678-880B-81766538E887}" srcOrd="1" destOrd="0" parTransId="{7C77CFFA-C2C6-4793-8682-D2ECD1733D59}" sibTransId="{A099E99C-B942-4135-8317-61B9EDE5868B}"/>
    <dgm:cxn modelId="{6883514C-4E4F-4A45-A8AC-744F5AD96191}" type="presOf" srcId="{6BE019B8-4515-4B64-813A-EA430DB8BF7F}" destId="{C2A08245-F5E7-4FC8-9CB1-6CC9DDB148D8}" srcOrd="0" destOrd="0" presId="urn:microsoft.com/office/officeart/2005/8/layout/vProcess5"/>
    <dgm:cxn modelId="{E27AC790-9C5B-4CC5-9528-8E54D92BC39C}" type="presOf" srcId="{DB572775-335B-4732-B29B-12C0E0EB96C1}" destId="{3397B06B-199C-428F-886B-E6D52B3F82EB}" srcOrd="0" destOrd="0" presId="urn:microsoft.com/office/officeart/2005/8/layout/vProcess5"/>
    <dgm:cxn modelId="{0394FEC9-C26B-4319-9150-87B131213E21}" srcId="{DB572775-335B-4732-B29B-12C0E0EB96C1}" destId="{66DF7AD4-B1E4-40AC-8D9A-1EDC6F8BD466}" srcOrd="0" destOrd="0" parTransId="{38AAD646-5D71-4BB7-82F6-77074D4746E0}" sibTransId="{6BE019B8-4515-4B64-813A-EA430DB8BF7F}"/>
    <dgm:cxn modelId="{5A006946-4639-4193-A401-E894BDC6BBED}" type="presOf" srcId="{422285B9-54E7-4678-880B-81766538E887}" destId="{2954389C-0253-475F-A083-2E437C7DCE58}" srcOrd="0" destOrd="0" presId="urn:microsoft.com/office/officeart/2005/8/layout/vProcess5"/>
    <dgm:cxn modelId="{A71CB56F-9113-4009-9791-981095EEBB22}" type="presOf" srcId="{7704A85B-9C83-423A-B557-DE228BBCC3D0}" destId="{7D55188E-B5F4-4182-8F6C-AF55F17ADE2A}" srcOrd="0" destOrd="0" presId="urn:microsoft.com/office/officeart/2005/8/layout/vProcess5"/>
    <dgm:cxn modelId="{2285D907-4238-4B59-91FE-B80DA76FED61}" srcId="{DB572775-335B-4732-B29B-12C0E0EB96C1}" destId="{7704A85B-9C83-423A-B557-DE228BBCC3D0}" srcOrd="2" destOrd="0" parTransId="{A0A95219-4F89-435B-BB9C-5002DE9869B3}" sibTransId="{3268FA23-BFB6-458B-8C0E-37883C9C43FF}"/>
    <dgm:cxn modelId="{809C0CC8-0BF5-46EE-AA91-795240C71B4D}" type="presOf" srcId="{66DF7AD4-B1E4-40AC-8D9A-1EDC6F8BD466}" destId="{41B9FE9B-0653-45E1-8162-582B072F2A4B}" srcOrd="1" destOrd="0" presId="urn:microsoft.com/office/officeart/2005/8/layout/vProcess5"/>
    <dgm:cxn modelId="{E24F5D4B-7C1E-48D1-ACF3-178D3AD2179F}" type="presOf" srcId="{66DF7AD4-B1E4-40AC-8D9A-1EDC6F8BD466}" destId="{1BD1AEED-D40C-468B-BA9C-4C35C49C2659}" srcOrd="0" destOrd="0" presId="urn:microsoft.com/office/officeart/2005/8/layout/vProcess5"/>
    <dgm:cxn modelId="{0E1B325E-2680-4E8B-95BE-3B0EE87B2818}" type="presOf" srcId="{422285B9-54E7-4678-880B-81766538E887}" destId="{8750CCDC-57F4-47AF-97EA-E68410B32239}" srcOrd="1" destOrd="0" presId="urn:microsoft.com/office/officeart/2005/8/layout/vProcess5"/>
    <dgm:cxn modelId="{805462FB-D6F7-47AB-80A1-EA31B2923AFE}" type="presOf" srcId="{A099E99C-B942-4135-8317-61B9EDE5868B}" destId="{BB2A89D5-124B-4BD5-9531-38C73D86D1AB}" srcOrd="0" destOrd="0" presId="urn:microsoft.com/office/officeart/2005/8/layout/vProcess5"/>
    <dgm:cxn modelId="{7DA442EE-FBC9-47E0-A7B7-CACA0A223D5A}" type="presOf" srcId="{7704A85B-9C83-423A-B557-DE228BBCC3D0}" destId="{F538BA7B-F2E1-41D8-80AB-B9B9AD47BA66}" srcOrd="1" destOrd="0" presId="urn:microsoft.com/office/officeart/2005/8/layout/vProcess5"/>
    <dgm:cxn modelId="{74DCD2E9-D4BD-4EE0-A482-8191D87AB692}" type="presParOf" srcId="{3397B06B-199C-428F-886B-E6D52B3F82EB}" destId="{C9904C50-EF0D-418F-8690-A2E1F6618B2E}" srcOrd="0" destOrd="0" presId="urn:microsoft.com/office/officeart/2005/8/layout/vProcess5"/>
    <dgm:cxn modelId="{8B50DB13-7301-4405-8014-8BDB52283B7D}" type="presParOf" srcId="{3397B06B-199C-428F-886B-E6D52B3F82EB}" destId="{1BD1AEED-D40C-468B-BA9C-4C35C49C2659}" srcOrd="1" destOrd="0" presId="urn:microsoft.com/office/officeart/2005/8/layout/vProcess5"/>
    <dgm:cxn modelId="{7B991B62-BDBD-440D-AAD9-9CD244E5CC13}" type="presParOf" srcId="{3397B06B-199C-428F-886B-E6D52B3F82EB}" destId="{2954389C-0253-475F-A083-2E437C7DCE58}" srcOrd="2" destOrd="0" presId="urn:microsoft.com/office/officeart/2005/8/layout/vProcess5"/>
    <dgm:cxn modelId="{3CA00231-B44B-4295-943F-61CFB43CECE2}" type="presParOf" srcId="{3397B06B-199C-428F-886B-E6D52B3F82EB}" destId="{7D55188E-B5F4-4182-8F6C-AF55F17ADE2A}" srcOrd="3" destOrd="0" presId="urn:microsoft.com/office/officeart/2005/8/layout/vProcess5"/>
    <dgm:cxn modelId="{AAEB75BA-F326-4459-A7E5-C89F8181DC23}" type="presParOf" srcId="{3397B06B-199C-428F-886B-E6D52B3F82EB}" destId="{C2A08245-F5E7-4FC8-9CB1-6CC9DDB148D8}" srcOrd="4" destOrd="0" presId="urn:microsoft.com/office/officeart/2005/8/layout/vProcess5"/>
    <dgm:cxn modelId="{0C95C3F7-3506-4786-BBE8-6935C80F6221}" type="presParOf" srcId="{3397B06B-199C-428F-886B-E6D52B3F82EB}" destId="{BB2A89D5-124B-4BD5-9531-38C73D86D1AB}" srcOrd="5" destOrd="0" presId="urn:microsoft.com/office/officeart/2005/8/layout/vProcess5"/>
    <dgm:cxn modelId="{779F5B99-E910-4D96-8C5E-F3C0C8AF3C80}" type="presParOf" srcId="{3397B06B-199C-428F-886B-E6D52B3F82EB}" destId="{41B9FE9B-0653-45E1-8162-582B072F2A4B}" srcOrd="6" destOrd="0" presId="urn:microsoft.com/office/officeart/2005/8/layout/vProcess5"/>
    <dgm:cxn modelId="{34A592F2-74AF-4CD1-ABBC-AE422F37578E}" type="presParOf" srcId="{3397B06B-199C-428F-886B-E6D52B3F82EB}" destId="{8750CCDC-57F4-47AF-97EA-E68410B32239}" srcOrd="7" destOrd="0" presId="urn:microsoft.com/office/officeart/2005/8/layout/vProcess5"/>
    <dgm:cxn modelId="{6D20D68C-5451-4389-8F35-DC0A96969DBB}" type="presParOf" srcId="{3397B06B-199C-428F-886B-E6D52B3F82EB}" destId="{F538BA7B-F2E1-41D8-80AB-B9B9AD47BA66}" srcOrd="8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8BD09-ADF5-4B77-BAF0-4A5362324064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6F368-0BAE-4EC5-84C5-7E87E8C94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4249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557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5369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3102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4931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384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526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378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8821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109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829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44C86-B095-4366-AE86-0B67EEBF082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343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3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28303" y="2462774"/>
            <a:ext cx="45662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Учебный план ОПОП: вопросы структуры и содержания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80949" y="4731725"/>
            <a:ext cx="33084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rebuchet MS" pitchFamily="34" charset="0"/>
              </a:rPr>
              <a:t>Методический семинар</a:t>
            </a:r>
          </a:p>
          <a:p>
            <a:pPr algn="ctr"/>
            <a:r>
              <a:rPr lang="ru-RU" sz="1600" b="1" dirty="0" smtClean="0">
                <a:latin typeface="Trebuchet MS" pitchFamily="34" charset="0"/>
              </a:rPr>
              <a:t>25.01.2018</a:t>
            </a:r>
            <a:endParaRPr lang="ru-RU" sz="1600" b="1" dirty="0" smtClean="0">
              <a:latin typeface="Trebuchet MS" pitchFamily="34" charset="0"/>
            </a:endParaRPr>
          </a:p>
          <a:p>
            <a:pPr algn="ctr"/>
            <a:r>
              <a:rPr lang="ru-RU" sz="1600" b="1" dirty="0" smtClean="0">
                <a:latin typeface="Trebuchet MS" pitchFamily="34" charset="0"/>
              </a:rPr>
              <a:t>Управление образовательных программ</a:t>
            </a:r>
            <a:endParaRPr lang="ru-RU" sz="1600" b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7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675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56754"/>
            <a:ext cx="515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«Дисциплины (модули)»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054444"/>
            <a:ext cx="8830493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учебный план должны быть включены факультативные дисциплины (модули).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Факультативные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дисциплины (модули), а также специализированные адаптационные дисциплины (модули) входят в вариативную часть учебного плана дополнительно к образовательной программе и в общем объеме зачетных единиц не учитываются.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Дисциплины (модули) по физической культуре и спорту реализуются в рамках: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базовой части Блока 1 "Дисциплины (модули)" в объеме 72 академических часов (2 зачетные единицы) - дисциплина «Физическая культура и спорт»;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 элективных дисциплин в объеме не менее 328 академических часов - дисциплина «Прикладная физическая культура (элективная дисциплина)». Указанные академические часы являются обязательными для освоения и в зачетные единицы не переводятся.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675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56754"/>
            <a:ext cx="515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 2 «Практики»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054444"/>
            <a:ext cx="8830493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Указываются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виды практик (учебная и производственная) и типы практик в зависимости от видов деятельности, на которые ориентирована образовательная программа, и в соответствии с ФГОС ВО и ПООП (при наличии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Типы учебной практики: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практика по получению первичных профессиональных умений и навыков, в том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числе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первичных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умений и навыков научно-исследовательской деятельности;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технологическая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др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Типы производственной практики: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практика по получению первичных профессиональных умений и опыта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профессиональной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деятельности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технологическая;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педагогическая;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НИР;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преддипломная.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675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56754"/>
            <a:ext cx="515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 2 «Практики»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054444"/>
            <a:ext cx="8830493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Учебная и производственная практика проводятся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дискретно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 видам практик и по периодам проведения. В календарном учебном графике практики выделяются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путем чередования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периодов учебного времени для проведения практик с периодами учебного времени для проведения теоретических занятий.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Учебная практика и производственная практика проводятся в форме контактной работы и в форме самостоятельной работы.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Объем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контактной аудиторной работы составляет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академических часов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(установочная конференция, защита отчета и др.)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НИР обучающихся может быть рассредоточена на весь семестр и совпадать с периодом учебного времени для теоретического обучения. Объем контактной аудиторной работы должен составлять: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- 16 часов (или 1 академический час в неделю) при объеме НИР 2 ЗЕ;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- 34 часа (или 2 академических часа в неделю) при объеме НИР 3 ЗЕ и более.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календарном учебном графике практики рекомендуется ставить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перед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экзаменационной сессией.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промежуточной аттестации по практике является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дифференцированный зачет.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323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0"/>
            <a:ext cx="6038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 3 «Государственная итоговая аттестация»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054444"/>
            <a:ext cx="8830493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Блок 3 "Государственная итоговая аттестация" должен включать в себя детализацию 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формах проведения ГИА</a:t>
            </a:r>
          </a:p>
          <a:p>
            <a:pPr>
              <a:spcAft>
                <a:spcPts val="120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для направлений подготовки бакалавров: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Государственный экзамен;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Выпускная квалификационная работа (бакалаврская работа);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для направлений подготовки магистров: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Государственный экзамен;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Выпускная квалификационная работа (магистерская работа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для специальностей: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Государственный экзамен;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Выпускная квалификационная работа (дипломная работа специалиста)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323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092" y="131805"/>
            <a:ext cx="6038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Важно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573428"/>
            <a:ext cx="8830493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родственных направлений подготовки/специальностей учебные планы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подлежат унификации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целью формирования единой общеуниверситетской образовательной среды и создания условий для потоковой организации занятий обучающихся.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допускается в учебных планах: 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перемещение обязательных дисциплин, предусмотренных ФГОС ВО (по философии, истории, иностранному языку, безопасности жизнедеятельности, физической культуре и спорту и др.) из базовой части в вариативную часть;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наличие дисциплин с одинаковыми названиями;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отсутствие альтернативных дисциплин по выбору студентов в вариативной части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323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330" y="197708"/>
            <a:ext cx="6038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Очно-заочная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заочная формы обучения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573428"/>
            <a:ext cx="8830493" cy="204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заочной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очно-заочной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форм обучения проведение государственной итоговой аттестации выпускников завершается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01 марта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(при сроке обучения по ОПОП ВО 4 года 6 месяцев, 2 года 6 месяцев).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этом сроки проведения государственного экзамена и защиты выпускной квалификационной работы рекомендуется устанавливать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одном календарном году.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323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5946" y="205946"/>
            <a:ext cx="6038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Модульный принцип построения УП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153298"/>
            <a:ext cx="8830493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Модуль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блок учебного плана, целостная, логически завершенная единица образовательной траектории обучающихся, направленная на достижение измеряемых образовательных результатов.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модуля может включать в себя дисциплины базовой части, вариативной части, а также практики, научно-исследовательскую работу и иные компоненты.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Можно выделить следующие типы модулей: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базовый - включает в себя только дисциплины базовой части;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вариативный - только дисциплины и практики вариативной части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Шифрация имеет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следующий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вид: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Б1.Б.1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первый базовый модуль Блока Б1 (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например, Б1.Б.1 Модуль «Проектная деятельность»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Б1.Б.1.1 - первая дисциплина базового модуля Блока Б1 (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например, Б1.Б.1.1 Основы проектной деятельности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Б1.В.1 - первый вариативный модуль Блока Б1;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Б1.В.1.1 - первая дисциплина вариативного модуля Блока Б1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323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184" y="197708"/>
            <a:ext cx="6038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Внесение изменений в учебный план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659027" y="1021491"/>
          <a:ext cx="8007178" cy="4003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601362" y="5214552"/>
            <a:ext cx="7735330" cy="141690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90832" y="5420497"/>
            <a:ext cx="74222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Изменения вносятся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рабочую программу дисциплины (модуля),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практики;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случае значительного изменения (более чем на 50%) происходит повторное утверждение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документа;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Изменения не должны касаться прошедших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текущих семестров обучения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323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8898" y="222421"/>
            <a:ext cx="6038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Хранение учебных планов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64757" y="1021491"/>
          <a:ext cx="8501448" cy="5494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55958" y="2462774"/>
            <a:ext cx="403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Philosopher" panose="02000503000000020004" pitchFamily="2" charset="-52"/>
              </a:rPr>
              <a:t>Спасибо за</a:t>
            </a:r>
          </a:p>
          <a:p>
            <a:pPr algn="ctr"/>
            <a:r>
              <a:rPr lang="ru-RU" sz="4000" b="1" dirty="0" smtClean="0">
                <a:latin typeface="Philosopher" panose="02000503000000020004" pitchFamily="2" charset="-52"/>
              </a:rPr>
              <a:t>внимание!</a:t>
            </a:r>
            <a:endParaRPr lang="ru-RU" sz="4000" b="1" dirty="0">
              <a:latin typeface="Philosopher" panose="02000503000000020004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49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91287" y="1043876"/>
            <a:ext cx="814891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Учебный план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документ, который определяет перечень, трудоемкость, последовательность и распределение по периодам обучения учебных предметов, курсов, дисциплин (модулей), практики, иных видов учебной деятельности и, если иное не установлено законодательством, формы промежуточной аттестации обучающихся, используемые виды занятий, сроки и время прохождения промежуточной аттестации, государственной итоговой аттестации и каникул.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726141" y="4522821"/>
            <a:ext cx="797410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Учебный план разрабатывается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каждое направление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подготовки (специальность) с учетом направленности (профиля),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каждую форму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обучения,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год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поступления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действует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течение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срока подготовки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данному направлению подготовки (специальности).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положения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91287" y="1043876"/>
            <a:ext cx="814891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титульный лист;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календарный учебный график;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сводные данные по бюджету времени обучающихся;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план учебного процесса;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справочник распределения компетенций.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учебного плана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Титульный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лист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319349"/>
            <a:ext cx="9145644" cy="482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1233" y="0"/>
            <a:ext cx="5154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Календарный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учебный график. Сводные данные по бюджету времени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54" y="1005840"/>
            <a:ext cx="9230458" cy="5630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708" y="182880"/>
            <a:ext cx="5154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Календарный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учебный график.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384" y="948690"/>
            <a:ext cx="847779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составлении календарного учебного графика следует учитывать: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Количество недель в учебном году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52 недели;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Продолжительность каникул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при продолжительности обучения в течение учебного года более 39 недель - не менее 7 недель и не более 10 недель;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при продолжительности обучения в течение учебного года не менее 12 недель и не более 39 недель - не менее 3 недель и не более 7 недель;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при продолжительности обучения в течение учебного года менее 12 недель - не более 2 недель.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Начало учебного года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01 сентября - по очной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очно-заочной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формам обучения;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позднее 01 ноября – по заочной форме обучения.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Продолжительность семестров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17 недель  для 1-2 курсов очной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очно-заочной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форм обучения.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Продолжительность экзаменационной сессии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определяется с учетом 3 дней на подготовку к экзамену.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очной формы обучения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ГИА до 30 июня.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56754"/>
            <a:ext cx="515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учебного процесса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6573" y="1332412"/>
            <a:ext cx="850392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учебного процесса по ОПОП ВО в соответствии с ФГОС ВО включает:</a:t>
            </a:r>
          </a:p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Блок 1 «Дисциплины (модули)»</a:t>
            </a: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включает базовую часть и вариативную (профильную) часть.</a:t>
            </a: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Блок 2 «Практики»</a:t>
            </a: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  включает практики с указанием вида (учебная/производственная) и типов,</a:t>
            </a: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  а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также НИР.</a:t>
            </a: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Блок 3 «Государственная итоговая аттестация»</a:t>
            </a: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включает детализацию о формах, в которых проводится государственная</a:t>
            </a: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итоговая  аттестация.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675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56754"/>
            <a:ext cx="515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«Дисциплины (модули)»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054444"/>
            <a:ext cx="8830493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Объем образовательной программы за один учебный год при очной форме обучения -  60 ЗЕ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 ЗЕ = 36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ак.ч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= 27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астрон.ч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Максимальный объем учебной нагрузки обучающихся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более 65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академических часов неделю</a:t>
            </a: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Минимальный объем контактной работы обучающихся с преподавателем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- при очной форме обучения:</a:t>
            </a: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а) по программам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бакалавриата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специалитета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12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академических часов в неделю;</a:t>
            </a: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б) по программам магистратуры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10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академических часов в неделю;</a:t>
            </a:r>
          </a:p>
          <a:p>
            <a:pPr>
              <a:spcAft>
                <a:spcPts val="60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- при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очно-заочной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форме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8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академических часов в неделю;</a:t>
            </a:r>
          </a:p>
          <a:p>
            <a:pPr>
              <a:spcAft>
                <a:spcPts val="60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- при заочной форме обучения:</a:t>
            </a: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а) по программам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бакалавриата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специалитета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80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академических часов в год,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последний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курс обучения -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50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академических часов в год;</a:t>
            </a: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б) по программам магистратуры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80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академических часов в год,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последний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курс обучения -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20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академических часов в год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Максимальный объем занятий лекционного и семинарского типов  должен составлять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более 50%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общей трудоемкости ОПОП (если иное не установлено ФГОС 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Объем элективных дисциплин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(дисциплины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выбору)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менее 30%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вариативной части Блока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Удельный вес занятий, проводимых в интерактивных формах должен составлять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20%</a:t>
            </a: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675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56754"/>
            <a:ext cx="515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«Дисциплины (модули)»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054444"/>
            <a:ext cx="8830493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Общая трудоемкость компоненты учебного плана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может быть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менее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двух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зачетных единиц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соблюдать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кратность двум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часов, выделяемых на лекционные, практические, лабораторные и семинарские занятия и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учитывать количество недель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теоретического обучения.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каждой дисциплины (модуля) указывается форма контроля (зачет, зачет с оценкой, экзамен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Учебным планом может предусматриваться выполнение курсовых работ и (или) проектов. Максимальное количество курсовых работ и проектов в совокупности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более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2-х в год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дисциплины в изучаемом семестре с формой контроля "курсовая работа" должна быть указана в этом же семестре форма контроля «зачет» или «зачет с оценкой».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Дисциплины (модули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базовой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части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все общекультурные компетенции (ОК)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общепрофессиональные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компетенции (ОПК), а также могут формировать профессиональные компетенции (ПК).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Дисциплины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модули)вариативной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части образовательной программы, должны формировать все ПК и могут формировать ОК и ОПК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Дисциплина по выбору и альтернативная ей дисциплина должны формировать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одни и те же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компетенции.</a:t>
            </a:r>
          </a:p>
          <a:p>
            <a:pPr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Блоке 3 «Государственная итоговая аттестация» указываются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компетенции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формируемые образовательной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программой.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355</TotalTime>
  <Words>869</Words>
  <Application>Microsoft Office PowerPoint</Application>
  <PresentationFormat>Экран (4:3)</PresentationFormat>
  <Paragraphs>171</Paragraphs>
  <Slides>19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42</cp:revision>
  <dcterms:created xsi:type="dcterms:W3CDTF">2017-07-31T11:24:23Z</dcterms:created>
  <dcterms:modified xsi:type="dcterms:W3CDTF">2018-02-01T09:47:40Z</dcterms:modified>
</cp:coreProperties>
</file>