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62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6437" autoAdjust="0"/>
  </p:normalViewPr>
  <p:slideViewPr>
    <p:cSldViewPr snapToGrid="0">
      <p:cViewPr varScale="1">
        <p:scale>
          <a:sx n="112" d="100"/>
          <a:sy n="112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4249943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5572904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536960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3102142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4931290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3847329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5268706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3785996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8821545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1093596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8294721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4C86-B095-4366-AE86-0B67EEBF082B}" type="datetimeFigureOut">
              <a:rPr lang="ru-RU" smtClean="0"/>
              <a:pPr/>
              <a:t>28.09.2017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BB6F-C3B7-4D18-BCC5-F63C8E42D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343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71783" y="1194486"/>
            <a:ext cx="51321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Нормативно-правовое регулирование учебного процесса</a:t>
            </a:r>
            <a:endParaRPr lang="ru-RU" sz="4000" b="1" dirty="0">
              <a:latin typeface="Philosopher" panose="02000503000000020004" pitchFamily="2" charset="-5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85749" y="4863530"/>
            <a:ext cx="33084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rebuchet MS" panose="020B0603020202020204" pitchFamily="34" charset="0"/>
              </a:rPr>
              <a:t>Методический семинар</a:t>
            </a:r>
          </a:p>
          <a:p>
            <a:r>
              <a:rPr lang="ru-RU" sz="1600" dirty="0" smtClean="0">
                <a:latin typeface="Trebuchet MS" panose="020B0603020202020204" pitchFamily="34" charset="0"/>
              </a:rPr>
              <a:t>28.09.2017</a:t>
            </a:r>
          </a:p>
          <a:p>
            <a:r>
              <a:rPr lang="ru-RU" sz="1200" dirty="0" smtClean="0">
                <a:latin typeface="Trebuchet MS" panose="020B0603020202020204" pitchFamily="34" charset="0"/>
              </a:rPr>
              <a:t>Управление образовательных программ</a:t>
            </a:r>
            <a:endParaRPr lang="ru-RU" sz="1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791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7086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394" y="0"/>
            <a:ext cx="4833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09  Зачет результатов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6076" y="667265"/>
            <a:ext cx="821312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indent="457200" algn="just"/>
            <a:r>
              <a:rPr lang="ru-RU" sz="1600" b="1" dirty="0" smtClean="0"/>
              <a:t>Обучающийся имеет право на зачет результатов обучения по отдельным дисциплинам (модулям) и (или) отдельным практикам, освоенным (пройденным) обучающимся при получении среднего профессионального образования и (или) высшего образования, а также дополнительного образования (при наличии) (далее - зачет результатов обучения). Зачтенные результаты обучения учитываются в качестве результатов промежуточной аттестации. 	</a:t>
            </a:r>
          </a:p>
          <a:p>
            <a:pPr algn="just">
              <a:spcAft>
                <a:spcPts val="1200"/>
              </a:spcAft>
            </a:pPr>
            <a:r>
              <a:rPr lang="ru-RU" sz="1100" b="1" dirty="0" smtClean="0"/>
              <a:t>(</a:t>
            </a:r>
            <a:r>
              <a:rPr lang="ru-RU" sz="1100" dirty="0" smtClean="0"/>
              <a:t> </a:t>
            </a:r>
            <a:r>
              <a:rPr lang="ru-RU" sz="1100" b="1" dirty="0" smtClean="0">
                <a:solidFill>
                  <a:srgbClr val="FF0000"/>
                </a:solidFill>
              </a:rPr>
              <a:t>Приказ от 5 апреля 2017 г. N 301 </a:t>
            </a:r>
            <a:r>
              <a:rPr lang="ru-RU" sz="1100" b="1" dirty="0" smtClean="0"/>
              <a:t>«Об утверждении порядка организации и осуществления об</a:t>
            </a:r>
            <a:r>
              <a:rPr lang="ru-RU" sz="1200" b="1" dirty="0" smtClean="0"/>
              <a:t>разовательной деятельности по образовательным программам высшего образования - программам </a:t>
            </a:r>
            <a:r>
              <a:rPr lang="ru-RU" sz="1200" b="1" dirty="0" err="1" smtClean="0"/>
              <a:t>бакалавриата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специалитета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магистратуры»)</a:t>
            </a:r>
          </a:p>
          <a:p>
            <a:pPr algn="just">
              <a:spcAft>
                <a:spcPts val="1200"/>
              </a:spcAft>
            </a:pPr>
            <a:r>
              <a:rPr lang="ru-RU" sz="1600" b="1" dirty="0" smtClean="0"/>
              <a:t>Организация, которой обучающимся представлен документ об образовании и (или) о квалификации либо документ об обучении, подтверждающий освоение им образовательной программы или ее части в виде </a:t>
            </a:r>
            <a:r>
              <a:rPr lang="ru-RU" sz="1600" b="1" dirty="0" err="1" smtClean="0"/>
              <a:t>онлайн-курсов</a:t>
            </a:r>
            <a:r>
              <a:rPr lang="ru-RU" sz="1600" b="1" dirty="0" smtClean="0"/>
              <a:t> в иной организации, допускает обучающегося к промежуточной аттестации по соответствующим дисциплинам (модулям), иным компонентам образовательной программы, или зачитывает результат обучения в качестве результата промежуточной аттестации на основании данного документа.</a:t>
            </a:r>
          </a:p>
          <a:p>
            <a:pPr algn="just">
              <a:spcAft>
                <a:spcPts val="1200"/>
              </a:spcAft>
            </a:pPr>
            <a:r>
              <a:rPr lang="ru-RU" sz="1200" b="1" dirty="0" smtClean="0"/>
              <a:t>(</a:t>
            </a:r>
            <a:r>
              <a:rPr lang="ru-RU" sz="1200" b="1" dirty="0" smtClean="0">
                <a:solidFill>
                  <a:srgbClr val="FF0000"/>
                </a:solidFill>
              </a:rPr>
              <a:t>Приказ МОН от 23.08.2017 № 816 </a:t>
            </a:r>
            <a:r>
              <a:rPr lang="ru-RU" sz="1200" b="1" dirty="0" smtClean="0"/>
              <a:t>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программ»)</a:t>
            </a:r>
          </a:p>
          <a:p>
            <a:pPr algn="just">
              <a:spcAft>
                <a:spcPts val="1200"/>
              </a:spcAft>
            </a:pPr>
            <a:endParaRPr lang="ru-RU" sz="1400" b="1" dirty="0" smtClean="0"/>
          </a:p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7086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394" y="0"/>
            <a:ext cx="4833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10  </a:t>
            </a:r>
            <a:r>
              <a:rPr lang="ru-RU" sz="2000" smtClean="0">
                <a:solidFill>
                  <a:schemeClr val="bg1"/>
                </a:solidFill>
                <a:latin typeface="Philosopher" panose="02000503000000020004" pitchFamily="2" charset="-52"/>
              </a:rPr>
              <a:t>Перевод условно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3466" y="951637"/>
            <a:ext cx="8034867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1200"/>
              </a:spcAft>
            </a:pPr>
            <a:r>
              <a:rPr lang="ru-RU" dirty="0" smtClean="0"/>
              <a:t>Обучающиеся, не прошедшие промежуточной аттестации по уважительным причинам или имеющие академическую задолженность, переводятся на следующий курс </a:t>
            </a:r>
            <a:r>
              <a:rPr lang="ru-RU" b="1" dirty="0" smtClean="0"/>
              <a:t>условно.</a:t>
            </a:r>
          </a:p>
          <a:p>
            <a:pPr indent="457200" algn="just"/>
            <a:r>
              <a:rPr lang="ru-RU" dirty="0" smtClean="0"/>
              <a:t>Обучающиеся по основным профессиональным образовательным программам, не ликвидировавшие в установленные сроки академической задолженности, отчисляются из этой организации как не выполнившие обязанностей по добросовестному освоению образовательной программы и выполнению учебного плана.</a:t>
            </a:r>
          </a:p>
          <a:p>
            <a:pPr algn="just"/>
            <a:r>
              <a:rPr lang="ru-RU" sz="1200" dirty="0" smtClean="0"/>
              <a:t>(</a:t>
            </a:r>
            <a:r>
              <a:rPr lang="ru-RU" sz="1200" b="1" dirty="0" smtClean="0">
                <a:solidFill>
                  <a:srgbClr val="FF0000"/>
                </a:solidFill>
              </a:rPr>
              <a:t>ст.58 Федеральный закон от 29.12.2012 N 273-ФЗ </a:t>
            </a:r>
            <a:r>
              <a:rPr lang="ru-RU" sz="1050" dirty="0" smtClean="0"/>
              <a:t>(ред. от 01.05.2017, с </a:t>
            </a:r>
            <a:r>
              <a:rPr lang="ru-RU" sz="1050" dirty="0" err="1" smtClean="0"/>
              <a:t>изм</a:t>
            </a:r>
            <a:r>
              <a:rPr lang="ru-RU" sz="1050" dirty="0" smtClean="0"/>
              <a:t>. от 05.07.2017) </a:t>
            </a:r>
            <a:r>
              <a:rPr lang="ru-RU" sz="1200" dirty="0" smtClean="0"/>
              <a:t>"Об образовании в Российской Федерации")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dirty="0" smtClean="0"/>
              <a:t>Обучающийся, переведенный условно на следующий курс и не ликвидировавший в установленные сроки академической задолженности, отчисляется с курса, на котором задолженность образовалась.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9418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3928" y="-211667"/>
            <a:ext cx="48338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11  </a:t>
            </a:r>
            <a:r>
              <a:rPr lang="ru-RU" b="1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Повторная промежуточная аттестация</a:t>
            </a:r>
            <a:endParaRPr lang="ru-RU" sz="2000" b="1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2533" y="745067"/>
            <a:ext cx="8365067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1200"/>
              </a:spcAft>
            </a:pPr>
            <a:r>
              <a:rPr lang="ru-RU" sz="1600" b="1" dirty="0" smtClean="0"/>
              <a:t>Организация устанавливает для обучающихся, имеющих академическую задолженность, сроки повторной промежуточной аттестации по каждой дисциплине (модулю), практике. </a:t>
            </a:r>
          </a:p>
          <a:p>
            <a:pPr indent="457200" algn="just">
              <a:spcAft>
                <a:spcPts val="1200"/>
              </a:spcAft>
            </a:pPr>
            <a:r>
              <a:rPr lang="ru-RU" sz="1600" b="1" dirty="0" smtClean="0"/>
              <a:t>Повторная промежуточная аттестация проводится не позднее истечения периода времени, составляющего один год после образования академической задолженности. В указанный период не включаются время болезни обучающегося, нахождение его в академическом отпуске или отпуске по беременности и родам.</a:t>
            </a:r>
          </a:p>
          <a:p>
            <a:pPr indent="457200" algn="just">
              <a:spcAft>
                <a:spcPts val="1200"/>
              </a:spcAft>
            </a:pPr>
            <a:r>
              <a:rPr lang="ru-RU" sz="1600" b="1" dirty="0" smtClean="0"/>
              <a:t>Организация может проводить первую повторную промежуточную аттестацию и (или) вторую повторную промежуточную аттестацию </a:t>
            </a:r>
            <a:r>
              <a:rPr lang="ru-RU" sz="1600" b="1" dirty="0" smtClean="0">
                <a:solidFill>
                  <a:srgbClr val="FF0000"/>
                </a:solidFill>
              </a:rPr>
              <a:t>в период каникул.</a:t>
            </a:r>
            <a:r>
              <a:rPr lang="ru-RU" sz="1600" b="1" dirty="0" smtClean="0"/>
              <a:t> В этом случае организация устанавливает несколько сроков для проведения соответствующей повторной промежуточной аттестации как в период каникул, так и в период реализации дисциплин (модулей). </a:t>
            </a:r>
          </a:p>
          <a:p>
            <a:pPr indent="457200" algn="just">
              <a:spcAft>
                <a:spcPts val="1200"/>
              </a:spcAft>
            </a:pPr>
            <a:r>
              <a:rPr lang="ru-RU" sz="1600" b="1" dirty="0" smtClean="0"/>
              <a:t>Повторная промежуточная аттестация </a:t>
            </a:r>
            <a:r>
              <a:rPr lang="ru-RU" sz="1600" b="1" dirty="0" smtClean="0">
                <a:solidFill>
                  <a:srgbClr val="FF0000"/>
                </a:solidFill>
              </a:rPr>
              <a:t>не может</a:t>
            </a:r>
            <a:r>
              <a:rPr lang="ru-RU" sz="1600" b="1" dirty="0" smtClean="0"/>
              <a:t> проводиться в период проведения </a:t>
            </a:r>
            <a:r>
              <a:rPr lang="ru-RU" sz="1600" b="1" dirty="0" smtClean="0">
                <a:solidFill>
                  <a:srgbClr val="FF0000"/>
                </a:solidFill>
              </a:rPr>
              <a:t>практики</a:t>
            </a:r>
            <a:r>
              <a:rPr lang="ru-RU" sz="1600" b="1" dirty="0" smtClean="0"/>
              <a:t>, а также в период проведения </a:t>
            </a:r>
            <a:r>
              <a:rPr lang="ru-RU" sz="1600" b="1" dirty="0" smtClean="0">
                <a:solidFill>
                  <a:srgbClr val="FF0000"/>
                </a:solidFill>
              </a:rPr>
              <a:t>промежуточной аттестации</a:t>
            </a:r>
            <a:r>
              <a:rPr lang="ru-RU" sz="1600" b="1" dirty="0" smtClean="0"/>
              <a:t>, за исключением периода проведения промежуточной аттестации при реализации образовательной программы в заочной форме обучения. </a:t>
            </a:r>
          </a:p>
          <a:p>
            <a:pPr indent="457200" algn="just">
              <a:spcAft>
                <a:spcPts val="600"/>
              </a:spcAft>
            </a:pPr>
            <a:r>
              <a:rPr lang="ru-RU" sz="1600" b="1" dirty="0" smtClean="0"/>
              <a:t>Время проведения повторной промежуточной аттестации </a:t>
            </a:r>
            <a:r>
              <a:rPr lang="ru-RU" sz="1600" b="1" dirty="0" smtClean="0">
                <a:solidFill>
                  <a:srgbClr val="FF0000"/>
                </a:solidFill>
              </a:rPr>
              <a:t>не должно совпадать </a:t>
            </a:r>
            <a:r>
              <a:rPr lang="ru-RU" sz="1600" b="1" dirty="0" smtClean="0"/>
              <a:t>со временем проведения учебных занятий в форме </a:t>
            </a:r>
            <a:r>
              <a:rPr lang="ru-RU" sz="1600" b="1" dirty="0" smtClean="0">
                <a:solidFill>
                  <a:srgbClr val="FF0000"/>
                </a:solidFill>
              </a:rPr>
              <a:t>контактной</a:t>
            </a:r>
            <a:r>
              <a:rPr lang="ru-RU" sz="1600" b="1" dirty="0" smtClean="0"/>
              <a:t> работы. </a:t>
            </a:r>
          </a:p>
          <a:p>
            <a:pPr indent="457200" algn="just">
              <a:spcAft>
                <a:spcPts val="600"/>
              </a:spcAft>
            </a:pPr>
            <a:r>
              <a:rPr lang="ru-RU" sz="1200" b="1" dirty="0" smtClean="0"/>
              <a:t>(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Приказ от 5 апреля 2017 г. N 301 </a:t>
            </a:r>
            <a:r>
              <a:rPr lang="ru-RU" sz="1200" b="1" dirty="0" smtClean="0"/>
              <a:t>«Об утверждении порядка организации и осуществления образовательной деятельности по образовательным программам высшего образования - программам </a:t>
            </a:r>
            <a:r>
              <a:rPr lang="ru-RU" sz="1200" b="1" dirty="0" err="1" smtClean="0"/>
              <a:t>бакалавриата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специалитета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магистратуры»)</a:t>
            </a:r>
          </a:p>
          <a:p>
            <a:pPr indent="457200" algn="just">
              <a:spcAft>
                <a:spcPts val="1200"/>
              </a:spcAft>
            </a:pPr>
            <a:endParaRPr lang="ru-RU" sz="1600" b="1" dirty="0" smtClean="0"/>
          </a:p>
          <a:p>
            <a:pPr indent="457200" algn="just">
              <a:spcAft>
                <a:spcPts val="1200"/>
              </a:spcAft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7086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394" y="0"/>
            <a:ext cx="4833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12  Практика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3466" y="951637"/>
            <a:ext cx="803486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1200"/>
              </a:spcAft>
            </a:pPr>
            <a:r>
              <a:rPr lang="ru-RU" dirty="0" smtClean="0"/>
              <a:t>Организация проведения практики, предусмотренной ОПОП ВО, осуществляется организациями на основе </a:t>
            </a:r>
            <a:r>
              <a:rPr lang="ru-RU" b="1" dirty="0" smtClean="0"/>
              <a:t>договоров</a:t>
            </a:r>
            <a:r>
              <a:rPr lang="ru-RU" dirty="0" smtClean="0"/>
              <a:t> с организациями, деятельность которых соответствует профессиональным компетенциям, осваиваемым в рамках ОПОП ВО.</a:t>
            </a:r>
          </a:p>
          <a:p>
            <a:pPr indent="457200" algn="just"/>
            <a:r>
              <a:rPr lang="ru-RU" dirty="0" smtClean="0"/>
              <a:t>Направление на практику оформляется </a:t>
            </a:r>
            <a:r>
              <a:rPr lang="ru-RU" b="1" dirty="0" smtClean="0"/>
              <a:t>распорядительным актом </a:t>
            </a:r>
            <a:r>
              <a:rPr lang="ru-RU" dirty="0" smtClean="0"/>
              <a:t>руководителя организации или иного уполномоченного им должностного лица с указанием закрепления каждого обучающегося за </a:t>
            </a:r>
            <a:r>
              <a:rPr lang="ru-RU" b="1" dirty="0" smtClean="0"/>
              <a:t>организацией</a:t>
            </a:r>
            <a:r>
              <a:rPr lang="ru-RU" dirty="0" smtClean="0"/>
              <a:t> или профильной организацией, а также с указанием </a:t>
            </a:r>
            <a:r>
              <a:rPr lang="ru-RU" b="1" dirty="0" smtClean="0"/>
              <a:t>вида</a:t>
            </a:r>
            <a:r>
              <a:rPr lang="ru-RU" dirty="0" smtClean="0"/>
              <a:t> и </a:t>
            </a:r>
            <a:r>
              <a:rPr lang="ru-RU" b="1" dirty="0" smtClean="0"/>
              <a:t>срока</a:t>
            </a:r>
            <a:r>
              <a:rPr lang="ru-RU" dirty="0" smtClean="0"/>
              <a:t> прохождения практики.</a:t>
            </a:r>
          </a:p>
          <a:p>
            <a:r>
              <a:rPr lang="ru-RU" sz="1200" b="1" dirty="0" smtClean="0"/>
              <a:t>(</a:t>
            </a:r>
            <a:r>
              <a:rPr lang="ru-RU" sz="1200" b="1" dirty="0" smtClean="0">
                <a:solidFill>
                  <a:srgbClr val="FF0000"/>
                </a:solidFill>
              </a:rPr>
              <a:t>Приказ МОН от 27 ноября 2015 г. N 1383 </a:t>
            </a:r>
            <a:r>
              <a:rPr lang="ru-RU" sz="1200" b="1" dirty="0" smtClean="0"/>
              <a:t>«Об утверждении положения о практике обучающихся, осваивающих основные профессиональные образовательные программы высшего образования»)</a:t>
            </a:r>
          </a:p>
          <a:p>
            <a:endParaRPr lang="ru-RU" sz="1200" b="1" dirty="0" smtClean="0"/>
          </a:p>
          <a:p>
            <a:pPr indent="457200" algn="just"/>
            <a:r>
              <a:rPr lang="ru-RU" dirty="0" smtClean="0"/>
              <a:t>Учебные занятия по дисциплинам (модулям), промежуточная аттестация обучающихся и итоговая (государственная итоговая) аттестация обучающихся проводятся в форме контактной работы и в форме самостоятельной работы обучающихся, </a:t>
            </a:r>
            <a:r>
              <a:rPr lang="ru-RU" b="1" dirty="0" smtClean="0"/>
              <a:t>практика - в форме контактной работы и в иных формах, определяемых организацией. </a:t>
            </a:r>
          </a:p>
          <a:p>
            <a:pPr algn="just"/>
            <a:r>
              <a:rPr lang="ru-RU" sz="1200" b="1" dirty="0" smtClean="0"/>
              <a:t>(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Приказ от 5 апреля 2017 г. N 301 </a:t>
            </a:r>
            <a:r>
              <a:rPr lang="ru-RU" sz="1200" b="1" dirty="0" smtClean="0"/>
              <a:t>«Об утверждении порядка организации и осуществления образовательной деятельности по образовательным программам высшего образования - программам </a:t>
            </a:r>
            <a:r>
              <a:rPr lang="ru-RU" sz="1200" b="1" dirty="0" err="1" smtClean="0"/>
              <a:t>бакалавриата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специалитета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магистратуры»)</a:t>
            </a:r>
          </a:p>
          <a:p>
            <a:pPr algn="just"/>
            <a:endParaRPr lang="ru-RU" b="1" dirty="0" smtClean="0"/>
          </a:p>
          <a:p>
            <a:endParaRPr lang="ru-RU" sz="1200" dirty="0" smtClean="0"/>
          </a:p>
          <a:p>
            <a:pPr indent="457200" algn="just">
              <a:spcAft>
                <a:spcPts val="1200"/>
              </a:spcAft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55958" y="2462774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Спасибо за</a:t>
            </a:r>
          </a:p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внимание!</a:t>
            </a:r>
            <a:endParaRPr lang="ru-RU" sz="4000" b="1" dirty="0">
              <a:latin typeface="Philosopher" panose="02000503000000020004" pitchFamily="2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24909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3699" y="0"/>
            <a:ext cx="5017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01   Основная </a:t>
            </a:r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направленность изменений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0746" y="1468555"/>
            <a:ext cx="822960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b="1" dirty="0" smtClean="0"/>
              <a:t>- Сокращение нормативной правовой регламентации организации и осуществления образовательной деятельности по программам высшего образования и расширение полномочий организаций, осуществляющей образовательную деятельность в разработке локальных нормативных актов;</a:t>
            </a:r>
            <a:endParaRPr lang="ru-RU" dirty="0" smtClean="0"/>
          </a:p>
          <a:p>
            <a:pPr algn="just">
              <a:spcAft>
                <a:spcPts val="1800"/>
              </a:spcAft>
            </a:pPr>
            <a:r>
              <a:rPr lang="ru-RU" b="1" dirty="0" smtClean="0"/>
              <a:t>- Изменения в разработке образовательных программ высшего образования в соответствии с федеральными государственными образовательными стандартами с учетом регистрации в реестре примерных основных образовательных программ (ПООП);</a:t>
            </a:r>
            <a:endParaRPr lang="ru-RU" dirty="0" smtClean="0"/>
          </a:p>
          <a:p>
            <a:pPr algn="just">
              <a:spcAft>
                <a:spcPts val="1800"/>
              </a:spcAft>
            </a:pPr>
            <a:r>
              <a:rPr lang="ru-RU" b="1" dirty="0" smtClean="0"/>
              <a:t>- Установление образовательной организацией величины зачетной единицы в астрономических часах и использование академических часов;</a:t>
            </a:r>
            <a:endParaRPr lang="ru-RU" dirty="0" smtClean="0"/>
          </a:p>
          <a:p>
            <a:pPr algn="just">
              <a:spcAft>
                <a:spcPts val="1800"/>
              </a:spcAft>
            </a:pPr>
            <a:r>
              <a:rPr lang="ru-RU" b="1" dirty="0" smtClean="0"/>
              <a:t>- Изменения в организации образовательного процесса: продолжительность каникул в течение учебного года, проведение повторной промежуточной аттестации, наполняемость учебных групп, ускоренное обучение.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632" y="160421"/>
            <a:ext cx="3593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02  </a:t>
            </a:r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Разработка ОПОП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0746" y="1468555"/>
            <a:ext cx="8229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Организация разрабатывает с учетом ПООП образовательную программу для лиц, поступающих на обучение, в год, следующий за годом включения ПООП в реестр. Обучение лиц обучающихся по образовательной программе, разработанной до включения соответствующей ПООП в реестр, осуществляется по образовательной программе, разработанной на момент их поступления или по решению организации по образовательной программе, обновленной с учетом вновь включенной ПООП в реестр. </a:t>
            </a:r>
          </a:p>
          <a:p>
            <a:pPr algn="just"/>
            <a:endParaRPr lang="ru-RU" sz="1200" b="1" dirty="0" smtClean="0"/>
          </a:p>
          <a:p>
            <a:pPr algn="just"/>
            <a:r>
              <a:rPr lang="ru-RU" sz="1200" b="1" dirty="0" smtClean="0"/>
              <a:t>(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Приказ от 5 апреля 2017 г. N 301 </a:t>
            </a:r>
            <a:r>
              <a:rPr lang="ru-RU" sz="1200" b="1" dirty="0" smtClean="0"/>
              <a:t>«Об утверждении порядка организации и осуществления образовательной деятельности по образовательным программам высшего образования - программам </a:t>
            </a:r>
            <a:r>
              <a:rPr lang="ru-RU" sz="1200" b="1" dirty="0" err="1" smtClean="0"/>
              <a:t>бакалавриата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специалитета</a:t>
            </a:r>
            <a:r>
              <a:rPr lang="ru-RU" sz="1200" b="1" dirty="0" smtClean="0"/>
              <a:t>, программам магистратуры»)</a:t>
            </a:r>
            <a:r>
              <a:rPr lang="ru-RU" b="1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632" y="160421"/>
            <a:ext cx="3993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03  </a:t>
            </a:r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Трудоемкость ОПОП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6076" y="1299674"/>
            <a:ext cx="82131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>
              <a:spcAft>
                <a:spcPts val="1200"/>
              </a:spcAft>
            </a:pPr>
            <a:r>
              <a:rPr lang="ru-RU" b="1" dirty="0" smtClean="0"/>
              <a:t>Трудоемкость образовательной программы (ее части) в зачетных единицах характеризует объем образовательной программы (ее части). </a:t>
            </a:r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Объем части образовательной программы должен составлять целое число зачетных единиц. Объем образовательной программы, а также годовой объем образовательной программы устанавливается образовательным стандартом. </a:t>
            </a:r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В объем (годовой объем) образовательной программы не включаются факультативные дисциплины (модули). </a:t>
            </a:r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При обучении по индивидуальному учебному плану, в том числе при ускоренном обучении, годовой объем образовательной программы, без учета объема отдельных дисциплин (модулей) и (или) отдельных практик, по которым результаты обучения были зачтены, не может превышать объема, установленного образовательным стандартом. </a:t>
            </a:r>
          </a:p>
          <a:p>
            <a:pPr algn="just">
              <a:spcAft>
                <a:spcPts val="1200"/>
              </a:spcAft>
            </a:pPr>
            <a:r>
              <a:rPr lang="ru-RU" sz="1200" b="1" dirty="0" smtClean="0"/>
              <a:t>(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Приказ от 5 апреля 2017 г. N 301 </a:t>
            </a:r>
            <a:r>
              <a:rPr lang="ru-RU" sz="1200" b="1" dirty="0" smtClean="0"/>
              <a:t>«Об утверждении порядка организации и осуществления образовательной деятельности по образовательным программам высшего образования - программам </a:t>
            </a:r>
            <a:r>
              <a:rPr lang="ru-RU" sz="1200" b="1" dirty="0" err="1" smtClean="0"/>
              <a:t>бакалавриата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специалитета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магистратуры»)</a:t>
            </a:r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394" y="0"/>
            <a:ext cx="3993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</a:t>
            </a:r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4</a:t>
            </a:r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  </a:t>
            </a:r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Продолжительность каникул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6076" y="1299674"/>
            <a:ext cx="821312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indent="457200" algn="just">
              <a:spcAft>
                <a:spcPts val="1200"/>
              </a:spcAft>
            </a:pPr>
            <a:r>
              <a:rPr lang="ru-RU" b="1" dirty="0" smtClean="0"/>
              <a:t>Общая продолжительность каникул в течение учебного года, если иное не установлено федеральным государственным образовательным стандартом, составляет: </a:t>
            </a:r>
          </a:p>
          <a:p>
            <a:pPr algn="just">
              <a:spcAft>
                <a:spcPts val="1200"/>
              </a:spcAft>
            </a:pPr>
            <a:r>
              <a:rPr lang="ru-RU" b="1" dirty="0" smtClean="0"/>
              <a:t>при продолжительности обучения в течение учебного года </a:t>
            </a:r>
          </a:p>
          <a:p>
            <a:pPr algn="just">
              <a:spcAft>
                <a:spcPts val="1200"/>
              </a:spcAft>
            </a:pPr>
            <a:r>
              <a:rPr lang="ru-RU" b="1" dirty="0" smtClean="0"/>
              <a:t>более 39 недель - не менее 7 недель и не более 10 недель; </a:t>
            </a:r>
          </a:p>
          <a:p>
            <a:pPr algn="just">
              <a:spcAft>
                <a:spcPts val="1200"/>
              </a:spcAft>
            </a:pPr>
            <a:r>
              <a:rPr lang="ru-RU" b="1" dirty="0" smtClean="0"/>
              <a:t>при продолжительности обучения в течение учебного года </a:t>
            </a:r>
          </a:p>
          <a:p>
            <a:pPr algn="just">
              <a:spcAft>
                <a:spcPts val="1200"/>
              </a:spcAft>
            </a:pPr>
            <a:r>
              <a:rPr lang="ru-RU" b="1" dirty="0" smtClean="0"/>
              <a:t>не менее 12 недель и не более 39 недель - не менее 3 недель и не более 7 недель; </a:t>
            </a:r>
          </a:p>
          <a:p>
            <a:pPr algn="just">
              <a:spcAft>
                <a:spcPts val="1200"/>
              </a:spcAft>
            </a:pPr>
            <a:r>
              <a:rPr lang="ru-RU" b="1" dirty="0" smtClean="0"/>
              <a:t>при продолжительности 	 обучения в течение учебного года </a:t>
            </a:r>
          </a:p>
          <a:p>
            <a:pPr algn="just">
              <a:spcAft>
                <a:spcPts val="1200"/>
              </a:spcAft>
            </a:pPr>
            <a:r>
              <a:rPr lang="ru-RU" b="1" dirty="0" smtClean="0"/>
              <a:t>менее 12 недель - не более 2 недель. </a:t>
            </a:r>
            <a:endParaRPr lang="ru-RU" b="1" dirty="0" smtClean="0"/>
          </a:p>
          <a:p>
            <a:pPr algn="just">
              <a:spcAft>
                <a:spcPts val="600"/>
              </a:spcAft>
            </a:pPr>
            <a:r>
              <a:rPr lang="ru-RU" b="1" dirty="0" smtClean="0">
                <a:solidFill>
                  <a:srgbClr val="00B0F0"/>
                </a:solidFill>
              </a:rPr>
              <a:t>При расчете продолжительности обучения и каникул в указанную продолжительность не входят нерабочие праздничные дни</a:t>
            </a:r>
            <a:r>
              <a:rPr lang="ru-RU" b="1" dirty="0" smtClean="0"/>
              <a:t>	</a:t>
            </a:r>
          </a:p>
          <a:p>
            <a:pPr algn="just">
              <a:spcAft>
                <a:spcPts val="600"/>
              </a:spcAft>
            </a:pPr>
            <a:r>
              <a:rPr lang="ru-RU" sz="1200" b="1" dirty="0" smtClean="0"/>
              <a:t>(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Приказ от 5 апреля 2017 г. N 301 </a:t>
            </a:r>
            <a:r>
              <a:rPr lang="ru-RU" sz="1200" b="1" dirty="0" smtClean="0"/>
              <a:t>«Об утверждении порядка организации и осуществления образовательной деятельности по образовательным программам высшего образования - программам </a:t>
            </a:r>
            <a:r>
              <a:rPr lang="ru-RU" sz="1200" b="1" dirty="0" err="1" smtClean="0"/>
              <a:t>бакалавриата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специалитета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магистратуры»)</a:t>
            </a:r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2994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394" y="197708"/>
            <a:ext cx="4833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05  </a:t>
            </a:r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Расписание, состав групп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6076" y="947351"/>
            <a:ext cx="82131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indent="457200" algn="just">
              <a:spcAft>
                <a:spcPts val="1200"/>
              </a:spcAft>
            </a:pPr>
            <a:r>
              <a:rPr lang="ru-RU" sz="1600" b="1" dirty="0" smtClean="0"/>
              <a:t>При составлении расписаний учебных занятий организация обязана исключить нерациональные затраты времени обучающихся с тем, чтобы не нарушалась их непрерывная последовательность и не образовывались длительные перерывы между занятиями. </a:t>
            </a:r>
          </a:p>
          <a:p>
            <a:pPr indent="457200" algn="just">
              <a:spcAft>
                <a:spcPts val="1200"/>
              </a:spcAft>
            </a:pPr>
            <a:r>
              <a:rPr lang="ru-RU" sz="1600" b="1" dirty="0" smtClean="0"/>
              <a:t>Продолжительность учебного занятия в форме контактной работы не может превышать 90 минут. При этом организация предусматривает перерывы между учебными занятиями не менее 5 минут. </a:t>
            </a:r>
          </a:p>
          <a:p>
            <a:pPr indent="457200" algn="just">
              <a:spcAft>
                <a:spcPts val="1200"/>
              </a:spcAft>
            </a:pPr>
            <a:r>
              <a:rPr lang="ru-RU" sz="1600" dirty="0" smtClean="0"/>
              <a:t>Для проведения занятий семинарского типа формируются учебные группы обучающихся численностью не более </a:t>
            </a:r>
            <a:r>
              <a:rPr lang="ru-RU" sz="1600" b="1" dirty="0" smtClean="0"/>
              <a:t>30 человек из числа обучающихся по одной специальности или направлению подготовки. 	</a:t>
            </a:r>
          </a:p>
          <a:p>
            <a:pPr indent="457200" algn="just">
              <a:spcAft>
                <a:spcPts val="1200"/>
              </a:spcAft>
            </a:pPr>
            <a:r>
              <a:rPr lang="ru-RU" sz="1600" dirty="0" smtClean="0"/>
              <a:t>Для проведения практических занятий по физической культуре и спорту (физической подготовке) формируются учебные группы численностью не более </a:t>
            </a:r>
            <a:r>
              <a:rPr lang="ru-RU" sz="1600" b="1" dirty="0" smtClean="0"/>
              <a:t>20 человек с учетом состояния здоровья, физического развития и физической подготовленности обучающихся. </a:t>
            </a:r>
            <a:r>
              <a:rPr lang="ru-RU" b="1" dirty="0" smtClean="0"/>
              <a:t>	</a:t>
            </a:r>
          </a:p>
          <a:p>
            <a:pPr algn="just">
              <a:spcAft>
                <a:spcPts val="1200"/>
              </a:spcAft>
            </a:pPr>
            <a:r>
              <a:rPr lang="ru-RU" sz="1200" b="1" dirty="0" smtClean="0"/>
              <a:t>(</a:t>
            </a:r>
            <a:r>
              <a:rPr lang="ru-RU" sz="1200" dirty="0" smtClean="0"/>
              <a:t> </a:t>
            </a:r>
            <a:r>
              <a:rPr lang="ru-RU" sz="1200" b="1" dirty="0" smtClean="0">
                <a:solidFill>
                  <a:srgbClr val="FF0000"/>
                </a:solidFill>
              </a:rPr>
              <a:t>Приказ от 5 апреля 2017 г. N 301 </a:t>
            </a:r>
            <a:r>
              <a:rPr lang="ru-RU" sz="1200" b="1" dirty="0" smtClean="0"/>
              <a:t>«Об утверждении порядка организации и осуществления образовательной деятельности по образовательным программам высшего образования - программам </a:t>
            </a:r>
            <a:r>
              <a:rPr lang="ru-RU" sz="1200" b="1" dirty="0" err="1" smtClean="0"/>
              <a:t>бакалавриата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специалитета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магистратуры»)</a:t>
            </a:r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8897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394" y="0"/>
            <a:ext cx="4833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06  </a:t>
            </a:r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Отпуск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6076" y="947351"/>
            <a:ext cx="8213124" cy="5640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algn="just">
              <a:buAutoNum type="arabicPeriod"/>
            </a:pPr>
            <a:r>
              <a:rPr lang="ru-RU" dirty="0" smtClean="0"/>
              <a:t>Обучающимся предоставляются академические права на:</a:t>
            </a:r>
          </a:p>
          <a:p>
            <a:pPr algn="just"/>
            <a:r>
              <a:rPr lang="ru-RU" b="1" dirty="0" smtClean="0"/>
              <a:t>академический отпуск </a:t>
            </a:r>
            <a:r>
              <a:rPr lang="ru-RU" dirty="0" smtClean="0"/>
              <a:t>в порядке и по основаниям, которые установлены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образования, а также </a:t>
            </a:r>
            <a:r>
              <a:rPr lang="ru-RU" b="1" dirty="0" smtClean="0"/>
              <a:t>отпуск по беременности и родам, отпуск по уходу за ребенком до достижения им возраста трех лет </a:t>
            </a:r>
            <a:r>
              <a:rPr lang="ru-RU" dirty="0" smtClean="0"/>
              <a:t>в порядке, установленном федеральными законами</a:t>
            </a:r>
          </a:p>
          <a:p>
            <a:pPr>
              <a:spcAft>
                <a:spcPts val="600"/>
              </a:spcAft>
            </a:pPr>
            <a:r>
              <a:rPr lang="ru-RU" sz="1100" dirty="0" smtClean="0"/>
              <a:t>(</a:t>
            </a:r>
            <a:r>
              <a:rPr lang="ru-RU" sz="1100" b="1" dirty="0" smtClean="0">
                <a:solidFill>
                  <a:srgbClr val="FF0000"/>
                </a:solidFill>
              </a:rPr>
              <a:t>ст.34 Федеральный закон от 29.12.2012 N 273-ФЗ </a:t>
            </a:r>
            <a:r>
              <a:rPr lang="ru-RU" sz="1050" dirty="0" smtClean="0"/>
              <a:t>(ред. от 01.05.2017, с </a:t>
            </a:r>
            <a:r>
              <a:rPr lang="ru-RU" sz="1050" dirty="0" err="1" smtClean="0"/>
              <a:t>изм</a:t>
            </a:r>
            <a:r>
              <a:rPr lang="ru-RU" sz="1050" dirty="0" smtClean="0"/>
              <a:t>. от 05.07.2017) "Об образовании в Российской Федерации")</a:t>
            </a:r>
          </a:p>
          <a:p>
            <a:pPr>
              <a:spcAft>
                <a:spcPts val="600"/>
              </a:spcAft>
            </a:pPr>
            <a:endParaRPr lang="ru-RU" sz="1050" dirty="0" smtClean="0"/>
          </a:p>
          <a:p>
            <a:pPr algn="just">
              <a:spcAft>
                <a:spcPts val="600"/>
              </a:spcAft>
            </a:pPr>
            <a:r>
              <a:rPr lang="ru-RU" dirty="0" smtClean="0"/>
              <a:t>2.В срок получения высшего образования по образовательной программе не включается время нахождения обучающегося в академическом отпуске, в отпуске по беременности и родам, </a:t>
            </a:r>
            <a:r>
              <a:rPr lang="ru-RU" b="1" dirty="0" smtClean="0"/>
              <a:t>а также нахождение в отпуске по уходу за ребенком до достижения им возраста трех лет в случае, если обучающийся не продолжает в этот период обучение 	</a:t>
            </a:r>
            <a:endParaRPr lang="ru-RU" sz="1200" dirty="0" smtClean="0"/>
          </a:p>
          <a:p>
            <a:pPr algn="just">
              <a:spcAft>
                <a:spcPts val="1200"/>
              </a:spcAft>
            </a:pPr>
            <a:r>
              <a:rPr lang="ru-RU" sz="1100" b="1" dirty="0" smtClean="0"/>
              <a:t>(</a:t>
            </a:r>
            <a:r>
              <a:rPr lang="ru-RU" sz="1100" dirty="0" smtClean="0"/>
              <a:t> </a:t>
            </a:r>
            <a:r>
              <a:rPr lang="ru-RU" sz="1100" b="1" dirty="0" smtClean="0">
                <a:solidFill>
                  <a:srgbClr val="FF0000"/>
                </a:solidFill>
              </a:rPr>
              <a:t>Приказ от 5 апреля 2017 г. N 301 </a:t>
            </a:r>
            <a:r>
              <a:rPr lang="ru-RU" sz="1100" b="1" dirty="0" smtClean="0"/>
              <a:t>«Об утверждении порядка организации и осуществления об</a:t>
            </a:r>
            <a:r>
              <a:rPr lang="ru-RU" sz="1200" b="1" dirty="0" smtClean="0"/>
              <a:t>разовательной деятельности по образовательным программам высшего образования - программам </a:t>
            </a:r>
            <a:r>
              <a:rPr lang="ru-RU" sz="1200" b="1" dirty="0" err="1" smtClean="0"/>
              <a:t>бакалавриата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специалитета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магистратуры»)</a:t>
            </a:r>
          </a:p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8897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394" y="0"/>
            <a:ext cx="4833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07  Отпуск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6076" y="667265"/>
            <a:ext cx="8213124" cy="6482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algn="just">
              <a:spcAft>
                <a:spcPts val="1200"/>
              </a:spcAft>
            </a:pPr>
            <a:r>
              <a:rPr lang="ru-RU" sz="1600" dirty="0" smtClean="0"/>
              <a:t>Обучающийся в период нахождения его в академическом отпуске освобождается от обязанностей, связанных с освоением им образовательной программы в организации, и   </a:t>
            </a:r>
            <a:r>
              <a:rPr lang="ru-RU" sz="1600" b="1" dirty="0" smtClean="0"/>
              <a:t>не допускается к образовательному процессу до завершения академического отпуска</a:t>
            </a:r>
            <a:r>
              <a:rPr lang="ru-RU" sz="1600" dirty="0" smtClean="0"/>
              <a:t>. В случае, если обучающийся обучается в организации по договору об образовании за счет средств физического и (или) юридического лица, во время академического отпуска плата за обучение с него не взимается.</a:t>
            </a:r>
          </a:p>
          <a:p>
            <a:pPr algn="just">
              <a:spcAft>
                <a:spcPts val="1200"/>
              </a:spcAft>
            </a:pPr>
            <a:r>
              <a:rPr lang="ru-RU" sz="1600" dirty="0" smtClean="0"/>
              <a:t>Академический отпуск </a:t>
            </a:r>
            <a:r>
              <a:rPr lang="ru-RU" sz="1600" b="1" dirty="0" smtClean="0"/>
              <a:t>завершается по окончании периода времени</a:t>
            </a:r>
            <a:r>
              <a:rPr lang="ru-RU" sz="1600" dirty="0" smtClean="0"/>
              <a:t>, на который он был предоставлен, либо </a:t>
            </a:r>
            <a:r>
              <a:rPr lang="ru-RU" sz="1600" b="1" dirty="0" smtClean="0"/>
              <a:t>до окончания</a:t>
            </a:r>
            <a:r>
              <a:rPr lang="ru-RU" sz="1600" dirty="0" smtClean="0"/>
              <a:t> указанного периода </a:t>
            </a:r>
            <a:r>
              <a:rPr lang="ru-RU" sz="1600" b="1" dirty="0" smtClean="0"/>
              <a:t>на основании заявления </a:t>
            </a:r>
            <a:r>
              <a:rPr lang="ru-RU" sz="1600" dirty="0" smtClean="0"/>
              <a:t>обучающегося. Обучающийся допускается к обучению по завершении академического отпуска на основании </a:t>
            </a:r>
            <a:r>
              <a:rPr lang="ru-RU" sz="1600" b="1" dirty="0" smtClean="0"/>
              <a:t>приказа руководителя </a:t>
            </a:r>
            <a:r>
              <a:rPr lang="ru-RU" sz="1600" dirty="0" smtClean="0"/>
              <a:t>организации или уполномоченного им должностного лица.</a:t>
            </a:r>
          </a:p>
          <a:p>
            <a:pPr algn="just">
              <a:spcAft>
                <a:spcPts val="1200"/>
              </a:spcAft>
            </a:pPr>
            <a:r>
              <a:rPr lang="ru-RU" sz="1600" dirty="0" smtClean="0"/>
              <a:t> Обучающимся, находящимся в академическом отпуске по медицинским показаниям, назначаются и выплачиваются ежемесячные </a:t>
            </a:r>
            <a:r>
              <a:rPr lang="ru-RU" sz="1600" b="1" dirty="0" smtClean="0"/>
              <a:t>компенсационные выплаты </a:t>
            </a:r>
            <a:r>
              <a:rPr lang="ru-RU" sz="1600" dirty="0" smtClean="0"/>
              <a:t>в соответствии с постановлением Правительства Российской Федерации от 3 ноября 1994 г. N 1206 "Об утверждении порядка назначения и выплаты ежемесячных компенсационных выплат отдельным категориям граждан" (Собрание законодательства Российской Федерации, 1994, N 29, ст. 3035; 2003, N 33, ст. 3269; 2006, N 33, ст. 3633; 2012, N 22, ст. 2867; 2013, N 13, ст. 1559).</a:t>
            </a:r>
          </a:p>
          <a:p>
            <a:r>
              <a:rPr lang="ru-RU" sz="1200" dirty="0" smtClean="0"/>
              <a:t>(</a:t>
            </a:r>
            <a:r>
              <a:rPr lang="ru-RU" sz="1200" b="1" dirty="0" smtClean="0">
                <a:solidFill>
                  <a:srgbClr val="FF0000"/>
                </a:solidFill>
              </a:rPr>
              <a:t>Приказ МОН от 13 июня 2013 г. N 455 </a:t>
            </a:r>
            <a:r>
              <a:rPr lang="ru-RU" sz="1200" b="1" dirty="0" smtClean="0"/>
              <a:t>«Об утверждении порядка и оснований предоставления академического отпуска обучающимся»</a:t>
            </a:r>
            <a:r>
              <a:rPr lang="ru-RU" sz="1200" dirty="0" smtClean="0"/>
              <a:t>)</a:t>
            </a:r>
          </a:p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8897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394" y="0"/>
            <a:ext cx="4833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08  Ускоренное обучение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6076" y="667265"/>
            <a:ext cx="821312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indent="457200" algn="just">
              <a:spcAft>
                <a:spcPts val="1200"/>
              </a:spcAft>
            </a:pPr>
            <a:r>
              <a:rPr lang="ru-RU" sz="1600" dirty="0" smtClean="0"/>
              <a:t>При освоении образовательной программы обучающимся, который имеет среднее профессиональное, высшее </a:t>
            </a:r>
            <a:r>
              <a:rPr lang="ru-RU" sz="1600" b="1" dirty="0" smtClean="0"/>
              <a:t>или дополнительное образование и (или) обучается (обучался) по образовательной программе среднего профессионального, высшего или дополнительного образования, и (или) имеет способности и (или) уровень развития, позволяющие освоить образовательную программу в более короткий срок по сравнению со сроком получения высшего образования по образовательной программе, установленным организацией в соответствии с образовательным стандартом, по решению организации осуществляется ускоренное обучение такого обучающегося по индивидуальному учебному плану в порядке, установленном локальным нормативным актом организации. 	</a:t>
            </a:r>
          </a:p>
          <a:p>
            <a:pPr indent="457200" algn="just"/>
            <a:r>
              <a:rPr lang="ru-RU" sz="1600" dirty="0" smtClean="0"/>
              <a:t>При ускоренном обучении сокращение срока получения высшего образования по образовательной программе реализуется путем </a:t>
            </a:r>
          </a:p>
          <a:p>
            <a:pPr algn="just"/>
            <a:r>
              <a:rPr lang="ru-RU" sz="1600" b="1" dirty="0" smtClean="0"/>
              <a:t>зачета результатов обучения </a:t>
            </a:r>
            <a:r>
              <a:rPr lang="ru-RU" sz="1600" dirty="0" smtClean="0"/>
              <a:t>по отдельным дисциплинам (модулям) и (или) отдельным практикам, освоенным (пройденным) обучающимся при получении среднего профессионального образования и (или) высшего образования, а также дополнительного образования (при наличии), </a:t>
            </a:r>
            <a:r>
              <a:rPr lang="ru-RU" sz="1600" b="1" dirty="0" smtClean="0"/>
              <a:t>и (или) путем повышения темпа освоения образовательной программы. </a:t>
            </a:r>
            <a:r>
              <a:rPr lang="ru-RU" sz="1600" dirty="0" smtClean="0"/>
              <a:t>Повышение темпа освоения образовательной программы осуществляется для лиц, имеющих соответствующие способности и (или) уровень развития. 	</a:t>
            </a:r>
            <a:r>
              <a:rPr lang="ru-RU" sz="1600" b="1" dirty="0" smtClean="0"/>
              <a:t>	</a:t>
            </a:r>
          </a:p>
          <a:p>
            <a:pPr indent="457200" algn="just"/>
            <a:endParaRPr lang="ru-RU" sz="1600" b="1" dirty="0" smtClean="0"/>
          </a:p>
          <a:p>
            <a:pPr algn="just">
              <a:spcAft>
                <a:spcPts val="1200"/>
              </a:spcAft>
            </a:pPr>
            <a:r>
              <a:rPr lang="ru-RU" sz="1100" b="1" dirty="0" smtClean="0"/>
              <a:t>(</a:t>
            </a:r>
            <a:r>
              <a:rPr lang="ru-RU" sz="1100" dirty="0" smtClean="0"/>
              <a:t> </a:t>
            </a:r>
            <a:r>
              <a:rPr lang="ru-RU" sz="1100" b="1" dirty="0" smtClean="0">
                <a:solidFill>
                  <a:srgbClr val="FF0000"/>
                </a:solidFill>
              </a:rPr>
              <a:t>Приказ от 5 апреля 2017 г. N 301 </a:t>
            </a:r>
            <a:r>
              <a:rPr lang="ru-RU" sz="1100" b="1" dirty="0" smtClean="0"/>
              <a:t>«Об утверждении порядка организации и осуществления об</a:t>
            </a:r>
            <a:r>
              <a:rPr lang="ru-RU" sz="1200" b="1" dirty="0" smtClean="0"/>
              <a:t>разовательной деятельности по образовательным программам высшего образования - программам </a:t>
            </a:r>
            <a:r>
              <a:rPr lang="ru-RU" sz="1200" b="1" dirty="0" err="1" smtClean="0"/>
              <a:t>бакалавриата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специалитета</a:t>
            </a:r>
            <a:r>
              <a:rPr lang="ru-RU" sz="1200" b="1" dirty="0" smtClean="0"/>
              <a:t>, </a:t>
            </a:r>
            <a:r>
              <a:rPr lang="ru-RU" sz="1200" b="1" dirty="0" err="1" smtClean="0"/>
              <a:t>программам</a:t>
            </a:r>
            <a:r>
              <a:rPr lang="ru-RU" sz="1200" b="1" dirty="0" smtClean="0"/>
              <a:t> магистратуры»)</a:t>
            </a:r>
          </a:p>
          <a:p>
            <a:pPr algn="just">
              <a:spcAft>
                <a:spcPts val="1200"/>
              </a:spcAft>
            </a:pPr>
            <a:endParaRPr lang="ru-RU" sz="1200" b="1" dirty="0" smtClean="0"/>
          </a:p>
          <a:p>
            <a:pPr indent="450000" algn="just">
              <a:spcAft>
                <a:spcPts val="1200"/>
              </a:spcAft>
            </a:pPr>
            <a:r>
              <a:rPr lang="ru-RU" b="1" dirty="0" smtClean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3644300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1074</TotalTime>
  <Words>1430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User</cp:lastModifiedBy>
  <cp:revision>95</cp:revision>
  <dcterms:created xsi:type="dcterms:W3CDTF">2017-07-31T11:24:23Z</dcterms:created>
  <dcterms:modified xsi:type="dcterms:W3CDTF">2017-09-28T10:19:52Z</dcterms:modified>
</cp:coreProperties>
</file>