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4" r:id="rId3"/>
    <p:sldId id="268" r:id="rId4"/>
    <p:sldId id="257" r:id="rId5"/>
    <p:sldId id="258" r:id="rId6"/>
    <p:sldId id="269" r:id="rId7"/>
    <p:sldId id="270" r:id="rId8"/>
    <p:sldId id="271" r:id="rId9"/>
    <p:sldId id="272" r:id="rId10"/>
    <p:sldId id="273" r:id="rId11"/>
    <p:sldId id="260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1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5720F-7228-4B58-812E-468B98B34C1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67FC8-DED7-4632-AB8C-86CF03FD9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0BE8-8156-48F7-996F-8686DD97DAC7}" type="datetime1">
              <a:rPr lang="ru-RU" smtClean="0"/>
              <a:t>22.02.2019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222-0DBB-4CBF-971D-2DAEEFC52B41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164A-5181-4B3F-AB01-D25F41DFDEB8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9254-E405-4BF9-AC8A-4966BEB691C8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D09E-E822-45D0-8881-DC6B302D173C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3FF9-E289-46A1-AEEE-3169D52C67D8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320-53DF-43D3-AB66-938AE99ECF70}" type="datetime1">
              <a:rPr lang="ru-RU" smtClean="0"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EF0A-7658-476C-9911-D65243D7167A}" type="datetime1">
              <a:rPr lang="ru-RU" smtClean="0"/>
              <a:t>22.02.2019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B48-E453-4870-BFD6-8958CF0F9A61}" type="datetime1">
              <a:rPr lang="ru-RU" smtClean="0"/>
              <a:t>22.02.2019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EEB1-5E99-4A2E-BAC0-C912F5C27939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1C6-6525-4A3D-A01D-B92E9CD0BB0D}" type="datetime1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1583BC-5962-46C0-9F6E-2AA2E42D3287}" type="datetime1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Новочеркасск: Главный корпус ЮРГТУ (НПИ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23617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3833"/>
            <a:ext cx="9144000" cy="18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Federal state budgetary educational institution of higher professional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“M.I.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Platov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South-Russia State 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Polytechnic University (NPI)”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0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solve the problem of quantum attacks: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6) </a:t>
            </a:r>
            <a:r>
              <a:rPr lang="en-US" sz="2800" dirty="0">
                <a:solidFill>
                  <a:schemeClr val="tx1"/>
                </a:solidFill>
              </a:rPr>
              <a:t>Encryption with secret key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</a:rPr>
              <a:t>Advanced Encryption </a:t>
            </a:r>
            <a:r>
              <a:rPr lang="en-US" sz="2800" dirty="0" smtClean="0">
                <a:solidFill>
                  <a:schemeClr val="tx1"/>
                </a:solidFill>
              </a:rPr>
              <a:t>Standard(AES)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5" y="-8001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AES operations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тас\Desktop\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" y="940078"/>
            <a:ext cx="4431884" cy="22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8464" y="116632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0517" y="278092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SubBytes</a:t>
            </a:r>
            <a:endParaRPr lang="ru-RU" dirty="0"/>
          </a:p>
        </p:txBody>
      </p:sp>
      <p:pic>
        <p:nvPicPr>
          <p:cNvPr id="3074" name="Picture 2" descr="C:\Users\100502027\Desktop\AES-AddRoundK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3" y="3206551"/>
            <a:ext cx="4497844" cy="34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0077" y="52292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AddRoundKey</a:t>
            </a:r>
            <a:endParaRPr lang="ru-RU" dirty="0"/>
          </a:p>
        </p:txBody>
      </p:sp>
      <p:pic>
        <p:nvPicPr>
          <p:cNvPr id="3075" name="Picture 3" descr="C:\Users\100502027\Desktop\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7" y="686650"/>
            <a:ext cx="4495193" cy="23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39800" y="283721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MixColumns</a:t>
            </a:r>
            <a:endParaRPr lang="ru-RU" dirty="0"/>
          </a:p>
        </p:txBody>
      </p:sp>
      <p:pic>
        <p:nvPicPr>
          <p:cNvPr id="3076" name="Picture 4" descr="C:\Users\100502027\Desktop\AES-ShiftRow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45" y="3361017"/>
            <a:ext cx="4449455" cy="16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29943" y="4983566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ShiftRows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8d300d0dd207fe96724ec215572814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658"/>
            <a:ext cx="9177247" cy="61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23" y="-794758"/>
            <a:ext cx="8229600" cy="1600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Quantum processor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00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2635" y="116632"/>
            <a:ext cx="431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483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41" y="1052736"/>
            <a:ext cx="8229600" cy="4536504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</a:rPr>
              <a:t>CRYPTOGRAPHY ALGORITHMS RESISTANT TO QUANTUM COMPUTERS.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en-US" sz="3200" b="1" dirty="0">
                <a:solidFill>
                  <a:schemeClr val="tx1"/>
                </a:solidFill>
                <a:effectLst/>
              </a:rPr>
              <a:t>POST-QUANTUM CRYPTOGRAPHY.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Author: student </a:t>
            </a:r>
            <a:r>
              <a:rPr lang="en-US" dirty="0" err="1" smtClean="0"/>
              <a:t>Stekhov</a:t>
            </a:r>
            <a:r>
              <a:rPr lang="en-US" dirty="0" smtClean="0"/>
              <a:t> </a:t>
            </a:r>
            <a:r>
              <a:rPr lang="en-US" dirty="0" err="1" smtClean="0"/>
              <a:t>Stanislav</a:t>
            </a:r>
            <a:r>
              <a:rPr lang="en-US" dirty="0" smtClean="0"/>
              <a:t> </a:t>
            </a:r>
            <a:r>
              <a:rPr lang="en-US" dirty="0" err="1" smtClean="0"/>
              <a:t>Nikolaevich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74641" y="11663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0502027\Desktop\Dejv_Bar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03944" cy="68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3942" y="1628800"/>
            <a:ext cx="39400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Computer Revolution everything changes way too fast for the human brain to comprehend. That is why only 14-year-olds really understand what is going 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© Dave Barry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4641" y="11663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1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0502027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9050"/>
            <a:ext cx="9153526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 improvement graph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1094" y="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116632"/>
            <a:ext cx="8229600" cy="1268760"/>
          </a:xfrm>
        </p:spPr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computer</a:t>
            </a:r>
            <a:b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CPU in the red circle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ас\Desktop\New Bitmap Im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6037"/>
            <a:ext cx="8136904" cy="54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58222" y="11663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solve the problem of quantum attacks: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1) </a:t>
            </a:r>
            <a:r>
              <a:rPr lang="en-GB" sz="2800" i="1" dirty="0">
                <a:solidFill>
                  <a:schemeClr val="tx1"/>
                </a:solidFill>
              </a:rPr>
              <a:t>C</a:t>
            </a:r>
            <a:r>
              <a:rPr lang="en-US" sz="2800" i="1" dirty="0" err="1" smtClean="0">
                <a:solidFill>
                  <a:schemeClr val="tx1"/>
                </a:solidFill>
              </a:rPr>
              <a:t>ryptography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based on hash functions</a:t>
            </a:r>
            <a:r>
              <a:rPr lang="en-US" sz="2800" i="1" dirty="0" smtClean="0">
                <a:solidFill>
                  <a:schemeClr val="tx1"/>
                </a:solidFill>
              </a:rPr>
              <a:t>. (</a:t>
            </a:r>
            <a:r>
              <a:rPr lang="en-US" sz="2800" i="1" dirty="0" err="1" smtClean="0">
                <a:solidFill>
                  <a:schemeClr val="tx1"/>
                </a:solidFill>
              </a:rPr>
              <a:t>Merkle</a:t>
            </a:r>
            <a:r>
              <a:rPr lang="en-US" sz="2800" i="1" dirty="0" smtClean="0">
                <a:solidFill>
                  <a:schemeClr val="tx1"/>
                </a:solidFill>
              </a:rPr>
              <a:t> signature with </a:t>
            </a:r>
            <a:r>
              <a:rPr lang="en-US" sz="2800" i="1" dirty="0" err="1" smtClean="0">
                <a:solidFill>
                  <a:schemeClr val="tx1"/>
                </a:solidFill>
              </a:rPr>
              <a:t>Merkle</a:t>
            </a:r>
            <a:r>
              <a:rPr lang="en-US" sz="2800" i="1" dirty="0" smtClean="0">
                <a:solidFill>
                  <a:schemeClr val="tx1"/>
                </a:solidFill>
              </a:rPr>
              <a:t> hash-tree) 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Стас\Desktop\дере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948263" cy="35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1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solve the problem of quantum attacks: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>
                <a:solidFill>
                  <a:schemeClr val="tx1"/>
                </a:solidFill>
              </a:rPr>
              <a:t>2) </a:t>
            </a:r>
            <a:r>
              <a:rPr lang="en-US" sz="2800" i="1" dirty="0">
                <a:solidFill>
                  <a:schemeClr val="tx1"/>
                </a:solidFill>
              </a:rPr>
              <a:t>Cryptography based on error correction codes, for example </a:t>
            </a:r>
            <a:r>
              <a:rPr lang="en-US" sz="2800" i="1" dirty="0" err="1">
                <a:solidFill>
                  <a:schemeClr val="tx1"/>
                </a:solidFill>
              </a:rPr>
              <a:t>McEliece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pic>
        <p:nvPicPr>
          <p:cNvPr id="4" name="Picture 3" descr="C:\Users\100502027\Desktop\McEli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7029451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8944" y="5752725"/>
            <a:ext cx="6966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McEliece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cryptosystem based on QC-LDPC codes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3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solve the problem of quantum attacks: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lvl="0"/>
            <a:endParaRPr lang="en-GB" sz="2800" dirty="0" smtClean="0"/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 smtClean="0">
                <a:solidFill>
                  <a:schemeClr val="tx1"/>
                </a:solidFill>
              </a:rPr>
              <a:t>3) </a:t>
            </a:r>
            <a:r>
              <a:rPr lang="en-US" sz="2800" i="1" dirty="0">
                <a:solidFill>
                  <a:schemeClr val="tx1"/>
                </a:solidFill>
              </a:rPr>
              <a:t>Lattice-based cryptography, for example </a:t>
            </a:r>
            <a:r>
              <a:rPr lang="en-US" sz="2800" dirty="0">
                <a:solidFill>
                  <a:schemeClr val="tx1"/>
                </a:solidFill>
              </a:rPr>
              <a:t>Ring-Learning with Errors</a:t>
            </a:r>
            <a:r>
              <a:rPr lang="en-US" sz="2800" i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2800" i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 smtClean="0">
                <a:solidFill>
                  <a:schemeClr val="tx1"/>
                </a:solidFill>
              </a:rPr>
              <a:t>4) </a:t>
            </a:r>
            <a:r>
              <a:rPr lang="en-US" sz="2800" i="1" dirty="0">
                <a:solidFill>
                  <a:schemeClr val="tx1"/>
                </a:solidFill>
              </a:rPr>
              <a:t>Cryptography based on multivariate quadratic schemes, for example </a:t>
            </a:r>
            <a:r>
              <a:rPr lang="en-US" sz="2800" dirty="0">
                <a:solidFill>
                  <a:schemeClr val="tx1"/>
                </a:solidFill>
              </a:rPr>
              <a:t>Hidden Field Equations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482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solve the problem of quantum attacks: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864096"/>
          </a:xfrm>
        </p:spPr>
        <p:txBody>
          <a:bodyPr>
            <a:normAutofit/>
          </a:bodyPr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 using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supersingular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isogeny, analogous to famous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-Hellman Protocol.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Picture 2" descr="C:\Users\Стас\Desktop\diffie-hellman-key-exchange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19"/>
            <a:ext cx="5004047" cy="37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19972" y="4869160"/>
            <a:ext cx="31386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-Hellman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2482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626</TotalTime>
  <Words>232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CRYPTOGRAPHY ALGORITHMS RESISTANT TO QUANTUM COMPUTERS. POST-QUANTUM CRYPTOGRAPHY.  </vt:lpstr>
      <vt:lpstr>Презентация PowerPoint</vt:lpstr>
      <vt:lpstr>CPU performance improvement graph</vt:lpstr>
      <vt:lpstr>Quantum computer The CPU in the red circle</vt:lpstr>
      <vt:lpstr>Six approaches to solve the problem of quantum attacks:</vt:lpstr>
      <vt:lpstr>Six approaches to solve the problem of quantum attacks:</vt:lpstr>
      <vt:lpstr>Six approaches to solve the problem of quantum attacks:</vt:lpstr>
      <vt:lpstr>Six approaches to solve the problem of quantum attacks:</vt:lpstr>
      <vt:lpstr>Six approaches to solve the problem of quantum attacks:</vt:lpstr>
      <vt:lpstr>AES operations</vt:lpstr>
      <vt:lpstr>Quantum processor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Пользователь Windows</cp:lastModifiedBy>
  <cp:revision>25</cp:revision>
  <dcterms:created xsi:type="dcterms:W3CDTF">2019-02-22T01:57:50Z</dcterms:created>
  <dcterms:modified xsi:type="dcterms:W3CDTF">2019-02-22T16:31:52Z</dcterms:modified>
</cp:coreProperties>
</file>