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93" r:id="rId25"/>
    <p:sldId id="278" r:id="rId26"/>
    <p:sldId id="279" r:id="rId27"/>
    <p:sldId id="280" r:id="rId28"/>
    <p:sldId id="294" r:id="rId29"/>
    <p:sldId id="295" r:id="rId30"/>
    <p:sldId id="296" r:id="rId31"/>
    <p:sldId id="297" r:id="rId32"/>
    <p:sldId id="281" r:id="rId33"/>
    <p:sldId id="282" r:id="rId34"/>
    <p:sldId id="283" r:id="rId35"/>
    <p:sldId id="298" r:id="rId36"/>
    <p:sldId id="284" r:id="rId37"/>
    <p:sldId id="299" r:id="rId38"/>
    <p:sldId id="300" r:id="rId39"/>
    <p:sldId id="287" r:id="rId40"/>
    <p:sldId id="288" r:id="rId41"/>
    <p:sldId id="289" r:id="rId42"/>
    <p:sldId id="290" r:id="rId43"/>
  </p:sldIdLst>
  <p:sldSz cx="18288000" cy="10287000"/>
  <p:notesSz cx="6858000" cy="9144000"/>
  <p:embeddedFontLst>
    <p:embeddedFont>
      <p:font typeface="Assistant Regular" panose="020B0604020202020204" charset="-79"/>
      <p:regular r:id="rId44"/>
    </p:embeddedFont>
    <p:embeddedFont>
      <p:font typeface="Open Sans Bold" panose="020B0604020202020204" charset="0"/>
      <p:regular r:id="rId45"/>
    </p:embeddedFont>
    <p:embeddedFont>
      <p:font typeface="Cormorant Garamond Bold" panose="020B0604020202020204" charset="-52"/>
      <p:regular r:id="rId46"/>
    </p:embeddedFont>
    <p:embeddedFont>
      <p:font typeface="Assistant Regular Bold" panose="020B0604020202020204" charset="-79"/>
      <p:regular r:id="rId47"/>
    </p:embeddedFont>
    <p:embeddedFont>
      <p:font typeface="Assistant Bold" panose="020B0604020202020204" charset="-79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</p:embeddedFont>
    <p:embeddedFont>
      <p:font typeface="Assistant Bold Bold" panose="020B0604020202020204" charset="-79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6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ms@volsu.ru" TargetMode="Externa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68090" y="0"/>
            <a:ext cx="9144000" cy="103497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4305700" y="922972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028700" y="4191000"/>
            <a:ext cx="19746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5" name="AutoShape 5"/>
          <p:cNvSpPr/>
          <p:nvPr/>
        </p:nvSpPr>
        <p:spPr>
          <a:xfrm rot="-5400000">
            <a:off x="9233628" y="517012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6" name="Freeform 6"/>
          <p:cNvSpPr/>
          <p:nvPr/>
        </p:nvSpPr>
        <p:spPr>
          <a:xfrm>
            <a:off x="1813351" y="1183152"/>
            <a:ext cx="4984698" cy="7468929"/>
          </a:xfrm>
          <a:custGeom>
            <a:avLst/>
            <a:gdLst/>
            <a:ahLst/>
            <a:cxnLst/>
            <a:rect l="l" t="t" r="r" b="b"/>
            <a:pathLst>
              <a:path w="4984698" h="7468929">
                <a:moveTo>
                  <a:pt x="0" y="0"/>
                </a:moveTo>
                <a:lnTo>
                  <a:pt x="4984698" y="0"/>
                </a:lnTo>
                <a:lnTo>
                  <a:pt x="4984698" y="7468928"/>
                </a:lnTo>
                <a:lnTo>
                  <a:pt x="0" y="74689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8049" y="1211727"/>
            <a:ext cx="7033661" cy="8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71"/>
              </a:lnSpc>
            </a:pPr>
            <a:r>
              <a:rPr lang="en-US" sz="2947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ОТДЕЛ МЕЖДУНАРОДНОГО СОТРУДНИЧЕСТВА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8312" y="3607564"/>
            <a:ext cx="5205522" cy="394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72"/>
              </a:lnSpc>
            </a:pPr>
            <a:r>
              <a:rPr lang="en-US" sz="7196" spc="-17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Стажировки в зарубежных университетах(ИЭУ)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0264" y="1977533"/>
            <a:ext cx="786805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54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ауд. 2-18В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1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214383" y="3228970"/>
            <a:ext cx="17073618" cy="656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>
              <a:buFont typeface="Arial"/>
              <a:buChar char="•"/>
            </a:pPr>
            <a:r>
              <a:rPr lang="ru-RU" sz="4000" dirty="0" smtClean="0">
                <a:latin typeface="Cormorant Garamond Bold" charset="-52"/>
              </a:rPr>
              <a:t>Российско-Армянский (Славянский) университет (Армения)</a:t>
            </a:r>
            <a:endParaRPr lang="en-US" sz="4000" dirty="0" smtClean="0">
              <a:latin typeface="Cormorant Garamond Bold" charset="-52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4000" dirty="0" smtClean="0">
                <a:latin typeface="Cormorant Garamond Bold" charset="-52"/>
              </a:rPr>
              <a:t>Российско-Таджикский (Славянский) Университет (Таджикистан)</a:t>
            </a:r>
            <a:endParaRPr lang="en-US" sz="3676" dirty="0" smtClean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Л.Н.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Гомельский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. 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Франциска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Скорины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algn="l">
              <a:lnSpc>
                <a:spcPts val="6286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3551465" y="549771"/>
            <a:ext cx="11606808" cy="196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Менеджмент</a:t>
            </a:r>
          </a:p>
          <a:p>
            <a:pPr algn="ctr">
              <a:lnSpc>
                <a:spcPts val="790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104720" y="-7284182"/>
            <a:ext cx="2500294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148858" y="2428857"/>
            <a:ext cx="16412021" cy="8490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Л.Н.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Гомельский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Франциска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Скорины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Барановичский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60060" lvl="1" indent="-380030" algn="l">
              <a:lnSpc>
                <a:spcPts val="6019"/>
              </a:lnSpc>
              <a:buFont typeface="Arial"/>
              <a:buChar char="•"/>
            </a:pP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520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52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 </a:t>
            </a:r>
          </a:p>
          <a:p>
            <a:pPr algn="l">
              <a:lnSpc>
                <a:spcPts val="601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148858" y="500030"/>
            <a:ext cx="16412021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Экономическая</a:t>
            </a:r>
            <a:r>
              <a:rPr lang="en-US" sz="5649" u="sng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безопасность</a:t>
            </a:r>
            <a:endParaRPr lang="en-US" sz="5649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ctr">
              <a:lnSpc>
                <a:spcPts val="790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6383414"/>
            <a:ext cx="16614561" cy="3903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6"/>
              </a:lnSpc>
            </a:pPr>
            <a:endParaRPr/>
          </a:p>
          <a:p>
            <a:pPr algn="just">
              <a:lnSpc>
                <a:spcPts val="4546"/>
              </a:lnSpc>
            </a:pPr>
            <a:r>
              <a:rPr lang="en-US" sz="3247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КАЗАХСТАН</a:t>
            </a:r>
          </a:p>
          <a:p>
            <a:pPr marL="684767" lvl="1" indent="-342383" algn="just">
              <a:lnSpc>
                <a:spcPts val="4440"/>
              </a:lnSpc>
              <a:buFont typeface="Arial"/>
              <a:buChar char="•"/>
            </a:pPr>
            <a:r>
              <a:rPr lang="en-US" sz="317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Евразийский национальный университет имени Л.Н. Гумилёва</a:t>
            </a:r>
          </a:p>
          <a:p>
            <a:pPr marL="684767" lvl="1" indent="-342383" algn="just">
              <a:lnSpc>
                <a:spcPts val="4440"/>
              </a:lnSpc>
              <a:buFont typeface="Arial"/>
              <a:buChar char="•"/>
            </a:pPr>
            <a:r>
              <a:rPr lang="en-US" sz="317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Казахский Национальный университет им. аль-Фараби</a:t>
            </a:r>
          </a:p>
          <a:p>
            <a:pPr marL="684767" lvl="1" indent="-342383" algn="just">
              <a:lnSpc>
                <a:spcPts val="4440"/>
              </a:lnSpc>
              <a:buFont typeface="Arial"/>
              <a:buChar char="•"/>
            </a:pPr>
            <a:r>
              <a:rPr lang="en-US" sz="317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Туран</a:t>
            </a:r>
          </a:p>
          <a:p>
            <a:pPr marL="684767" lvl="1" indent="-342383" algn="just">
              <a:lnSpc>
                <a:spcPts val="4440"/>
              </a:lnSpc>
              <a:buFont typeface="Arial"/>
              <a:buChar char="•"/>
            </a:pPr>
            <a:r>
              <a:rPr lang="en-US" sz="317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Каспийский государственный университет технологий и инжиниринга имени Ш. Есенова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066484" y="-306952"/>
            <a:ext cx="4095267" cy="5223488"/>
            <a:chOff x="0" y="0"/>
            <a:chExt cx="5765800" cy="73542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7354243"/>
            </a:xfrm>
            <a:custGeom>
              <a:avLst/>
              <a:gdLst/>
              <a:ahLst/>
              <a:cxnLst/>
              <a:rect l="l" t="t" r="r" b="b"/>
              <a:pathLst>
                <a:path w="5765800" h="7354243">
                  <a:moveTo>
                    <a:pt x="5765800" y="0"/>
                  </a:moveTo>
                  <a:lnTo>
                    <a:pt x="5765800" y="7354243"/>
                  </a:lnTo>
                  <a:lnTo>
                    <a:pt x="2881630" y="6366182"/>
                  </a:lnTo>
                  <a:lnTo>
                    <a:pt x="0" y="7354243"/>
                  </a:lnTo>
                  <a:lnTo>
                    <a:pt x="3810" y="5079474"/>
                  </a:lnTo>
                  <a:lnTo>
                    <a:pt x="8890" y="948616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240303" y="488238"/>
            <a:ext cx="3747629" cy="343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30 000 руб. (туда и обратно)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Проживание*: от 2 000 руб/мес.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 ~ 6 000 руб /мес.</a:t>
            </a:r>
          </a:p>
          <a:p>
            <a:pPr marL="452703" lvl="1" indent="-226352" algn="just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Страховка: ~ 3 000 руб.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*Проживание в</a:t>
            </a:r>
          </a:p>
          <a:p>
            <a:pPr algn="just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общежитии ЕНУ - бесплатно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1391" y="143902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93935" y="5143500"/>
            <a:ext cx="8122017" cy="4568577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31" r="-113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48107" y="5143500"/>
            <a:ext cx="8122017" cy="4568577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9344" y="1960917"/>
            <a:ext cx="17249313" cy="24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8"/>
              </a:lnSpc>
              <a:spcBef>
                <a:spcPct val="0"/>
              </a:spcBef>
            </a:pPr>
            <a:r>
              <a:rPr lang="en-US" sz="3598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ЕНУ имени Л.Н. Гумилёва основан в 1996 году в Нур-Султане. В настоящее время Евразийский национальный университет – один из ведущих классических университетов Казахстана. Стажёрам университет предлагает широкое количество курсов в разных областях (от естественных и технических наук до гуманитарных и социальных).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9802" y="600885"/>
            <a:ext cx="1664842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Евразийский национальный университет имени Л.Н. Гумилёва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343427" y="1324046"/>
            <a:ext cx="17601146" cy="464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КазНУ – крупнейший в г. Алматы образовательный и научный центр. Подготовка специалистов осуществляется по более чем 180 специальностям. Множество профилей подготовки позволяет студентам разных направлений пройти стажировку в данном вузе.</a:t>
            </a:r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33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При университете Студенческое бюро по Болонскому процессу, Студенческий профсоюз, Научная библиотека, Музей истории, Музей биологии, Музей археологии и этнологии, Музей палеолита, Команда КВН, Танцевальный ансамбль, Студенческий драматический театр, Театральный клуб «Эйдос», Дебатный клуб КазНУ, Интеллектуальный клуб КазНУ, Студенческий дискуссионный клуб «Политолог», Дипломатический клуб и др.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71103" y="6081309"/>
            <a:ext cx="7265207" cy="408662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259223" y="515312"/>
            <a:ext cx="14876225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Казахский Национальный университет им. аль-Фараби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816990" y="1166883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561972" y="1665290"/>
            <a:ext cx="17164057" cy="31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1"/>
              </a:lnSpc>
              <a:spcBef>
                <a:spcPct val="0"/>
              </a:spcBef>
            </a:pPr>
            <a:r>
              <a:rPr lang="en-US" sz="3292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Каспийский государственный университет технологий и инжиниринга имени Ш. Есенов оказывает образовательные услуги по 43 специальностям бакалавриата, 18 специальностям магистратуры и 5 специальностям докторантуры. Университет располагает тремя учебными корпусами, тремя общежитиями, тремя учебными полигонами, спортивным комплексом с бассейном. Это многопрофильный вуз, ведущий центр образования, науки и культуры Мангистауской области, имеющий высокую репутацию и признание.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245753" y="5326675"/>
            <a:ext cx="7796494" cy="4385473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8672" b="-867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75759" y="38100"/>
            <a:ext cx="16383541" cy="101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Каспийский государственный университет технологий и инжиниринга имени Ш. Есенова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284" y="1066871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6022631"/>
            <a:ext cx="6896161" cy="387904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18693" b="-1869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834555" y="6022631"/>
            <a:ext cx="6896161" cy="387904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377" b="-1410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596504" y="379240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Туран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2159" y="1331175"/>
            <a:ext cx="16943682" cy="42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был учрежден в 1992 году в г. Алматы и является ядром образовательной корпорации. Университет осуществляет подготовку по 57 специальностям на 4 факультетах: экономическом, гуманитарно-юридическом, факультете «Цифровые технологии и искусство» и факультете англоязычных программ STEM.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«Туран» стал первым вузом в Республике Казахстан, который присоединился к проекту Eduroam, что позволяет студентам и сотрудникам университета пользоваться бесплатным Wi-Fi практически в любом вузе 54 стран мира под своим корпоративным логином.</a:t>
            </a:r>
          </a:p>
          <a:p>
            <a:pPr algn="just">
              <a:lnSpc>
                <a:spcPts val="2838"/>
              </a:lnSpc>
            </a:pPr>
            <a:endParaRPr/>
          </a:p>
          <a:p>
            <a:pPr algn="just">
              <a:lnSpc>
                <a:spcPts val="2838"/>
              </a:lnSpc>
              <a:spcBef>
                <a:spcPct val="0"/>
              </a:spcBef>
            </a:pPr>
            <a:r>
              <a:rPr lang="en-US" sz="258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университете также открыли цифровую лабораторию «Apple Digital Lab». В рамках проекта для детей и молодежи открыт доступ к образовательным программам, разработанным компанией Apple, — Everyone Can Code и Everyone Can Create.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326" y="-2576748"/>
            <a:ext cx="18314326" cy="11687070"/>
          </a:xfrm>
          <a:custGeom>
            <a:avLst/>
            <a:gdLst/>
            <a:ahLst/>
            <a:cxnLst/>
            <a:rect l="l" t="t" r="r" b="b"/>
            <a:pathLst>
              <a:path w="18314326" h="11687070">
                <a:moveTo>
                  <a:pt x="0" y="0"/>
                </a:moveTo>
                <a:lnTo>
                  <a:pt x="18314326" y="0"/>
                </a:lnTo>
                <a:lnTo>
                  <a:pt x="18314326" y="11687070"/>
                </a:lnTo>
                <a:lnTo>
                  <a:pt x="0" y="1168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5581074"/>
            <a:ext cx="20248249" cy="5142801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09518" y="5523924"/>
            <a:ext cx="15842639" cy="504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9"/>
              </a:lnSpc>
            </a:pPr>
            <a:r>
              <a:rPr lang="en-US" sz="3635" dirty="0" smtClean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БЕЛАРУСЬ</a:t>
            </a:r>
            <a:endParaRPr lang="en-US" sz="3635" dirty="0">
              <a:solidFill>
                <a:srgbClr val="643825"/>
              </a:solidFill>
              <a:latin typeface="Assistant Regular Bold"/>
              <a:ea typeface="Assistant Regular Bold"/>
              <a:cs typeface="Assistant Regular Bold"/>
              <a:sym typeface="Assistant Regular Bold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Белорусский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Гродненский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Янки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Купалы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Барановичский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Белорусский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экономический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Гомельский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.  </a:t>
            </a:r>
            <a:r>
              <a:rPr lang="en-US" sz="3550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Франциска</a:t>
            </a:r>
            <a:r>
              <a:rPr lang="en-US" sz="3550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550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Скорины</a:t>
            </a:r>
            <a:endParaRPr lang="ru-RU" sz="3550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766488" lvl="1" indent="-383244" algn="just">
              <a:lnSpc>
                <a:spcPts val="4970"/>
              </a:lnSpc>
              <a:buFont typeface="Arial"/>
              <a:buChar char="•"/>
            </a:pPr>
            <a:r>
              <a:rPr lang="ru-RU" sz="3550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Брестский государственный университет имени А.С. Пушкина</a:t>
            </a:r>
            <a:endParaRPr lang="en-US" sz="3550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just">
              <a:lnSpc>
                <a:spcPts val="4970"/>
              </a:lnSpc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2407743" y="741208"/>
            <a:ext cx="3717918" cy="200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10 000 руб. (туда и обратно)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 ~ 500 руб/мес. (в общежитии)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 ~ 7 000 руб/мес.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31620" y="208057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7741" y="444007"/>
            <a:ext cx="8163641" cy="4591990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17741" y="5335442"/>
            <a:ext cx="8163641" cy="45919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894" b="-589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2613547"/>
            <a:ext cx="8417185" cy="687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БГУ был основан в 1921 г. в Минске. Занимает 1-ое место в Беларуси среди научных учреждений по количеству размещенных научных статей в базах данных Scopus и Web of Science. Обучает по широкому спектру направлений.</a:t>
            </a:r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endParaRPr/>
          </a:p>
          <a:p>
            <a:pPr algn="just">
              <a:lnSpc>
                <a:spcPts val="3603"/>
              </a:lnSpc>
            </a:pPr>
            <a:r>
              <a:rPr lang="en-US" sz="32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Визитной карточкой БГУ, символичным воплощением его истории является университетский городок – комплекс зданий и скульптурных композиций, создаваемых с 1925 года по настоящее время.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9144000" y="650178"/>
            <a:ext cx="9239426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Белорусский государственный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8468" y="682634"/>
            <a:ext cx="7541397" cy="424198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7" b="-92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8468" y="5304561"/>
            <a:ext cx="7541397" cy="424198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13606" y="720734"/>
            <a:ext cx="9694621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Гродненский государственный университет им. Янки Купалы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13606" y="2722345"/>
            <a:ext cx="9183374" cy="627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Гродненский государственный университет имени Янки Купалы имеет большой опыт в обучении иностранных студентов и развитые ветви международного сотрудничества.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ГрГУ им. Янки Купалы был основан в 1940 году в Гродно.</a:t>
            </a:r>
          </a:p>
          <a:p>
            <a:pPr algn="just">
              <a:lnSpc>
                <a:spcPts val="3568"/>
              </a:lnSpc>
            </a:pPr>
            <a:endParaRPr/>
          </a:p>
          <a:p>
            <a:pPr algn="just">
              <a:lnSpc>
                <a:spcPts val="3568"/>
              </a:lnSpc>
              <a:spcBef>
                <a:spcPct val="0"/>
              </a:spcBef>
            </a:pPr>
            <a:r>
              <a:rPr lang="en-US" sz="3243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 сегодняшний день ГрГУ входит в десятку лучших вузов Беларуси и выпускает специалистов в сфере языка и литературы, управления, права, экономики и других специальностей.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3404" y="5143500"/>
            <a:ext cx="15702918" cy="5206281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 rot="-5400000">
            <a:off x="9220777" y="5201518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9730674" y="1285712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47363" y="2885016"/>
            <a:ext cx="9982972" cy="191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552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Твоя команда-проводник в мир стажировок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66398" y="1122933"/>
            <a:ext cx="3777269" cy="1866858"/>
            <a:chOff x="0" y="0"/>
            <a:chExt cx="5036358" cy="2489144"/>
          </a:xfrm>
        </p:grpSpPr>
        <p:sp>
          <p:nvSpPr>
            <p:cNvPr id="7" name="TextBox 7"/>
            <p:cNvSpPr txBox="1"/>
            <p:nvPr/>
          </p:nvSpPr>
          <p:spPr>
            <a:xfrm>
              <a:off x="0" y="76200"/>
              <a:ext cx="5036358" cy="1545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83"/>
                </a:lnSpc>
              </a:pPr>
              <a:r>
                <a:rPr lang="en-US" sz="7985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Кто мы?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34904"/>
              <a:ext cx="5036358" cy="65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9150" y="5773485"/>
            <a:ext cx="10399399" cy="368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определиться с университетом для прохождения стажировки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поможем собрать нужные документы</a:t>
            </a:r>
          </a:p>
          <a:p>
            <a:pPr marL="693420" lvl="1" indent="-34671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проконсультируем по разным вопросам, касающимся пребывания за рубежом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8064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8468" y="682634"/>
            <a:ext cx="7541397" cy="424198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94" b="-929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8468" y="5304561"/>
            <a:ext cx="7541397" cy="4241983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0492" b="-3049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413606" y="720734"/>
            <a:ext cx="9694621" cy="101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Гомельский государственный университет им.  Франциска Скорины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13606" y="2822676"/>
            <a:ext cx="9694621" cy="586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65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Один из ведущих вузов Республики Беларусь. Расположен в городе Гомель. </a:t>
            </a:r>
          </a:p>
          <a:p>
            <a:pPr algn="just">
              <a:lnSpc>
                <a:spcPts val="2915"/>
              </a:lnSpc>
            </a:pPr>
            <a:r>
              <a:rPr lang="en-US" sz="265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915"/>
              </a:lnSpc>
            </a:pPr>
            <a:r>
              <a:rPr lang="en-US" sz="265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Принадлежит к типу «классических» университетов. Открыт в 1930 году.</a:t>
            </a:r>
          </a:p>
          <a:p>
            <a:pPr algn="just">
              <a:lnSpc>
                <a:spcPts val="2915"/>
              </a:lnSpc>
            </a:pPr>
            <a:endParaRPr/>
          </a:p>
          <a:p>
            <a:pPr algn="just">
              <a:lnSpc>
                <a:spcPts val="2915"/>
              </a:lnSpc>
              <a:spcBef>
                <a:spcPct val="0"/>
              </a:spcBef>
            </a:pPr>
            <a:r>
              <a:rPr lang="en-US" sz="265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состав структуры ГГУ имени Ф. Скорины входят: 12 факультетов; Институт повышения квалификации и переподготовки, Институт Конфуция при учреждении образования «Гомельский государственный университет имени Франциска Скорины»; 2 научно-исследовательских института; более 20 научно-исследовательских лабораторий; 45 студенческих научно-исследовательских подразделений; 43 кафедры; общеуниверситетский музей-лаборатория Франциска Скорины, 7 музейных экспозиций факультетов, аспирантура, докторантура.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97340" y="2081095"/>
            <a:ext cx="15173433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15683" y="1359898"/>
            <a:ext cx="7581656" cy="426462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287" b="-328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105769" y="720734"/>
            <a:ext cx="1000245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Барановичский государственный университет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23698" y="2248028"/>
            <a:ext cx="8848413" cy="3376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6"/>
              </a:lnSpc>
            </a:pPr>
            <a:r>
              <a:rPr lang="en-US" sz="3014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БарГУ — динамично развивающийся университет классического типа. </a:t>
            </a:r>
          </a:p>
          <a:p>
            <a:pPr algn="just">
              <a:lnSpc>
                <a:spcPts val="3316"/>
              </a:lnSpc>
            </a:pPr>
            <a:endParaRPr/>
          </a:p>
          <a:p>
            <a:pPr algn="just">
              <a:lnSpc>
                <a:spcPts val="3316"/>
              </a:lnSpc>
              <a:spcBef>
                <a:spcPct val="0"/>
              </a:spcBef>
            </a:pPr>
            <a:r>
              <a:rPr lang="en-US" sz="3014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Студенческий кампус БарГУ находится в центре города недалеко от железнодорожного и автобусного вокзалов. На его территории располагается комплекс современных комфортабельных общежитий.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49478" y="6519598"/>
            <a:ext cx="13589043" cy="273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Также в БарГУ есть Центр турецкого языка и культуры, Центр изучения китайского языка и культуры, Ресурсный центр инклюзивного образования и научно-практическая лаборатория «Студенческий Бизнес-инкубатор».</a:t>
            </a:r>
          </a:p>
          <a:p>
            <a:pPr algn="just">
              <a:lnSpc>
                <a:spcPts val="3131"/>
              </a:lnSpc>
            </a:pPr>
            <a:endParaRPr/>
          </a:p>
          <a:p>
            <a:pPr algn="just">
              <a:lnSpc>
                <a:spcPts val="3131"/>
              </a:lnSpc>
              <a:spcBef>
                <a:spcPct val="0"/>
              </a:spcBef>
            </a:pPr>
            <a:r>
              <a:rPr lang="en-US" sz="284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Барановичский государственный университет насчитывает 120 договоров о международном сотрудничестве с учреждениями высшего образования и научными организациями стран ближнего и дальнего зарубежья.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64296" y="1533761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840981" y="515312"/>
            <a:ext cx="17076904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Белорусский государственный экономический университет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891" y="2126253"/>
            <a:ext cx="9218677" cy="396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60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Основанный в 1933 г. Белорусский государственный экономический университет (г. Минск) является ведущим высшим учебным заведением страны экономического профиля.</a:t>
            </a:r>
          </a:p>
          <a:p>
            <a:pPr algn="just">
              <a:lnSpc>
                <a:spcPts val="3960"/>
              </a:lnSpc>
            </a:pPr>
            <a:endParaRPr/>
          </a:p>
          <a:p>
            <a:pPr algn="just">
              <a:lnSpc>
                <a:spcPts val="3960"/>
              </a:lnSpc>
            </a:pPr>
            <a:endParaRPr/>
          </a:p>
          <a:p>
            <a:pPr algn="just">
              <a:lnSpc>
                <a:spcPts val="3960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69310" y="1246925"/>
            <a:ext cx="7545425" cy="4244248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834" b="-116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65794" y="8092504"/>
            <a:ext cx="17143843" cy="149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Студенческий городок объединяет 9 общежитий. В каждом из них есть помещения для самоподготовки, комнаты для отдыха, работы кружков и клубов по интересам, имеются помещения для занятий спортом.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5794" y="5660412"/>
            <a:ext cx="17156412" cy="198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университете инициированы образовательные проекты «Университет 3.0» и «Цифровой университет», направленные на раскрытие индивидуальных способностей студента и его личности, выбор дисциплин и переход на индивидуальные сроки изучения отдельных курсов.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714844" y="285716"/>
            <a:ext cx="8122241" cy="3023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9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5127" y="2357418"/>
            <a:ext cx="17441033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>Гомельский государственный университет имени Франциска Скорины – крупнейший научно-исследовательский и учебный центр, по праву получивший признание у отечественной и мировой научной общественности. Старейший вуз региона стал настоящим интеллектуально-культурным ядром Белорусского Полесья</a:t>
            </a:r>
          </a:p>
          <a:p>
            <a:pPr marL="0" marR="0" lvl="0" indent="0" algn="just" defTabSz="914400" rtl="0" eaLnBrk="1" fontAlgn="auto" latinLnBrk="0" hangingPunct="1">
              <a:lnSpc>
                <a:spcPts val="28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В университете действует 186 договоров о сотрудничестве с зарубежными образовательными и научными учреждениями (Китай, Венгрия, Вьетнам, Германия, Швеция, Финляндия, США, Япония, Польша, Румыния, Сербия, Болгария, Италия, Чехия, Испания, Корея, Россия, Украина, Молдова, Португалия, Литва, Казахстан, Кыргызстан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др.).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8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В настоящее время в университете обучаются   более 900 иностранных студентов (граждане Туркменистана, Азербайджана, Турции, Узбекистана, Ирака, Йемена, КНР, Израиля, России, Украины, Вьетнама, Нигерии, Ливии, Ливана, Ганы, Камеруна).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ssistant Regular" charset="-79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ssistant Regular" charset="-79"/>
              </a:rPr>
            </a:br>
            <a:endParaRPr kumimoji="0" lang="en-US" sz="2577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5416" y="6215070"/>
            <a:ext cx="7105392" cy="3857652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62" y="6357946"/>
            <a:ext cx="6215106" cy="3678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3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714844" y="285717"/>
            <a:ext cx="8122241" cy="2477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5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Open Sans Bold" charset="0"/>
                <a:ea typeface="Open Sans Bold" charset="0"/>
                <a:cs typeface="Open Sans Bold" charset="0"/>
                <a:sym typeface="Assistant Regular"/>
              </a:rPr>
              <a:t>Брестский государственный университет имени А.С. Пушкина</a:t>
            </a: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9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5127" y="1500162"/>
            <a:ext cx="17441033" cy="6535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БрГУ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 имени А.С. Пушкина аккредитован по 27 специальностям I ступени высшего образования, 17 специальностям II ступени высшего образования.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"/>
              <a:ea typeface="Open Sans Bold" charset="0"/>
              <a:cs typeface="Open Sans Bold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>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егодня Университету свойственны 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многопрофильность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 и 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многоуровневость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 профессиональной подготовки.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В структуру университета входят: 9 факультетов (филологический, психолого-педагогический, социально-педагогический, факультет иностранных языков, факультет физического воспитания и туризма, факультет естествознания, физико-математический, исторический, юридический), 32 кафедры; магистратура; аспирантура; Институт повышения квалификации и переподготовки.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Учитывая потребности современного рынка образовательных услуг, университет имени А. С. Пушкина систематически открывает новые специальности. Широкое признание в Республике Беларусь и за ее пределами имеют научно-педагогические коллективы университета.</a:t>
            </a:r>
          </a:p>
          <a:p>
            <a:pPr marL="0" marR="0" lvl="0" indent="0" algn="just" defTabSz="914400" rtl="0" eaLnBrk="1" fontAlgn="auto" latinLnBrk="0" hangingPunct="1">
              <a:lnSpc>
                <a:spcPts val="28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ssistant Regular" charset="-79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ssistant Regular" charset="-79"/>
              </a:rPr>
            </a:br>
            <a:endParaRPr kumimoji="0" lang="en-US" sz="2577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Assistant Regular" charset="-79"/>
              <a:ea typeface="Open Sans"/>
              <a:cs typeface="Assistant Regular" charset="-79"/>
              <a:sym typeface="Open Sans"/>
            </a:endParaRPr>
          </a:p>
        </p:txBody>
      </p:sp>
      <p:pic>
        <p:nvPicPr>
          <p:cNvPr id="4813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2" y="6357946"/>
            <a:ext cx="6140325" cy="3650036"/>
          </a:xfrm>
          <a:prstGeom prst="rect">
            <a:avLst/>
          </a:prstGeom>
          <a:noFill/>
        </p:spPr>
      </p:pic>
      <p:pic>
        <p:nvPicPr>
          <p:cNvPr id="48131" name="Picture 3" descr="C:\Users\Admin\Downloads\лого-партнер-БрГ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390" y="7572392"/>
            <a:ext cx="5653088" cy="149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0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873849"/>
            <a:ext cx="18488592" cy="12325728"/>
          </a:xfrm>
          <a:custGeom>
            <a:avLst/>
            <a:gdLst/>
            <a:ahLst/>
            <a:cxnLst/>
            <a:rect l="l" t="t" r="r" b="b"/>
            <a:pathLst>
              <a:path w="18488592" h="12325728">
                <a:moveTo>
                  <a:pt x="0" y="0"/>
                </a:moveTo>
                <a:lnTo>
                  <a:pt x="18488592" y="0"/>
                </a:lnTo>
                <a:lnTo>
                  <a:pt x="18488592" y="12325728"/>
                </a:lnTo>
                <a:lnTo>
                  <a:pt x="0" y="123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42734"/>
            <a:ext cx="17550438" cy="290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4"/>
              </a:lnSpc>
            </a:pPr>
            <a:endParaRPr/>
          </a:p>
          <a:p>
            <a:pPr algn="just">
              <a:lnSpc>
                <a:spcPts val="5904"/>
              </a:lnSpc>
            </a:pPr>
            <a:r>
              <a:rPr lang="en-US" sz="4217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УЗБЕКИСТАН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Национальный университет Узбекистана имени Мирзо Улугбека</a:t>
            </a:r>
          </a:p>
          <a:p>
            <a:pPr marL="889339" lvl="1" indent="-444670" algn="just">
              <a:lnSpc>
                <a:spcPts val="5766"/>
              </a:lnSpc>
              <a:buFont typeface="Arial"/>
              <a:buChar char="•"/>
            </a:pPr>
            <a:r>
              <a:rPr lang="en-US" sz="4119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Самаркандский государственный университет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374611" y="-192088"/>
            <a:ext cx="4164119" cy="4586035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77611" y="252047"/>
            <a:ext cx="3558120" cy="400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6"/>
              </a:lnSpc>
              <a:spcBef>
                <a:spcPct val="0"/>
              </a:spcBef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 расходы:</a:t>
            </a:r>
          </a:p>
          <a:p>
            <a:pPr marL="452703" lvl="1" indent="-226352" algn="l">
              <a:lnSpc>
                <a:spcPts val="2306"/>
              </a:lnSpc>
              <a:spcBef>
                <a:spcPct val="0"/>
              </a:spcBef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Виза: 1420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Проезд: ~ 40 000 руб.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Проживание: от 5 000 руб/мес.</a:t>
            </a:r>
          </a:p>
          <a:p>
            <a:pPr marL="452703" lvl="1" indent="-226352" algn="l">
              <a:lnSpc>
                <a:spcPts val="2306"/>
              </a:lnSpc>
              <a:buFont typeface="Arial"/>
              <a:buChar char="•"/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 и транспорт: ~ 8000 руб /мес.</a:t>
            </a: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</a:pPr>
            <a:r>
              <a:rPr lang="en-US" sz="2096">
                <a:solidFill>
                  <a:srgbClr val="FFFFFF"/>
                </a:solidFill>
                <a:latin typeface="Assistant Bold Bold"/>
                <a:ea typeface="Assistant Bold Bold"/>
                <a:cs typeface="Assistant Bold Bold"/>
                <a:sym typeface="Assistant Bold Bold"/>
              </a:rPr>
              <a:t>*Проживание в общежитии НУУз - бесплатно</a:t>
            </a:r>
          </a:p>
          <a:p>
            <a:pPr algn="l">
              <a:lnSpc>
                <a:spcPts val="2306"/>
              </a:lnSpc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230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29048" y="2044809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6640276" y="2528096"/>
            <a:ext cx="11356144" cy="74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имени Мирзо Улугбека (г. Ташкент) считается первым и ведущим высшим учебным заведением не только в Узбекистане, но и в Центральной Азии. 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Для осуществления практики в процессе обучения имеется 3 площадки для полевой практики, 32 научно-учебные лаборатории, 3 учебно-научно-экспериментальных центра, 1 межвузовской научной лаборатории.</a:t>
            </a:r>
          </a:p>
          <a:p>
            <a:pPr algn="just">
              <a:lnSpc>
                <a:spcPts val="3493"/>
              </a:lnSpc>
            </a:pPr>
            <a:endParaRPr/>
          </a:p>
          <a:p>
            <a:pPr algn="just">
              <a:lnSpc>
                <a:spcPts val="3493"/>
              </a:lnSpc>
              <a:spcBef>
                <a:spcPct val="0"/>
              </a:spcBef>
            </a:pPr>
            <a:r>
              <a:rPr lang="en-US" sz="3175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Национальный университет Узбекистана сотрудничает со ста высшими учебными и научными заведениями из тридцати двух  стран, в их числе Московский Государственный университет имени В.М.Ломоносова, Сеульский Национальный университет, Калифорнийский государственный университет.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4395" y="1028700"/>
            <a:ext cx="6113047" cy="3438546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1124" y="6007832"/>
            <a:ext cx="5979588" cy="336347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2869" r="-286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004719" y="720734"/>
            <a:ext cx="11103508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Национальный университет Узбекистана имени Мирзо Улугбека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51096" y="1517532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533636" y="1726233"/>
            <a:ext cx="10281876" cy="795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Это один из старейших университетов Узбекистана и Средней Азии, второй по величине университет Узбекистана. Корпуса и многочисленные здания университета расположены в центральной части города Самарканд.</a:t>
            </a:r>
          </a:p>
          <a:p>
            <a:pPr algn="just">
              <a:lnSpc>
                <a:spcPts val="3695"/>
              </a:lnSpc>
            </a:pPr>
            <a:endParaRPr/>
          </a:p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настоящее время осуществляется обучение по 34 образовательным направлениям.</a:t>
            </a:r>
          </a:p>
          <a:p>
            <a:pPr algn="just">
              <a:lnSpc>
                <a:spcPts val="3695"/>
              </a:lnSpc>
            </a:pPr>
            <a:endParaRPr/>
          </a:p>
          <a:p>
            <a:pPr algn="just">
              <a:lnSpc>
                <a:spcPts val="3695"/>
              </a:lnSpc>
            </a:pPr>
            <a:r>
              <a:rPr lang="en-US" sz="3359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В составе университета функционируют библиотека, имеющая более 3 млн. единиц научной и учебной литературы, в том числе, около 15000 ценных книг и восточных рукописей, а также 3 академических лицея, 4 музея, 1 оранжерея, 2 ценных сооружения.</a:t>
            </a:r>
          </a:p>
          <a:p>
            <a:pPr algn="just">
              <a:lnSpc>
                <a:spcPts val="3695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2337" y="840736"/>
            <a:ext cx="6581926" cy="3702287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122337" y="5292806"/>
            <a:ext cx="6581926" cy="370228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428" b="-1510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574679" y="350693"/>
            <a:ext cx="11640112" cy="101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Самаркандский государственный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4" b="-912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459964"/>
            <a:ext cx="20248249" cy="426391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489104" y="6503613"/>
            <a:ext cx="16905446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5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76" b="0" i="0" u="none" strike="noStrike" kern="1200" cap="none" spc="0" normalizeH="0" baseline="0" noProof="0" dirty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АРМЕНИЯ</a:t>
            </a:r>
          </a:p>
          <a:p>
            <a:pPr marL="901655" marR="0" lvl="1" indent="-450828" algn="just" defTabSz="914400" rtl="0" eaLnBrk="1" fontAlgn="auto" latinLnBrk="0" hangingPunct="1">
              <a:lnSpc>
                <a:spcPts val="5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4176" b="0" i="0" u="none" strike="noStrike" kern="1200" cap="none" spc="0" normalizeH="0" baseline="0" noProof="0" dirty="0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kumimoji="0" lang="en-US" sz="4176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305794" y="-229776"/>
            <a:ext cx="3921815" cy="4319180"/>
            <a:chOff x="0" y="0"/>
            <a:chExt cx="57658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643825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527592" y="379994"/>
            <a:ext cx="3478220" cy="286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3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Примерные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расходы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:</a:t>
            </a:r>
          </a:p>
          <a:p>
            <a:pPr marL="452703" marR="0" lvl="1" indent="-226352" algn="just" defTabSz="914400" rtl="0" eaLnBrk="1" fontAlgn="auto" latinLnBrk="0" hangingPunct="1">
              <a:lnSpc>
                <a:spcPts val="23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Проезд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: ~ 15 000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туда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обратно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marR="0" lvl="1" indent="-226352" algn="just" defTabSz="914400" rtl="0" eaLnBrk="1" fontAlgn="auto" latinLnBrk="0" hangingPunct="1">
              <a:lnSpc>
                <a:spcPts val="23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Проживание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: ~ 7 500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/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. (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аренда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комнаты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в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квартире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)</a:t>
            </a:r>
          </a:p>
          <a:p>
            <a:pPr marL="452703" marR="0" lvl="1" indent="-226352" algn="l" defTabSz="914400" rtl="0" eaLnBrk="1" fontAlgn="auto" latinLnBrk="0" hangingPunct="1">
              <a:lnSpc>
                <a:spcPts val="23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Питание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и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транспорт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: ~ 6 000 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руб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 /</a:t>
            </a:r>
            <a:r>
              <a:rPr kumimoji="0" lang="en-US" sz="209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мес</a:t>
            </a:r>
            <a:r>
              <a:rPr kumimoji="0" lang="en-US" sz="209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 Bold"/>
                <a:ea typeface="Assistant Bold Bold"/>
                <a:cs typeface="Assistant Bold Bold"/>
                <a:sym typeface="Assistant Bold Bold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3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029799" y="644151"/>
            <a:ext cx="10258201" cy="143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827" marR="0" lvl="1" indent="0" algn="ctr" defTabSz="914400" rtl="0" eaLnBrk="1" fontAlgn="auto" latinLnBrk="0" hangingPunct="1">
              <a:lnSpc>
                <a:spcPts val="5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76" b="1" i="0" u="none" strike="noStrike" kern="1200" cap="none" spc="0" normalizeH="0" baseline="0" noProof="0" dirty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kumimoji="0" lang="en-US" sz="4176" b="1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19864" y="2652304"/>
            <a:ext cx="10153127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Российско-Армянский (Славянский) университет был создан на основании соглашения между правительствами Российской Федерации и Республики Армения, которое было подписано 29 августа 1997 года в Москве. Вуз задумывался и уже состоялся как центр российского образования, науки и культуры в Республике Армения и в Закавказском регионе в целом. 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РАУ функционируют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восемь институтов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Институт гуманитарных наук, Институт математики и информатики, Инженерно-физический институт, Институт биомедицины и фармации, Институт медиа, рекламы и кино, Институт права и политики, Институт экономики и бизнеса, Институт Востоковедения. Подготовку специалистов в РАУ осуществляет 31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кафедра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" y="5439764"/>
            <a:ext cx="7139385" cy="40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4" y="823020"/>
            <a:ext cx="7109557" cy="40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85586" y="3560621"/>
            <a:ext cx="6628571" cy="4111492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278090" y="963523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4" name="Group 4"/>
          <p:cNvGrpSpPr/>
          <p:nvPr/>
        </p:nvGrpSpPr>
        <p:grpSpPr>
          <a:xfrm>
            <a:off x="3440390" y="3947649"/>
            <a:ext cx="4997540" cy="6696536"/>
            <a:chOff x="0" y="0"/>
            <a:chExt cx="6663387" cy="89287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5123" r="25123"/>
            <a:stretch>
              <a:fillRect/>
            </a:stretch>
          </p:blipFill>
          <p:spPr>
            <a:xfrm>
              <a:off x="0" y="0"/>
              <a:ext cx="6663387" cy="892871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41564" y="-125643"/>
            <a:ext cx="4201422" cy="6317928"/>
          </a:xfrm>
          <a:custGeom>
            <a:avLst/>
            <a:gdLst/>
            <a:ahLst/>
            <a:cxnLst/>
            <a:rect l="l" t="t" r="r" b="b"/>
            <a:pathLst>
              <a:path w="4201422" h="6317928">
                <a:moveTo>
                  <a:pt x="0" y="0"/>
                </a:moveTo>
                <a:lnTo>
                  <a:pt x="4201422" y="0"/>
                </a:lnTo>
                <a:lnTo>
                  <a:pt x="4201422" y="6317927"/>
                </a:lnTo>
                <a:lnTo>
                  <a:pt x="0" y="631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459833" y="3917566"/>
            <a:ext cx="6399915" cy="409536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8" name="Freeform 8"/>
          <p:cNvSpPr/>
          <p:nvPr/>
        </p:nvSpPr>
        <p:spPr>
          <a:xfrm>
            <a:off x="9144000" y="4371642"/>
            <a:ext cx="4040214" cy="3641285"/>
          </a:xfrm>
          <a:custGeom>
            <a:avLst/>
            <a:gdLst/>
            <a:ahLst/>
            <a:cxnLst/>
            <a:rect l="l" t="t" r="r" b="b"/>
            <a:pathLst>
              <a:path w="4040214" h="3641285">
                <a:moveTo>
                  <a:pt x="0" y="0"/>
                </a:moveTo>
                <a:lnTo>
                  <a:pt x="4040214" y="0"/>
                </a:lnTo>
                <a:lnTo>
                  <a:pt x="4040214" y="3641285"/>
                </a:lnTo>
                <a:lnTo>
                  <a:pt x="0" y="3641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955"/>
            </a:stretch>
          </a:blipFill>
        </p:spPr>
      </p:sp>
      <p:sp>
        <p:nvSpPr>
          <p:cNvPr id="9" name="AutoShape 9"/>
          <p:cNvSpPr/>
          <p:nvPr/>
        </p:nvSpPr>
        <p:spPr>
          <a:xfrm rot="5400000">
            <a:off x="10365361" y="8176660"/>
            <a:ext cx="6324600" cy="2857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8834575" y="8421804"/>
            <a:ext cx="6631612" cy="1865196"/>
            <a:chOff x="0" y="0"/>
            <a:chExt cx="8842149" cy="248692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28812" b="28812"/>
            <a:stretch>
              <a:fillRect/>
            </a:stretch>
          </p:blipFill>
          <p:spPr>
            <a:xfrm>
              <a:off x="0" y="0"/>
              <a:ext cx="8842149" cy="2486928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4641029" y="149746"/>
            <a:ext cx="13320126" cy="379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1"/>
              </a:lnSpc>
            </a:pPr>
            <a:r>
              <a:rPr lang="en-US" sz="3124" spc="18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ПРОГРАММА АКАДЕМИЧЕСКОГО ОБМЕНА - ЭТО ВОЗМОЖНОСТЬ СЕМЕСТР ОБУЧАТЬСЯ В ВУЗЕ-ПАРТНЁРЕ ВОЛГУ В ДРУГОЙ СТРАНЕ</a:t>
            </a:r>
          </a:p>
          <a:p>
            <a:pPr algn="just">
              <a:lnSpc>
                <a:spcPts val="4061"/>
              </a:lnSpc>
            </a:pPr>
            <a:endParaRPr/>
          </a:p>
          <a:p>
            <a:pPr algn="just">
              <a:lnSpc>
                <a:spcPts val="3411"/>
              </a:lnSpc>
            </a:pPr>
            <a:r>
              <a:rPr lang="en-US" sz="2624" spc="157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АКАДЕМИЧЕСКИЙ ОБМЕН НЕ ПРЕДПОЛАГАЕТ УХОДА В АКАДЕМИЧЕСКИЙ ОТПУСК: СТУДЕНТ ПРОДОЛЖИТ ОБУЧАТЬСЯ СО СВОЕЙ ГРУППОЙ ПОСЛЕ ВОЗВРАЩЕНИЯ ИЗ-ЗА ГРАНИЦЫ. ВСЕ ЗАЧЁТНЫЕ ЕДИНИЦЫ, ПОЛУЧЕННЫЕ НА СТАЖИРОВКЕ, БУДУТ ЗАСЧИТАНЫ В ВОЛГУ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30730"/>
            <a:ext cx="18288000" cy="12184381"/>
          </a:xfrm>
          <a:prstGeom prst="rect">
            <a:avLst/>
          </a:prstGeom>
          <a:noFill/>
        </p:spPr>
      </p:pic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8" y="6563538"/>
            <a:ext cx="13160092" cy="301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5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7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Assistant Regular Bold"/>
                <a:cs typeface="Assistant Regular Bold"/>
                <a:sym typeface="Assistant Regular Bold"/>
              </a:rPr>
              <a:t>Таджикистан</a:t>
            </a:r>
            <a:endParaRPr kumimoji="0" lang="en-US" sz="42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"/>
              <a:ea typeface="Assistant Regular Bold"/>
              <a:cs typeface="Assistant Regular Bold"/>
              <a:sym typeface="Assistant Regular Bold"/>
            </a:endParaRPr>
          </a:p>
          <a:p>
            <a:pPr marL="923245" marR="0" lvl="1" indent="-461622" algn="l" defTabSz="914400" rtl="0" eaLnBrk="1" fontAlgn="auto" latinLnBrk="0" hangingPunct="1">
              <a:lnSpc>
                <a:spcPts val="59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Российско-Таджикский (Славянский) Университет</a:t>
            </a:r>
            <a:endParaRPr kumimoji="0" lang="en-US" sz="4276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Open Sans "/>
              <a:ea typeface="Assistant Regular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557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47383" y="606051"/>
            <a:ext cx="7140188" cy="4016306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344" r="-334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7383" y="5143500"/>
            <a:ext cx="7140188" cy="401630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029799" y="644151"/>
            <a:ext cx="1025820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4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76" b="0" i="0" u="none" strike="noStrike" kern="1200" cap="none" spc="0" normalizeH="0" baseline="0" noProof="0" dirty="0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Российско-Таджикский (Славянский) Университет</a:t>
            </a:r>
            <a:endParaRPr kumimoji="0" lang="en-US" sz="3676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29554" y="2071666"/>
            <a:ext cx="10144196" cy="8433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  <a:sym typeface="Open Sans"/>
              </a:rPr>
              <a:t>Основан в 1996 году.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>В РТСУ функционируют 6 факультетов, которые включают в себя 33 кафедры. В университете готовят кадры по 46 направлениям и на всех уровнях обучения: бакалавриат, магистратура,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>специалитет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Open Sans Bold" charset="0"/>
                <a:cs typeface="Open Sans Bold" charset="0"/>
              </a:rPr>
              <a:t>, аспирантура, докторантура.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В состав университета входят следующие факультеты: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Факультет русской филологии, журналистики и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медиатехнологий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Факультет иностранных языков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Факультет истории и международных отношений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Естественно-научный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 факультет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Факультет экономики и управления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Юридический факультет </a:t>
            </a:r>
          </a:p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7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"/>
              <a:ea typeface="Open Sans Bold" charset="0"/>
              <a:cs typeface="Open Sans Bold" charset="0"/>
              <a:sym typeface="Open Sans"/>
            </a:endParaRPr>
          </a:p>
          <a:p>
            <a:pPr marL="0" marR="0" lvl="0" indent="0" algn="just" defTabSz="914400" rtl="0" eaLnBrk="1" fontAlgn="auto" latinLnBrk="0" hangingPunct="1">
              <a:lnSpc>
                <a:spcPts val="39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178" name="Picture 2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688" y="428592"/>
            <a:ext cx="7215238" cy="4219575"/>
          </a:xfrm>
          <a:prstGeom prst="rect">
            <a:avLst/>
          </a:prstGeom>
          <a:noFill/>
        </p:spPr>
      </p:pic>
      <p:pic>
        <p:nvPicPr>
          <p:cNvPr id="50180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688" y="5143500"/>
            <a:ext cx="7286676" cy="4128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400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3" t="-2330" r="-1434" b="-1892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363972" y="6639738"/>
            <a:ext cx="20248249" cy="4084137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4" name="TextBox 4"/>
          <p:cNvSpPr txBox="1"/>
          <p:nvPr/>
        </p:nvSpPr>
        <p:spPr>
          <a:xfrm>
            <a:off x="627379" y="6563538"/>
            <a:ext cx="1247386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6"/>
              </a:lnSpc>
            </a:pPr>
            <a:endParaRPr dirty="0"/>
          </a:p>
          <a:p>
            <a:pPr algn="just">
              <a:lnSpc>
                <a:spcPts val="5986"/>
              </a:lnSpc>
            </a:pPr>
            <a:r>
              <a:rPr lang="en-US" sz="4276" dirty="0">
                <a:solidFill>
                  <a:srgbClr val="643825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КИТАЙ</a:t>
            </a: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Цзилиньский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en-US" sz="4276" dirty="0" err="1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4276" dirty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Цзаочжуан </a:t>
            </a:r>
            <a:endParaRPr lang="ru-RU" sz="4276" dirty="0" smtClean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923245" lvl="1" indent="-461622" algn="just">
              <a:lnSpc>
                <a:spcPts val="5986"/>
              </a:lnSpc>
              <a:buFont typeface="Arial"/>
              <a:buChar char="•"/>
            </a:pPr>
            <a:r>
              <a:rPr lang="ru-RU" sz="4276" dirty="0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Университет </a:t>
            </a:r>
            <a:r>
              <a:rPr lang="ru-RU" sz="4276" dirty="0" err="1" smtClean="0">
                <a:solidFill>
                  <a:srgbClr val="643825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Бэйхуа</a:t>
            </a:r>
            <a:endParaRPr lang="en-US" sz="4276" dirty="0">
              <a:solidFill>
                <a:srgbClr val="643825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90167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755749" y="1616508"/>
            <a:ext cx="14776503" cy="25977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1755749" y="5826398"/>
            <a:ext cx="14776503" cy="4137421"/>
          </a:xfrm>
          <a:custGeom>
            <a:avLst/>
            <a:gdLst/>
            <a:ahLst/>
            <a:cxnLst/>
            <a:rect l="l" t="t" r="r" b="b"/>
            <a:pathLst>
              <a:path w="14776503" h="4137421">
                <a:moveTo>
                  <a:pt x="0" y="0"/>
                </a:moveTo>
                <a:lnTo>
                  <a:pt x="14776502" y="0"/>
                </a:lnTo>
                <a:lnTo>
                  <a:pt x="14776502" y="4137421"/>
                </a:lnTo>
                <a:lnTo>
                  <a:pt x="0" y="413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5749" y="684020"/>
            <a:ext cx="12379179" cy="51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Цзилиньский университет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5749" y="2083233"/>
            <a:ext cx="14776503" cy="354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Цзилиньский университет – один из ведущих государственных вузов Китая, основанный в 1946 году в городе Чанчунь провинции Цзилинь. Входит в топ-500 лучших университетов мира. Предлагает стажировку по программе </a:t>
            </a: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"Международная экономика"</a:t>
            </a:r>
            <a:r>
              <a:rPr lang="en-US" sz="367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 с обучением на английском языке. Для стажировки по другим направлениям </a:t>
            </a: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необходимо знание китайского языка.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0519" y="-490167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3" name="AutoShape 3"/>
          <p:cNvSpPr/>
          <p:nvPr/>
        </p:nvSpPr>
        <p:spPr>
          <a:xfrm>
            <a:off x="1755749" y="1616508"/>
            <a:ext cx="14776503" cy="25977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1755749" y="5143500"/>
            <a:ext cx="14776503" cy="4137421"/>
          </a:xfrm>
          <a:custGeom>
            <a:avLst/>
            <a:gdLst/>
            <a:ahLst/>
            <a:cxnLst/>
            <a:rect l="l" t="t" r="r" b="b"/>
            <a:pathLst>
              <a:path w="14776503" h="4137421">
                <a:moveTo>
                  <a:pt x="0" y="0"/>
                </a:moveTo>
                <a:lnTo>
                  <a:pt x="14776502" y="0"/>
                </a:lnTo>
                <a:lnTo>
                  <a:pt x="14776502" y="4137421"/>
                </a:lnTo>
                <a:lnTo>
                  <a:pt x="0" y="413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464" b="-2946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5749" y="684020"/>
            <a:ext cx="12379179" cy="51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Университет Цзаочжуан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5749" y="2083233"/>
            <a:ext cx="14776503" cy="202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44"/>
              </a:lnSpc>
              <a:spcBef>
                <a:spcPct val="0"/>
              </a:spcBef>
            </a:pPr>
            <a:r>
              <a:rPr lang="en-US" sz="3676">
                <a:solidFill>
                  <a:srgbClr val="643825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 Цзаочжуан — ведущий национальный исследовательский университет, расположенный в г. Цзаочжуан, провинция Шаньдун. Предлагает курсы по изучению китайского языка с нуля.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00262" y="-500102"/>
            <a:ext cx="20248249" cy="11614633"/>
          </a:xfrm>
          <a:prstGeom prst="rect">
            <a:avLst/>
          </a:prstGeom>
          <a:solidFill>
            <a:srgbClr val="F2EFE5"/>
          </a:solidFill>
        </p:spPr>
      </p:sp>
      <p:sp>
        <p:nvSpPr>
          <p:cNvPr id="12" name="TextBox 12"/>
          <p:cNvSpPr txBox="1"/>
          <p:nvPr/>
        </p:nvSpPr>
        <p:spPr>
          <a:xfrm>
            <a:off x="928630" y="0"/>
            <a:ext cx="1237917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4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76" b="0" i="0" u="none" strike="noStrike" kern="1200" cap="none" spc="0" normalizeH="0" baseline="0" noProof="0" dirty="0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Университет </a:t>
            </a:r>
            <a:r>
              <a:rPr kumimoji="0" lang="ru-RU" sz="3676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3825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Бэйхуа</a:t>
            </a:r>
            <a:endParaRPr kumimoji="0" lang="en-US" sz="3676" b="0" i="0" u="none" strike="noStrike" kern="1200" cap="none" spc="0" normalizeH="0" baseline="0" noProof="0" dirty="0">
              <a:ln>
                <a:noFill/>
              </a:ln>
              <a:solidFill>
                <a:srgbClr val="643825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249007" y="6757677"/>
            <a:ext cx="15173433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857192" y="714344"/>
            <a:ext cx="11812309" cy="4068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4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Университет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Бэйхуа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 – один из крупнейших вузов провинции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Цзилинь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"/>
                <a:ea typeface="+mn-ea"/>
                <a:cs typeface="+mn-cs"/>
              </a:rPr>
              <a:t>. Он был создан путем объединения в 1999 году четырех вузов: педагогического института, медицинского института, института лесной промышленности и института электрификации. Сегодня в состав университета входят 27 институтов. Обучение ведется по 59 специальностям. В университете обучаются 22500 студентов и работают около 1500 преподавателей, из которых 250 – профессоры.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12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8" name="AutoShape 8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10" name="AutoShape 10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28696" y="5286340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11" name="Picture 11" descr="C:\Users\Admin\Downloads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6098" y="785782"/>
            <a:ext cx="3286148" cy="3324809"/>
          </a:xfrm>
          <a:prstGeom prst="rect">
            <a:avLst/>
          </a:prstGeom>
          <a:noFill/>
        </p:spPr>
      </p:pic>
      <p:pic>
        <p:nvPicPr>
          <p:cNvPr id="5120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06" y="5000624"/>
            <a:ext cx="7182270" cy="478631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9572628" y="5357814"/>
            <a:ext cx="7143800" cy="46435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13" name="Picture 1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9686" y="5000624"/>
            <a:ext cx="7500990" cy="4857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1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8027" y="9284335"/>
            <a:ext cx="9182100" cy="2857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 rot="-5400000">
            <a:off x="9736221" y="5138676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881064" y="2761668"/>
            <a:ext cx="10662319" cy="655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Весенний семестр я провела в столице Казахстана в одном из ведущих университетов страны – в Евразийском Национальном университете.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Вместе с ребятами из ВолГУ мы выехали на поезде из Волгограда и поздно ночью мы приехали в Астану. По приезде нас поселили в комфортное общежитие, к сожалению, бадди у них не был предусмотрен, поэтому мы делали все самостоятельно. Все необходимые для пребывания в стране документы у нас были готовы на 3 день.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Как только мы закончили с документами, нам выделили куратора и мы отправились на пары. В группе помимо меня были еще студенты по обмену. Меня очень тепло приняли, как студенты, так и преподаватели.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3049"/>
              </a:lnSpc>
            </a:pPr>
            <a:r>
              <a:rPr lang="en-US" sz="21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Процесс обучения был с упором на теорию, вместо лекций часто проводились двойные семинары, которые были рассчитаны на самостоятельный поиск информации студентами.</a:t>
            </a:r>
          </a:p>
          <a:p>
            <a:pPr algn="just">
              <a:lnSpc>
                <a:spcPts val="304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1981958" y="1334305"/>
            <a:ext cx="6451860" cy="8602480"/>
          </a:xfrm>
          <a:custGeom>
            <a:avLst/>
            <a:gdLst/>
            <a:ahLst/>
            <a:cxnLst/>
            <a:rect l="l" t="t" r="r" b="b"/>
            <a:pathLst>
              <a:path w="6451860" h="8602480">
                <a:moveTo>
                  <a:pt x="0" y="0"/>
                </a:moveTo>
                <a:lnTo>
                  <a:pt x="6451860" y="0"/>
                </a:lnTo>
                <a:lnTo>
                  <a:pt x="6451860" y="8602480"/>
                </a:lnTo>
                <a:lnTo>
                  <a:pt x="0" y="8602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" b="-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1934355"/>
            <a:ext cx="1277506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Абдуллаева Байлихат, студентка направления «Инноватика»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1316" y="343422"/>
            <a:ext cx="12175022" cy="99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4"/>
              </a:lnSpc>
            </a:pPr>
            <a:r>
              <a:rPr lang="en-US" sz="694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Отзывы участников стажировок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736221" y="5138676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TextBox 4"/>
          <p:cNvSpPr txBox="1"/>
          <p:nvPr/>
        </p:nvSpPr>
        <p:spPr>
          <a:xfrm>
            <a:off x="453819" y="2649023"/>
            <a:ext cx="11089565" cy="701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Университет Цзаочжуан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это замечательное место для усовершенствования своих знаний китайского.  Но даже если Вы никогда не учили китайский, здесь Вас обучат такому сложному языку с нуля.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университете прекрасно оборудованный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кампус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в котором находится больше десяти общежитий, четыре столовые огромное спортивное поле и разнообразные площадки для игры в бадминтон, волейбол, баскетбол, футбол и большой теннис. Помимо столов для настольного тенниса под открытым небом, в кампусе выделен целый зал для этой игры, где располагаются более 10 столов. Также на территории кампуса находятся разнообразные магазины, салон сотовой связи и кофейни.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ходе занятий мы изучали китайские иероглифы, осваивали их написание, развивали навыки восприятия устной речи и погружались в историю и культуру Китая. Еженедельно на занятиях по культуре мы принимали участие в мастер-классах. Иногда мы участвовали в украшении вееров с использованием сухих цветов и листьев, красили их, изучали китайские песни, оформляли традиционные оперные маски для пекинской оперы, создавали китайские узелки-обереги и многое другое!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свободное от учебы время нас водили на различные мероприятия.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7329" y="1615079"/>
            <a:ext cx="1062254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Парамонова Кристина</a:t>
            </a:r>
            <a:r>
              <a:rPr kumimoji="0" lang="en-US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kumimoji="0" lang="en-US" sz="24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студентк</a:t>
            </a:r>
            <a:r>
              <a:rPr kumimoji="0" lang="ru-RU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а</a:t>
            </a:r>
            <a:r>
              <a:rPr kumimoji="0" lang="en-US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направления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kumimoji="0" lang="en-US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kumimoji="0" lang="ru-RU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Лингвистика</a:t>
            </a:r>
            <a:r>
              <a:rPr kumimoji="0" lang="en-US" sz="24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3819" y="460203"/>
            <a:ext cx="12175022" cy="99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40" b="0" i="0" u="none" strike="noStrike" kern="1200" cap="none" spc="0" normalizeH="0" baseline="0" noProof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Отзывы участников стажировок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9599962"/>
            <a:ext cx="8491854" cy="3935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194" name="AutoShape 2" descr="mmexport17034732867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6" name="Picture 4" descr="C:\Users\Admin\Downloads\IMG20231113155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56" y="357154"/>
            <a:ext cx="3714776" cy="4953035"/>
          </a:xfrm>
          <a:prstGeom prst="rect">
            <a:avLst/>
          </a:prstGeom>
          <a:noFill/>
        </p:spPr>
      </p:pic>
      <p:pic>
        <p:nvPicPr>
          <p:cNvPr id="8195" name="Picture 3" descr="C:\Users\Admin\Downloads\mmexport17034732867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15834" y="5572128"/>
            <a:ext cx="5295861" cy="397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55846" y="-228600"/>
            <a:ext cx="9998210" cy="10515600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3" name="AutoShape 3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248523" y="4752606"/>
            <a:ext cx="4395756" cy="4395756"/>
          </a:xfrm>
          <a:custGeom>
            <a:avLst/>
            <a:gdLst/>
            <a:ahLst/>
            <a:cxnLst/>
            <a:rect l="l" t="t" r="r" b="b"/>
            <a:pathLst>
              <a:path w="4395756" h="4395756">
                <a:moveTo>
                  <a:pt x="0" y="0"/>
                </a:moveTo>
                <a:lnTo>
                  <a:pt x="4395755" y="0"/>
                </a:lnTo>
                <a:lnTo>
                  <a:pt x="4395755" y="4395756"/>
                </a:lnTo>
                <a:lnTo>
                  <a:pt x="0" y="439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343862" y="876980"/>
            <a:ext cx="1412027" cy="1412027"/>
            <a:chOff x="0" y="0"/>
            <a:chExt cx="1882703" cy="18827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2478295" y="2901634"/>
            <a:ext cx="1412027" cy="1412027"/>
            <a:chOff x="0" y="0"/>
            <a:chExt cx="1882703" cy="188270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8545" y="1494136"/>
            <a:ext cx="3945360" cy="24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32" b="0" i="0" u="none" strike="noStrike" kern="1200" cap="none" spc="0" normalizeH="0" baseline="0" noProof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Основные требования к кандидатам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13805" y="566041"/>
            <a:ext cx="5996196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Студенты бакалавриата, специалитета, магистратуры (кроме первого и последнего семестра обучения) старше 18 лет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3862" y="3090866"/>
            <a:ext cx="5956435" cy="97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Для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Китая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владение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английским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китайским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не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ниже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уровня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В1-В2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9944" y="6287664"/>
            <a:ext cx="49003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Отсутствие академических задолженностей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500794" y="4571996"/>
            <a:ext cx="1412027" cy="1412027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2478295" y="6053248"/>
            <a:ext cx="1412027" cy="141202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482078" y="7846273"/>
            <a:ext cx="1412027" cy="14120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572232" y="4643434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75660" y="6150613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579443" y="7943638"/>
            <a:ext cx="1217296" cy="1217296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43868" y="5072062"/>
            <a:ext cx="557691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Хорошая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успеваемость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42D29"/>
              </a:solidFill>
              <a:effectLst/>
              <a:uLnTx/>
              <a:uFillTx/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113805" y="8254473"/>
            <a:ext cx="599619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2D29"/>
                </a:solidFill>
                <a:effectLst/>
                <a:uLnTx/>
                <a:uFillTx/>
                <a:latin typeface="Assistant Regular"/>
                <a:ea typeface="Assistant Regular"/>
                <a:cs typeface="Assistant Regular"/>
                <a:sym typeface="Assistant Regular"/>
              </a:rPr>
              <a:t>Желание получать новые знания</a:t>
            </a:r>
          </a:p>
        </p:txBody>
      </p:sp>
    </p:spTree>
    <p:extLst>
      <p:ext uri="{BB962C8B-B14F-4D97-AF65-F5344CB8AC3E}">
        <p14:creationId xmlns:p14="http://schemas.microsoft.com/office/powerpoint/2010/main" val="28011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138579" y="1209675"/>
            <a:ext cx="6228658" cy="9107488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4" name="Group 4"/>
          <p:cNvGrpSpPr/>
          <p:nvPr/>
        </p:nvGrpSpPr>
        <p:grpSpPr>
          <a:xfrm>
            <a:off x="7638840" y="1805410"/>
            <a:ext cx="5228135" cy="7418989"/>
            <a:chOff x="0" y="0"/>
            <a:chExt cx="6970847" cy="9891985"/>
          </a:xfrm>
        </p:grpSpPr>
        <p:sp>
          <p:nvSpPr>
            <p:cNvPr id="5" name="TextBox 5"/>
            <p:cNvSpPr txBox="1"/>
            <p:nvPr/>
          </p:nvSpPr>
          <p:spPr>
            <a:xfrm>
              <a:off x="0" y="3916854"/>
              <a:ext cx="6970847" cy="5975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1.ЗАЯВКА В ОМС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2. СОБЕСЕДОВАНИЕ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3. СБОР ДОКУМЕНТОВ В УСТАНОВЛЕННЫЕ СРОКИ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4. НОМИНИРОВАНИЕ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5. ОГЛАШЕНИЕ РЕЗУЛЬТАТОВ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6. ОФОРМЛЕНИЕ ИНД.ПЛАНА</a:t>
              </a:r>
            </a:p>
            <a:p>
              <a:pPr algn="ctr">
                <a:lnSpc>
                  <a:spcPts val="3290"/>
                </a:lnSpc>
              </a:pPr>
              <a:r>
                <a:rPr lang="en-US" sz="2350" spc="211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7. ОФОРМЛЕНИЕ ВСЕХ ОСТАЛЬНЫХ СОПУТСТВУЮЩИХ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2900"/>
              <a:ext cx="6970847" cy="294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8"/>
                </a:lnSpc>
              </a:pPr>
              <a:r>
                <a:rPr lang="en-US" sz="7386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Процедура подачи заявки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" name="AutoShape 8"/>
          <p:cNvSpPr/>
          <p:nvPr/>
        </p:nvSpPr>
        <p:spPr>
          <a:xfrm>
            <a:off x="651770" y="0"/>
            <a:ext cx="5906814" cy="7835001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9" name="AutoShape 9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1028700" y="269707"/>
            <a:ext cx="5099976" cy="6856142"/>
            <a:chOff x="0" y="0"/>
            <a:chExt cx="6799968" cy="91415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252725"/>
              <a:ext cx="6799968" cy="6888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ПАСПОРТА 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СПРАВКА ОБ ОБУЧЕНИИ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КОПИЯ ЗАЧЕТНОЙ КНИЖКИ/ДИПЛОМА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РЕКОМЕНДАЦИЯ НАУЧ.РУКОВОДИТЕЛЯ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КАФЕДРЫ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ВЫПИСКА С ЗАСЕДАНИЯ УЧЁНОГО СОВЕТА ИНСТИТУТА</a:t>
              </a:r>
            </a:p>
            <a:p>
              <a:pPr marL="405498" lvl="1" indent="-202749" algn="l">
                <a:lnSpc>
                  <a:spcPts val="3438"/>
                </a:lnSpc>
                <a:buFont typeface="Arial"/>
                <a:buChar char="•"/>
              </a:pPr>
              <a:r>
                <a:rPr lang="en-US" sz="2456" spc="221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ПЛАН СТАЖИРОВКИ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6799968" cy="149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</a:pPr>
              <a:r>
                <a:rPr lang="en-US" sz="7768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Документы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45354" y="5600700"/>
            <a:ext cx="32971" cy="1905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AutoShape 3"/>
          <p:cNvSpPr/>
          <p:nvPr/>
        </p:nvSpPr>
        <p:spPr>
          <a:xfrm rot="-5400000">
            <a:off x="8673923" y="5172183"/>
            <a:ext cx="10287000" cy="9525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2321190" y="33446"/>
            <a:ext cx="3926322" cy="10604274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5" name="Freeform 5"/>
          <p:cNvSpPr/>
          <p:nvPr/>
        </p:nvSpPr>
        <p:spPr>
          <a:xfrm>
            <a:off x="0" y="7191454"/>
            <a:ext cx="12321190" cy="3261265"/>
          </a:xfrm>
          <a:custGeom>
            <a:avLst/>
            <a:gdLst/>
            <a:ahLst/>
            <a:cxnLst/>
            <a:rect l="l" t="t" r="r" b="b"/>
            <a:pathLst>
              <a:path w="12321190" h="3261265">
                <a:moveTo>
                  <a:pt x="0" y="0"/>
                </a:moveTo>
                <a:lnTo>
                  <a:pt x="12321190" y="0"/>
                </a:lnTo>
                <a:lnTo>
                  <a:pt x="12321190" y="3261265"/>
                </a:lnTo>
                <a:lnTo>
                  <a:pt x="0" y="326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796099"/>
            <a:ext cx="10973652" cy="319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7"/>
              </a:lnSpc>
            </a:pPr>
            <a:r>
              <a:rPr lang="en-US" sz="7588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Какие основные направления стажировок на 2023-2024 учебный год?</a:t>
            </a:r>
          </a:p>
        </p:txBody>
      </p:sp>
      <p:sp>
        <p:nvSpPr>
          <p:cNvPr id="7" name="Freeform 7"/>
          <p:cNvSpPr/>
          <p:nvPr/>
        </p:nvSpPr>
        <p:spPr>
          <a:xfrm>
            <a:off x="6582406" y="6315259"/>
            <a:ext cx="1138855" cy="1190441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06" y="-15256"/>
            <a:ext cx="9524476" cy="11828372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289470" y="1179513"/>
            <a:ext cx="6972300" cy="30162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2712361" y="1179512"/>
            <a:ext cx="10523591" cy="7987774"/>
          </a:xfrm>
          <a:prstGeom prst="rect">
            <a:avLst/>
          </a:prstGeom>
          <a:solidFill>
            <a:srgbClr val="FFB588"/>
          </a:solidFill>
        </p:spPr>
      </p:sp>
      <p:sp>
        <p:nvSpPr>
          <p:cNvPr id="5" name="AutoShape 5"/>
          <p:cNvSpPr/>
          <p:nvPr/>
        </p:nvSpPr>
        <p:spPr>
          <a:xfrm rot="-5400000">
            <a:off x="9861864" y="5123482"/>
            <a:ext cx="10287000" cy="9525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6" name="Group 6"/>
          <p:cNvGrpSpPr/>
          <p:nvPr/>
        </p:nvGrpSpPr>
        <p:grpSpPr>
          <a:xfrm>
            <a:off x="3250452" y="2292479"/>
            <a:ext cx="9447409" cy="4711500"/>
            <a:chOff x="0" y="0"/>
            <a:chExt cx="12596545" cy="6282000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1991"/>
              <a:ext cx="12596545" cy="325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БЕЗВИЗОВЫЙ РЕЖИМ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ОТСУТСТВИЕ ЯЗЫКОВОГО БАРЬЕРА</a:t>
              </a:r>
            </a:p>
            <a:p>
              <a:pPr marL="756501" lvl="1" indent="-378250" algn="l">
                <a:lnSpc>
                  <a:spcPts val="4905"/>
                </a:lnSpc>
                <a:buFont typeface="Arial"/>
                <a:buChar char="•"/>
              </a:pPr>
              <a:r>
                <a:rPr lang="en-US" sz="3503" spc="315">
                  <a:solidFill>
                    <a:srgbClr val="000000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НЕДОРОГОЕ ПРОЖИВАНИЕ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12596545" cy="2307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Преимущества стажировки в страны СНГ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883" y="-3064"/>
            <a:ext cx="8123507" cy="8885983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335855" y="373372"/>
            <a:ext cx="7172380" cy="6844273"/>
          </a:xfrm>
          <a:custGeom>
            <a:avLst/>
            <a:gdLst/>
            <a:ahLst/>
            <a:cxnLst/>
            <a:rect l="l" t="t" r="r" b="b"/>
            <a:pathLst>
              <a:path w="7172380" h="6844273">
                <a:moveTo>
                  <a:pt x="0" y="0"/>
                </a:moveTo>
                <a:lnTo>
                  <a:pt x="7172380" y="0"/>
                </a:lnTo>
                <a:lnTo>
                  <a:pt x="7172380" y="6844274"/>
                </a:lnTo>
                <a:lnTo>
                  <a:pt x="0" y="684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99" r="-258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1358" y="3320877"/>
            <a:ext cx="9163166" cy="3888649"/>
            <a:chOff x="0" y="0"/>
            <a:chExt cx="2413344" cy="10241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3344" cy="1024171"/>
            </a:xfrm>
            <a:custGeom>
              <a:avLst/>
              <a:gdLst/>
              <a:ahLst/>
              <a:cxnLst/>
              <a:rect l="l" t="t" r="r" b="b"/>
              <a:pathLst>
                <a:path w="2413344" h="1024171">
                  <a:moveTo>
                    <a:pt x="0" y="0"/>
                  </a:moveTo>
                  <a:lnTo>
                    <a:pt x="2413344" y="0"/>
                  </a:lnTo>
                  <a:lnTo>
                    <a:pt x="2413344" y="1024171"/>
                  </a:lnTo>
                  <a:lnTo>
                    <a:pt x="0" y="10241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413344" cy="1090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Сайт ВолГУ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Международная деятельность</a:t>
              </a:r>
            </a:p>
            <a:p>
              <a:pPr algn="l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→ Отдел международного сотрудничества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499146" y="3770235"/>
            <a:ext cx="1339385" cy="1339385"/>
          </a:xfrm>
          <a:custGeom>
            <a:avLst/>
            <a:gdLst/>
            <a:ahLst/>
            <a:cxnLst/>
            <a:rect l="l" t="t" r="r" b="b"/>
            <a:pathLst>
              <a:path w="1339385" h="1339385">
                <a:moveTo>
                  <a:pt x="0" y="0"/>
                </a:moveTo>
                <a:lnTo>
                  <a:pt x="1339384" y="0"/>
                </a:lnTo>
                <a:lnTo>
                  <a:pt x="1339384" y="1339384"/>
                </a:lnTo>
                <a:lnTo>
                  <a:pt x="0" y="13393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258064" t="-98830" r="-9213" b="-839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0767" y="7614487"/>
            <a:ext cx="2536862" cy="2536862"/>
          </a:xfrm>
          <a:custGeom>
            <a:avLst/>
            <a:gdLst/>
            <a:ahLst/>
            <a:cxnLst/>
            <a:rect l="l" t="t" r="r" b="b"/>
            <a:pathLst>
              <a:path w="2536862" h="2536862">
                <a:moveTo>
                  <a:pt x="0" y="0"/>
                </a:moveTo>
                <a:lnTo>
                  <a:pt x="2536862" y="0"/>
                </a:lnTo>
                <a:lnTo>
                  <a:pt x="2536862" y="2536862"/>
                </a:lnTo>
                <a:lnTo>
                  <a:pt x="0" y="2536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81358" y="373372"/>
            <a:ext cx="8457173" cy="2901446"/>
            <a:chOff x="0" y="0"/>
            <a:chExt cx="11276230" cy="386859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276230" cy="812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5"/>
                </a:lnSpc>
              </a:pPr>
              <a:r>
                <a:rPr lang="en-US" sz="3996" spc="39">
                  <a:solidFill>
                    <a:srgbClr val="342D29"/>
                  </a:solidFill>
                  <a:latin typeface="Assistant Bold"/>
                  <a:ea typeface="Assistant Bold"/>
                  <a:cs typeface="Assistant Bold"/>
                  <a:sym typeface="Assistant Bold"/>
                </a:rPr>
                <a:t>ГДЕ УЗНАТЬ О СТАЖИРОВКАХ 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669"/>
              <a:ext cx="11276230" cy="261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Аудитория </a:t>
              </a:r>
              <a:r>
                <a:rPr lang="en-US" sz="2799">
                  <a:solidFill>
                    <a:srgbClr val="342D29"/>
                  </a:solidFill>
                  <a:latin typeface="Assistant Regular Bold"/>
                  <a:ea typeface="Assistant Regular Bold"/>
                  <a:cs typeface="Assistant Regular Bold"/>
                  <a:sym typeface="Assistant Regular Bold"/>
                </a:rPr>
                <a:t>2-18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В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E-mail: </a:t>
              </a: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  <a:hlinkClick r:id="rId5" tooltip="mailto:oms@volsu.ru"/>
                </a:rPr>
                <a:t>oms@volsu.ru</a:t>
              </a:r>
            </a:p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342D29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Тел.: (8442) 460291 </a:t>
              </a:r>
            </a:p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55668" y="7266676"/>
            <a:ext cx="9986158" cy="254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6039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ВКонтакте @volsu_international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737" y="538612"/>
            <a:ext cx="6094530" cy="8719688"/>
          </a:xfrm>
          <a:custGeom>
            <a:avLst/>
            <a:gdLst/>
            <a:ahLst/>
            <a:cxnLst/>
            <a:rect l="l" t="t" r="r" b="b"/>
            <a:pathLst>
              <a:path w="6094530" h="8719688">
                <a:moveTo>
                  <a:pt x="0" y="0"/>
                </a:moveTo>
                <a:lnTo>
                  <a:pt x="6094530" y="0"/>
                </a:lnTo>
                <a:lnTo>
                  <a:pt x="6094530" y="8719688"/>
                </a:lnTo>
                <a:lnTo>
                  <a:pt x="0" y="871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6612" y="3858554"/>
            <a:ext cx="1879366" cy="18793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130276" y="538612"/>
            <a:ext cx="10646175" cy="3032237"/>
          </a:xfrm>
          <a:prstGeom prst="rect">
            <a:avLst/>
          </a:prstGeom>
          <a:solidFill>
            <a:srgbClr val="FFB588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4528299" y="6748636"/>
            <a:ext cx="1879366" cy="18793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8204317" y="6748636"/>
            <a:ext cx="1879366" cy="18793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2A8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82591" y="838285"/>
            <a:ext cx="9447409" cy="3701850"/>
            <a:chOff x="0" y="0"/>
            <a:chExt cx="12596545" cy="49358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162291"/>
              <a:ext cx="12596545" cy="77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7150"/>
              <a:ext cx="12596545" cy="3437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31"/>
                </a:lnSpc>
              </a:pPr>
              <a:r>
                <a:rPr lang="en-US" sz="6119">
                  <a:solidFill>
                    <a:srgbClr val="342D29"/>
                  </a:solidFill>
                  <a:latin typeface="Cormorant Garamond Bold"/>
                  <a:ea typeface="Cormorant Garamond Bold"/>
                  <a:cs typeface="Cormorant Garamond Bold"/>
                  <a:sym typeface="Cormorant Garamond Bold"/>
                </a:rPr>
                <a:t>Специальный гайд для тех, кто собирается на стажировку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847123" y="6145313"/>
            <a:ext cx="3212481" cy="3112987"/>
          </a:xfrm>
          <a:custGeom>
            <a:avLst/>
            <a:gdLst/>
            <a:ahLst/>
            <a:cxnLst/>
            <a:rect l="l" t="t" r="r" b="b"/>
            <a:pathLst>
              <a:path w="3212481" h="3112987">
                <a:moveTo>
                  <a:pt x="0" y="0"/>
                </a:moveTo>
                <a:lnTo>
                  <a:pt x="3212481" y="0"/>
                </a:lnTo>
                <a:lnTo>
                  <a:pt x="3212481" y="3112987"/>
                </a:lnTo>
                <a:lnTo>
                  <a:pt x="0" y="3112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98" b="-159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563655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Freeform 3"/>
          <p:cNvSpPr/>
          <p:nvPr/>
        </p:nvSpPr>
        <p:spPr>
          <a:xfrm>
            <a:off x="642878" y="571468"/>
            <a:ext cx="1636817" cy="1181484"/>
          </a:xfrm>
          <a:custGeom>
            <a:avLst/>
            <a:gdLst/>
            <a:ahLst/>
            <a:cxnLst/>
            <a:rect l="l" t="t" r="r" b="b"/>
            <a:pathLst>
              <a:path w="1636817" h="1181484">
                <a:moveTo>
                  <a:pt x="0" y="0"/>
                </a:moveTo>
                <a:lnTo>
                  <a:pt x="1636816" y="0"/>
                </a:lnTo>
                <a:lnTo>
                  <a:pt x="1636816" y="1181485"/>
                </a:lnTo>
                <a:lnTo>
                  <a:pt x="0" y="118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316" y="435768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2" y="0"/>
                </a:lnTo>
                <a:lnTo>
                  <a:pt x="1638392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71770" y="785782"/>
            <a:ext cx="4845173" cy="79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342D29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00332" y="4571996"/>
            <a:ext cx="50016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87924" y="4671086"/>
            <a:ext cx="4771376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</a:p>
        </p:txBody>
      </p:sp>
      <p:sp>
        <p:nvSpPr>
          <p:cNvPr id="8" name="Freeform 8"/>
          <p:cNvSpPr/>
          <p:nvPr/>
        </p:nvSpPr>
        <p:spPr>
          <a:xfrm>
            <a:off x="9840820" y="428348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0820" y="644242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87924" y="866993"/>
            <a:ext cx="4168314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АРМЕНИЯ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6034" y="7711824"/>
            <a:ext cx="1638393" cy="1182622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71770" y="7929582"/>
            <a:ext cx="268255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КИТАЙ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12344400" y="7858144"/>
            <a:ext cx="59436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ru-RU" sz="5600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ТАДЖИКИСТАН</a:t>
            </a:r>
            <a:endParaRPr lang="en-US" sz="5600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86942" y="7715268"/>
            <a:ext cx="1735474" cy="1157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4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176160" y="-7355619"/>
            <a:ext cx="2357418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3782148" y="366458"/>
            <a:ext cx="11145441" cy="196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Статистика</a:t>
            </a:r>
            <a:endParaRPr lang="en-US" sz="5649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ctr">
              <a:lnSpc>
                <a:spcPts val="790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357258" y="2331484"/>
            <a:ext cx="16216426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76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ru-RU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 государственный экономический </a:t>
            </a:r>
            <a:r>
              <a:rPr lang="ru-RU" sz="3676" dirty="0" err="1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универсиет</a:t>
            </a:r>
            <a:r>
              <a:rPr lang="ru-RU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(Беларусь)</a:t>
            </a:r>
            <a:endParaRPr lang="en-US" sz="3676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l">
              <a:lnSpc>
                <a:spcPts val="6286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 rot="5400000">
            <a:off x="8283299" y="-3533704"/>
            <a:ext cx="2143140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6" name="TextBox 6"/>
          <p:cNvSpPr txBox="1"/>
          <p:nvPr/>
        </p:nvSpPr>
        <p:spPr>
          <a:xfrm>
            <a:off x="2336357" y="3929054"/>
            <a:ext cx="14037022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подготовки</a:t>
            </a:r>
            <a:r>
              <a:rPr lang="en-US" sz="5649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: </a:t>
            </a:r>
            <a:r>
              <a:rPr lang="en-US" sz="5649" u="sng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Бизнес-информатика</a:t>
            </a:r>
            <a:endParaRPr lang="en-US" sz="5649" u="sng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algn="ctr">
              <a:lnSpc>
                <a:spcPts val="790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57192" y="6143632"/>
            <a:ext cx="16787930" cy="5655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676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4000" dirty="0" smtClean="0">
                <a:latin typeface="Cormorant Garamond Bold" charset="-52"/>
              </a:rPr>
              <a:t>Гомельский государственный университет имени Франциска Скорины (Беларусь)</a:t>
            </a:r>
            <a:endParaRPr lang="en-US" sz="4000" dirty="0" smtClean="0">
              <a:latin typeface="Cormorant Garamond Bold" charset="-52"/>
            </a:endParaRP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4000" dirty="0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Брестский государственный университет имени А.С. Пушкина (Беларусь)</a:t>
            </a:r>
            <a:endParaRPr lang="en-US" sz="3676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algn="l">
              <a:lnSpc>
                <a:spcPts val="6286"/>
              </a:lnSpc>
            </a:pPr>
            <a:endParaRPr lang="ru-RU" dirty="0" smtClean="0"/>
          </a:p>
          <a:p>
            <a:pPr algn="l">
              <a:lnSpc>
                <a:spcPts val="6286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1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845597" y="771910"/>
            <a:ext cx="15018544" cy="296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Экономика, Инноватика</a:t>
            </a:r>
          </a:p>
          <a:p>
            <a:pPr algn="ctr">
              <a:lnSpc>
                <a:spcPts val="7909"/>
              </a:lnSpc>
            </a:pPr>
            <a:endParaRPr/>
          </a:p>
          <a:p>
            <a:pPr algn="ctr">
              <a:lnSpc>
                <a:spcPts val="790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403582" y="2991358"/>
            <a:ext cx="1590257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Барановичский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200" dirty="0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200" dirty="0" smtClean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07953" lvl="1" indent="-353977">
              <a:buFont typeface="Arial"/>
              <a:buChar char="•"/>
            </a:pPr>
            <a:r>
              <a:rPr lang="ru-RU" sz="3200" dirty="0" smtClean="0">
                <a:latin typeface="Cormorant Garamond Bold" charset="-52"/>
              </a:rPr>
              <a:t>Гомельский государственный университет имени Франциска Скорины (Беларусь)</a:t>
            </a:r>
            <a:endParaRPr lang="en-US" sz="3200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Узбекистана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Мирзо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Улугбека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Самаркандский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Узбекистан</a:t>
            </a:r>
            <a:r>
              <a:rPr lang="en-US" sz="3200" dirty="0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  <a:endParaRPr lang="ru-RU" sz="3200" dirty="0" smtClean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07953" lvl="1" indent="-353977">
              <a:buFont typeface="Arial"/>
              <a:buChar char="•"/>
            </a:pPr>
            <a:r>
              <a:rPr lang="ru-RU" sz="3200" dirty="0" smtClean="0">
                <a:latin typeface="Cormorant Garamond Bold" charset="-52"/>
              </a:rPr>
              <a:t>Российско-Таджикский (Славянский) Университет (Таджикистан)</a:t>
            </a:r>
          </a:p>
          <a:p>
            <a:pPr marL="707953" lvl="1" indent="-353977">
              <a:buFont typeface="Arial"/>
              <a:buChar char="•"/>
            </a:pPr>
            <a:r>
              <a:rPr lang="ru-RU" sz="3200" dirty="0" smtClean="0">
                <a:latin typeface="Cormorant Garamond Bold" charset="-52"/>
              </a:rPr>
              <a:t>Российско-Армянский (Славянский) университет (Армения)</a:t>
            </a:r>
            <a:endParaRPr lang="en-US" sz="3200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Л.Н.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07953" lvl="1" indent="-353977" algn="l"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200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200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0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385466" y="3176122"/>
            <a:ext cx="15873834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Л.Н.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 smtClean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4000" dirty="0" smtClean="0">
                <a:latin typeface="Cormorant Garamond Bold" charset="-52"/>
              </a:rPr>
              <a:t>Российско-Таджикский (Славянский) Университет (Таджикистан)</a:t>
            </a:r>
            <a:endParaRPr lang="en-US" sz="3676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1737" y="549771"/>
            <a:ext cx="17866263" cy="296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Государственное и муниципальное управление</a:t>
            </a:r>
          </a:p>
          <a:p>
            <a:pPr algn="ctr">
              <a:lnSpc>
                <a:spcPts val="790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944650" y="-7124113"/>
            <a:ext cx="2820433" cy="17068659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1096869" y="3330442"/>
            <a:ext cx="16515999" cy="639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Евразийский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Л.Н.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Гумилёва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Национальный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. аль-Фараби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Каспийский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технологий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и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инжиниринга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имени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Ш.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Есенова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Туран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Казахстан</a:t>
            </a:r>
            <a:r>
              <a:rPr lang="en-US" sz="3676" dirty="0" smtClean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lnSpc>
                <a:spcPts val="6286"/>
              </a:lnSpc>
              <a:buFont typeface="Arial"/>
              <a:buChar char="•"/>
            </a:pPr>
            <a:r>
              <a:rPr lang="ru-RU" sz="4000" dirty="0" smtClean="0">
                <a:latin typeface="Cormorant Garamond Bold" charset="-52"/>
              </a:rPr>
              <a:t>Брестский государственный университет имени А. С. Пушкина (Беларусь)</a:t>
            </a:r>
            <a:endParaRPr lang="en-US" sz="3676" dirty="0">
              <a:solidFill>
                <a:srgbClr val="000000"/>
              </a:solidFill>
              <a:latin typeface="Cormorant Garamond Bold" charset="-52"/>
              <a:ea typeface="Cormorant Garamond Bold"/>
              <a:cs typeface="Cormorant Garamond Bold"/>
              <a:sym typeface="Cormorant Garamond Bold"/>
            </a:endParaRP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Белорусский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экономический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lnSpc>
                <a:spcPts val="6286"/>
              </a:lnSpc>
              <a:buFont typeface="Arial"/>
              <a:buChar char="•"/>
            </a:pP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Гродненский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государственный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университет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им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.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Янки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Купалы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 (</a:t>
            </a:r>
            <a:r>
              <a:rPr lang="en-US" sz="3676" dirty="0" err="1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Беларусь</a:t>
            </a:r>
            <a:r>
              <a:rPr lang="en-US" sz="3676" dirty="0">
                <a:solidFill>
                  <a:srgbClr val="000000"/>
                </a:solidFill>
                <a:latin typeface="Cormorant Garamond Bold" charset="-52"/>
                <a:ea typeface="Cormorant Garamond Bold"/>
                <a:cs typeface="Cormorant Garamond Bold"/>
                <a:sym typeface="Cormorant Garamond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1737" y="549771"/>
            <a:ext cx="17866263" cy="296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Направление подготовки: </a:t>
            </a:r>
            <a:r>
              <a:rPr lang="en-US" sz="5649" u="sng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Реклама и связи с общественностью</a:t>
            </a:r>
          </a:p>
          <a:p>
            <a:pPr algn="ctr">
              <a:lnSpc>
                <a:spcPts val="790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2423</Words>
  <Application>Microsoft Office PowerPoint</Application>
  <PresentationFormat>Произвольный</PresentationFormat>
  <Paragraphs>265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Assistant Regular</vt:lpstr>
      <vt:lpstr>Open Sans Bold</vt:lpstr>
      <vt:lpstr>Cormorant Garamond Bold</vt:lpstr>
      <vt:lpstr>Assistant Regular Bold</vt:lpstr>
      <vt:lpstr>Arial</vt:lpstr>
      <vt:lpstr>Open Sans </vt:lpstr>
      <vt:lpstr>Assistant Bold</vt:lpstr>
      <vt:lpstr>Calibri</vt:lpstr>
      <vt:lpstr>Open Sans</vt:lpstr>
      <vt:lpstr>Assistant 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Стажировки ИЭУ</dc:title>
  <cp:lastModifiedBy>Admin</cp:lastModifiedBy>
  <cp:revision>10</cp:revision>
  <dcterms:created xsi:type="dcterms:W3CDTF">2006-08-16T00:00:00Z</dcterms:created>
  <dcterms:modified xsi:type="dcterms:W3CDTF">2024-09-12T12:05:56Z</dcterms:modified>
  <dc:identifier>DAFORMFyVyk</dc:identifier>
</cp:coreProperties>
</file>