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36"/>
  </p:notesMasterIdLst>
  <p:handoutMasterIdLst>
    <p:handoutMasterId r:id="rId37"/>
  </p:handoutMasterIdLst>
  <p:sldIdLst>
    <p:sldId id="262" r:id="rId2"/>
    <p:sldId id="271" r:id="rId3"/>
    <p:sldId id="269" r:id="rId4"/>
    <p:sldId id="263" r:id="rId5"/>
    <p:sldId id="274" r:id="rId6"/>
    <p:sldId id="275" r:id="rId7"/>
    <p:sldId id="276" r:id="rId8"/>
    <p:sldId id="277" r:id="rId9"/>
    <p:sldId id="278" r:id="rId10"/>
    <p:sldId id="291" r:id="rId11"/>
    <p:sldId id="292" r:id="rId12"/>
    <p:sldId id="293" r:id="rId13"/>
    <p:sldId id="294" r:id="rId14"/>
    <p:sldId id="279" r:id="rId15"/>
    <p:sldId id="295" r:id="rId16"/>
    <p:sldId id="296" r:id="rId17"/>
    <p:sldId id="297" r:id="rId18"/>
    <p:sldId id="298" r:id="rId19"/>
    <p:sldId id="299" r:id="rId20"/>
    <p:sldId id="272" r:id="rId21"/>
    <p:sldId id="280" r:id="rId22"/>
    <p:sldId id="281" r:id="rId23"/>
    <p:sldId id="282" r:id="rId24"/>
    <p:sldId id="300" r:id="rId25"/>
    <p:sldId id="301" r:id="rId26"/>
    <p:sldId id="302" r:id="rId27"/>
    <p:sldId id="303" r:id="rId28"/>
    <p:sldId id="267" r:id="rId29"/>
    <p:sldId id="304" r:id="rId30"/>
    <p:sldId id="305" r:id="rId31"/>
    <p:sldId id="306" r:id="rId32"/>
    <p:sldId id="290" r:id="rId33"/>
    <p:sldId id="307" r:id="rId34"/>
    <p:sldId id="289" r:id="rId35"/>
  </p:sldIdLst>
  <p:sldSz cx="9144000" cy="6858000" type="screen4x3"/>
  <p:notesSz cx="9874250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539" autoAdjust="0"/>
    <p:restoredTop sz="94660"/>
  </p:normalViewPr>
  <p:slideViewPr>
    <p:cSldViewPr>
      <p:cViewPr varScale="1">
        <p:scale>
          <a:sx n="100" d="100"/>
          <a:sy n="100" d="100"/>
        </p:scale>
        <p:origin x="-25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9918" cy="34097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592027" y="0"/>
            <a:ext cx="4279918" cy="34097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4C6162-F845-405B-AA9B-8A4AB3CB7E75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98"/>
            <a:ext cx="4279918" cy="34097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592027" y="6456698"/>
            <a:ext cx="4279918" cy="34097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EADEC6-F988-479E-8B67-16F35B0FBB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943237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884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93125" y="0"/>
            <a:ext cx="427884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D25E31-D971-4356-BCF9-6E5097CE4571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06775" y="849313"/>
            <a:ext cx="3060700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7426" y="3271381"/>
            <a:ext cx="789940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27884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93125" y="6456612"/>
            <a:ext cx="427884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A161E8-099B-4C82-AD72-DBC6355C14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379932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161E8-099B-4C82-AD72-DBC6355C1446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93238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161E8-099B-4C82-AD72-DBC6355C1446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23226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161E8-099B-4C82-AD72-DBC6355C1446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52776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2079-AF70-4642-9E8B-AD631DEFE2E5}" type="datetime1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D3F7-71A3-48A0-8316-72F7AD385F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76506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70301-B031-42AF-9A4F-CC35062B10CC}" type="datetime1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D3F7-71A3-48A0-8316-72F7AD385F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92043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10AD1-DFFB-4B95-BAAD-6F1071C00727}" type="datetime1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D3F7-71A3-48A0-8316-72F7AD385F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284944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1443E-18F9-42AC-814C-BB6675504A4A}" type="datetime1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D3F7-71A3-48A0-8316-72F7AD385F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02145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BAAD2-9F32-4EC8-A752-8A269A14C41F}" type="datetime1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D3F7-71A3-48A0-8316-72F7AD385F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466749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3F3CF-8879-42D9-979A-BB1C19485D28}" type="datetime1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D3F7-71A3-48A0-8316-72F7AD385F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33275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38C0-27E5-4340-90A5-3E4A25A68870}" type="datetime1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D3F7-71A3-48A0-8316-72F7AD385F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37841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3EEB1-A45A-40EA-A167-9913ABA71A54}" type="datetime1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D3F7-71A3-48A0-8316-72F7AD385F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84322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C46A0-5C44-46B6-88B4-28428E44C206}" type="datetime1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D3F7-71A3-48A0-8316-72F7AD385F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72213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1D60E-2318-40FE-A723-AAF53F158E38}" type="datetime1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D3F7-71A3-48A0-8316-72F7AD385F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205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6D3E8-31F2-476F-B0B1-D83A0E8126B2}" type="datetime1">
              <a:rPr lang="ru-RU" smtClean="0"/>
              <a:pPr/>
              <a:t>10.01.2018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D3F7-71A3-48A0-8316-72F7AD385F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08230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730E7-4B07-44B9-9E59-1B55B440000F}" type="datetime1">
              <a:rPr lang="ru-RU" smtClean="0"/>
              <a:pPr/>
              <a:t>10.01.2018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D3F7-71A3-48A0-8316-72F7AD385F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80131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408ED-CDD2-4D50-97FF-1055DE7B8502}" type="datetime1">
              <a:rPr lang="ru-RU" smtClean="0"/>
              <a:pPr/>
              <a:t>10.01.2018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D3F7-71A3-48A0-8316-72F7AD385F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80162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B0908-C4BE-4118-AA7E-A2F95AC3281A}" type="datetime1">
              <a:rPr lang="ru-RU" smtClean="0"/>
              <a:pPr/>
              <a:t>10.01.2018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D3F7-71A3-48A0-8316-72F7AD385F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74780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1CD3F-CD40-4370-B101-3CB97B1E9929}" type="datetime1">
              <a:rPr lang="ru-RU" smtClean="0"/>
              <a:pPr/>
              <a:t>10.01.2018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D3F7-71A3-48A0-8316-72F7AD385F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93107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C2DF-7B96-4C51-8389-F24C633DD065}" type="datetime1">
              <a:rPr lang="ru-RU" smtClean="0"/>
              <a:pPr/>
              <a:t>10.01.2018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D3F7-71A3-48A0-8316-72F7AD385F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59011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B83DA-64BB-455E-83FF-98565AC73A15}" type="datetime1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626D3F7-71A3-48A0-8316-72F7AD385F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64389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8.jpeg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430" t="16271" r="21506" b="28999"/>
          <a:stretch/>
        </p:blipFill>
        <p:spPr>
          <a:xfrm>
            <a:off x="755576" y="980727"/>
            <a:ext cx="6408712" cy="4391155"/>
          </a:xfrm>
        </p:spPr>
      </p:pic>
    </p:spTree>
    <p:extLst>
      <p:ext uri="{BB962C8B-B14F-4D97-AF65-F5344CB8AC3E}">
        <p14:creationId xmlns="" xmlns:p14="http://schemas.microsoft.com/office/powerpoint/2010/main" val="223261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16-ти этажные дома</a:t>
            </a:r>
            <a:br>
              <a:rPr lang="ru-RU" dirty="0" smtClean="0"/>
            </a:br>
            <a:r>
              <a:rPr lang="ru-RU" b="1" dirty="0" smtClean="0"/>
              <a:t>Квартира-студия</a:t>
            </a:r>
            <a:endParaRPr lang="ru-RU" b="1" dirty="0"/>
          </a:p>
        </p:txBody>
      </p:sp>
      <p:pic>
        <p:nvPicPr>
          <p:cNvPr id="13" name="Содержимое 12" descr="16_1к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770081"/>
            <a:ext cx="4032448" cy="5111364"/>
          </a:xfrm>
        </p:spPr>
      </p:pic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4716016" y="1988840"/>
            <a:ext cx="3746377" cy="3980516"/>
          </a:xfrm>
        </p:spPr>
        <p:txBody>
          <a:bodyPr/>
          <a:lstStyle/>
          <a:p>
            <a:r>
              <a:rPr lang="ru-RU" dirty="0" smtClean="0"/>
              <a:t>Дома № 2, 3, 4</a:t>
            </a:r>
          </a:p>
          <a:p>
            <a:r>
              <a:rPr lang="ru-RU" dirty="0" smtClean="0"/>
              <a:t>Общая площадь: 31,76</a:t>
            </a:r>
          </a:p>
          <a:p>
            <a:r>
              <a:rPr lang="ru-RU" dirty="0" smtClean="0"/>
              <a:t>Кухня: 5,48</a:t>
            </a:r>
          </a:p>
          <a:p>
            <a:r>
              <a:rPr lang="ru-RU" dirty="0" err="1" smtClean="0"/>
              <a:t>Сан.узел</a:t>
            </a:r>
            <a:r>
              <a:rPr lang="ru-RU" dirty="0" smtClean="0"/>
              <a:t>: 5,05</a:t>
            </a:r>
          </a:p>
          <a:p>
            <a:r>
              <a:rPr lang="ru-RU" dirty="0" smtClean="0"/>
              <a:t>Балкон: 4,12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D3F7-71A3-48A0-8316-72F7AD385F92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962" y="-27384"/>
            <a:ext cx="1263038" cy="148478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16-ти этажные дома</a:t>
            </a:r>
            <a:br>
              <a:rPr lang="ru-RU" dirty="0" smtClean="0"/>
            </a:br>
            <a:r>
              <a:rPr lang="ru-RU" b="1" dirty="0" smtClean="0"/>
              <a:t>1 комнатная</a:t>
            </a:r>
            <a:endParaRPr lang="ru-RU" b="1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4716016" y="1988840"/>
            <a:ext cx="3746377" cy="3980516"/>
          </a:xfrm>
        </p:spPr>
        <p:txBody>
          <a:bodyPr/>
          <a:lstStyle/>
          <a:p>
            <a:r>
              <a:rPr lang="ru-RU" dirty="0" smtClean="0"/>
              <a:t>Дома № 2, 3, 4</a:t>
            </a:r>
          </a:p>
          <a:p>
            <a:r>
              <a:rPr lang="ru-RU" dirty="0" smtClean="0"/>
              <a:t>Общая площадь: 38,11</a:t>
            </a:r>
          </a:p>
          <a:p>
            <a:r>
              <a:rPr lang="ru-RU" dirty="0" smtClean="0"/>
              <a:t>Кухня: 9,89</a:t>
            </a:r>
          </a:p>
          <a:p>
            <a:r>
              <a:rPr lang="ru-RU" dirty="0" err="1" smtClean="0"/>
              <a:t>Сан.узел</a:t>
            </a:r>
            <a:r>
              <a:rPr lang="ru-RU" dirty="0" smtClean="0"/>
              <a:t>: 5,36</a:t>
            </a:r>
          </a:p>
          <a:p>
            <a:r>
              <a:rPr lang="ru-RU" dirty="0" smtClean="0"/>
              <a:t>Балкон: 2,65</a:t>
            </a:r>
          </a:p>
          <a:p>
            <a:r>
              <a:rPr lang="ru-RU" dirty="0" smtClean="0"/>
              <a:t>Жилая комната: 18,94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D3F7-71A3-48A0-8316-72F7AD385F92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962" y="-27384"/>
            <a:ext cx="1263038" cy="1484785"/>
          </a:xfrm>
          <a:prstGeom prst="rect">
            <a:avLst/>
          </a:prstGeom>
        </p:spPr>
      </p:pic>
      <p:pic>
        <p:nvPicPr>
          <p:cNvPr id="8" name="Содержимое 7" descr="16_1к_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09600" y="1737603"/>
            <a:ext cx="4178424" cy="47979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16-ти этажные дома</a:t>
            </a:r>
            <a:br>
              <a:rPr lang="ru-RU" dirty="0" smtClean="0"/>
            </a:br>
            <a:r>
              <a:rPr lang="ru-RU" b="1" dirty="0" smtClean="0"/>
              <a:t>2х комнатная</a:t>
            </a:r>
            <a:endParaRPr lang="ru-RU" b="1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4716016" y="1988840"/>
            <a:ext cx="3746377" cy="3980516"/>
          </a:xfrm>
        </p:spPr>
        <p:txBody>
          <a:bodyPr/>
          <a:lstStyle/>
          <a:p>
            <a:r>
              <a:rPr lang="ru-RU" dirty="0" smtClean="0"/>
              <a:t>Дома № 2, 3, 4</a:t>
            </a:r>
          </a:p>
          <a:p>
            <a:r>
              <a:rPr lang="ru-RU" dirty="0" smtClean="0"/>
              <a:t>Общая площадь: 58,78</a:t>
            </a:r>
          </a:p>
          <a:p>
            <a:r>
              <a:rPr lang="ru-RU" dirty="0" smtClean="0"/>
              <a:t>Кухня: 8,25</a:t>
            </a:r>
          </a:p>
          <a:p>
            <a:r>
              <a:rPr lang="ru-RU" dirty="0" err="1" smtClean="0"/>
              <a:t>Сан.узел</a:t>
            </a:r>
            <a:r>
              <a:rPr lang="ru-RU" dirty="0" smtClean="0"/>
              <a:t>: 3,82 и 2,05</a:t>
            </a:r>
          </a:p>
          <a:p>
            <a:r>
              <a:rPr lang="ru-RU" dirty="0" smtClean="0"/>
              <a:t>Балкон: 2,65</a:t>
            </a:r>
          </a:p>
          <a:p>
            <a:r>
              <a:rPr lang="ru-RU" dirty="0" smtClean="0"/>
              <a:t>Жилая комната: 15,50</a:t>
            </a:r>
          </a:p>
          <a:p>
            <a:r>
              <a:rPr lang="ru-RU" dirty="0" smtClean="0"/>
              <a:t>Жилая комната: 16,58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D3F7-71A3-48A0-8316-72F7AD385F92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962" y="-27384"/>
            <a:ext cx="1263038" cy="1484785"/>
          </a:xfrm>
          <a:prstGeom prst="rect">
            <a:avLst/>
          </a:prstGeom>
        </p:spPr>
      </p:pic>
      <p:pic>
        <p:nvPicPr>
          <p:cNvPr id="9" name="Содержимое 8" descr="16_2к_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772816"/>
            <a:ext cx="4811804" cy="4214718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16-ти этажные дома</a:t>
            </a:r>
            <a:br>
              <a:rPr lang="ru-RU" dirty="0" smtClean="0"/>
            </a:br>
            <a:r>
              <a:rPr lang="ru-RU" b="1" dirty="0" smtClean="0"/>
              <a:t>3х комнатная</a:t>
            </a:r>
            <a:endParaRPr lang="ru-RU" b="1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4716016" y="1988840"/>
            <a:ext cx="3746377" cy="3980516"/>
          </a:xfrm>
        </p:spPr>
        <p:txBody>
          <a:bodyPr/>
          <a:lstStyle/>
          <a:p>
            <a:r>
              <a:rPr lang="ru-RU" dirty="0" smtClean="0"/>
              <a:t>Дома № 2, 3, 4</a:t>
            </a:r>
          </a:p>
          <a:p>
            <a:r>
              <a:rPr lang="ru-RU" dirty="0" smtClean="0"/>
              <a:t>Общая площадь: 76,88</a:t>
            </a:r>
          </a:p>
          <a:p>
            <a:r>
              <a:rPr lang="ru-RU" dirty="0" smtClean="0"/>
              <a:t>Кухня: 10,46</a:t>
            </a:r>
          </a:p>
          <a:p>
            <a:r>
              <a:rPr lang="ru-RU" dirty="0" err="1" smtClean="0"/>
              <a:t>Сан.узел</a:t>
            </a:r>
            <a:r>
              <a:rPr lang="ru-RU" dirty="0" smtClean="0"/>
              <a:t>: 4,47 и 2,42</a:t>
            </a:r>
          </a:p>
          <a:p>
            <a:r>
              <a:rPr lang="ru-RU" dirty="0" smtClean="0"/>
              <a:t>Балкон: 2,81</a:t>
            </a:r>
          </a:p>
          <a:p>
            <a:r>
              <a:rPr lang="ru-RU" dirty="0" smtClean="0"/>
              <a:t>Жилая комната: 12,56</a:t>
            </a:r>
          </a:p>
          <a:p>
            <a:r>
              <a:rPr lang="ru-RU" dirty="0" smtClean="0"/>
              <a:t>Жилая комната: 14,63</a:t>
            </a:r>
          </a:p>
          <a:p>
            <a:r>
              <a:rPr lang="ru-RU" dirty="0" smtClean="0"/>
              <a:t>Жилая комната: 19,04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D3F7-71A3-48A0-8316-72F7AD385F92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962" y="-27384"/>
            <a:ext cx="1263038" cy="1484785"/>
          </a:xfrm>
          <a:prstGeom prst="rect">
            <a:avLst/>
          </a:prstGeom>
        </p:spPr>
      </p:pic>
      <p:pic>
        <p:nvPicPr>
          <p:cNvPr id="8" name="Содержимое 7" descr="16_3к_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706125"/>
            <a:ext cx="4788024" cy="4887258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-32726"/>
            <a:ext cx="9187229" cy="68904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6" y="6251506"/>
            <a:ext cx="6347713" cy="13208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Стройка. Домов №6,7,8,9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D3F7-71A3-48A0-8316-72F7AD385F92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962" y="-27384"/>
            <a:ext cx="1263038" cy="148478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lt1">
              <a:alpha val="54000"/>
            </a:schemeClr>
          </a:soli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>
            <a:normAutofit/>
          </a:bodyPr>
          <a:lstStyle/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Этажность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5</a:t>
            </a: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Материал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монолитный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железобетонный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каркас</a:t>
            </a: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Высота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потолков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2.7 м</a:t>
            </a: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Коммуникации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установлены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радиаторы отопления,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двухконтурные котлы</a:t>
            </a: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Электропроводка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разводка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до распределительного щитка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квартире</a:t>
            </a: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Отделка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черновая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 стяжка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пола</a:t>
            </a: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чистые полы», штукатурка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стен</a:t>
            </a: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Остекление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пластиковые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окна с двухкамерным стеклопакетом</a:t>
            </a:r>
          </a:p>
        </p:txBody>
      </p:sp>
    </p:spTree>
    <p:extLst>
      <p:ext uri="{BB962C8B-B14F-4D97-AF65-F5344CB8AC3E}">
        <p14:creationId xmlns="" xmlns:p14="http://schemas.microsoft.com/office/powerpoint/2010/main" val="1641358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5-ти этажные дома</a:t>
            </a:r>
            <a:br>
              <a:rPr lang="ru-RU" dirty="0" smtClean="0"/>
            </a:br>
            <a:r>
              <a:rPr lang="ru-RU" b="1" dirty="0" smtClean="0"/>
              <a:t>1-к комнатная</a:t>
            </a:r>
            <a:endParaRPr lang="ru-RU" b="1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4716016" y="1988840"/>
            <a:ext cx="3746377" cy="3980516"/>
          </a:xfrm>
        </p:spPr>
        <p:txBody>
          <a:bodyPr/>
          <a:lstStyle/>
          <a:p>
            <a:r>
              <a:rPr lang="ru-RU" dirty="0" smtClean="0"/>
              <a:t>Дома № 6, 7, 8, 9</a:t>
            </a:r>
          </a:p>
          <a:p>
            <a:r>
              <a:rPr lang="ru-RU" dirty="0" smtClean="0"/>
              <a:t>Общая площадь: 34,8</a:t>
            </a:r>
          </a:p>
          <a:p>
            <a:r>
              <a:rPr lang="ru-RU" dirty="0" smtClean="0"/>
              <a:t>Кухня: 9,1</a:t>
            </a:r>
          </a:p>
          <a:p>
            <a:r>
              <a:rPr lang="ru-RU" dirty="0" err="1" smtClean="0"/>
              <a:t>Сан.узел</a:t>
            </a:r>
            <a:r>
              <a:rPr lang="ru-RU" dirty="0" smtClean="0"/>
              <a:t>: 3,6</a:t>
            </a:r>
          </a:p>
          <a:p>
            <a:r>
              <a:rPr lang="ru-RU" dirty="0" smtClean="0"/>
              <a:t>Лоджия: 2,6</a:t>
            </a:r>
          </a:p>
          <a:p>
            <a:r>
              <a:rPr lang="ru-RU" dirty="0" smtClean="0"/>
              <a:t>Жилая комната: 15,4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D3F7-71A3-48A0-8316-72F7AD385F92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962" y="-27384"/>
            <a:ext cx="1263038" cy="1484785"/>
          </a:xfrm>
          <a:prstGeom prst="rect">
            <a:avLst/>
          </a:prstGeom>
        </p:spPr>
      </p:pic>
      <p:pic>
        <p:nvPicPr>
          <p:cNvPr id="9" name="Содержимое 8" descr="5_1к_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67544" y="1696586"/>
            <a:ext cx="4250432" cy="514526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5-ти этажные дома</a:t>
            </a:r>
            <a:br>
              <a:rPr lang="ru-RU" dirty="0" smtClean="0"/>
            </a:br>
            <a:r>
              <a:rPr lang="ru-RU" b="1" dirty="0" smtClean="0"/>
              <a:t>1-к комнатная</a:t>
            </a:r>
            <a:endParaRPr lang="ru-RU" b="1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4716016" y="1988840"/>
            <a:ext cx="3746377" cy="3980516"/>
          </a:xfrm>
        </p:spPr>
        <p:txBody>
          <a:bodyPr/>
          <a:lstStyle/>
          <a:p>
            <a:r>
              <a:rPr lang="ru-RU" dirty="0" smtClean="0"/>
              <a:t>Дома № 6, 7, 8, 9</a:t>
            </a:r>
          </a:p>
          <a:p>
            <a:r>
              <a:rPr lang="ru-RU" dirty="0" smtClean="0"/>
              <a:t>Общая площадь: 35,6</a:t>
            </a:r>
          </a:p>
          <a:p>
            <a:r>
              <a:rPr lang="ru-RU" dirty="0" smtClean="0"/>
              <a:t>Кухня: 8,7</a:t>
            </a:r>
          </a:p>
          <a:p>
            <a:r>
              <a:rPr lang="ru-RU" dirty="0" err="1" smtClean="0"/>
              <a:t>Сан.узел</a:t>
            </a:r>
            <a:r>
              <a:rPr lang="ru-RU" dirty="0" smtClean="0"/>
              <a:t>: 4,3</a:t>
            </a:r>
          </a:p>
          <a:p>
            <a:r>
              <a:rPr lang="ru-RU" dirty="0" smtClean="0"/>
              <a:t>Лоджия: 2,5</a:t>
            </a:r>
          </a:p>
          <a:p>
            <a:r>
              <a:rPr lang="ru-RU" dirty="0" smtClean="0"/>
              <a:t>Жилая комната: 15,8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D3F7-71A3-48A0-8316-72F7AD385F92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962" y="-27384"/>
            <a:ext cx="1263038" cy="1484785"/>
          </a:xfrm>
          <a:prstGeom prst="rect">
            <a:avLst/>
          </a:prstGeom>
        </p:spPr>
      </p:pic>
      <p:pic>
        <p:nvPicPr>
          <p:cNvPr id="8" name="Содержимое 7" descr="5_1к_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899592" y="1716306"/>
            <a:ext cx="3312368" cy="5082152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5-ти этажные дома</a:t>
            </a:r>
            <a:br>
              <a:rPr lang="ru-RU" dirty="0" smtClean="0"/>
            </a:br>
            <a:r>
              <a:rPr lang="ru-RU" b="1" dirty="0" smtClean="0"/>
              <a:t>2-к комнатная</a:t>
            </a:r>
            <a:endParaRPr lang="ru-RU" b="1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4716016" y="1988840"/>
            <a:ext cx="3746377" cy="3980516"/>
          </a:xfrm>
        </p:spPr>
        <p:txBody>
          <a:bodyPr/>
          <a:lstStyle/>
          <a:p>
            <a:r>
              <a:rPr lang="ru-RU" dirty="0" smtClean="0"/>
              <a:t>Дома № 6, 7, 8, 9</a:t>
            </a:r>
          </a:p>
          <a:p>
            <a:r>
              <a:rPr lang="ru-RU" dirty="0" smtClean="0"/>
              <a:t>Общая площадь: 56,9</a:t>
            </a:r>
          </a:p>
          <a:p>
            <a:r>
              <a:rPr lang="ru-RU" dirty="0" smtClean="0"/>
              <a:t>Кухня: 9,5</a:t>
            </a:r>
          </a:p>
          <a:p>
            <a:r>
              <a:rPr lang="ru-RU" dirty="0" err="1" smtClean="0"/>
              <a:t>Сан.узел</a:t>
            </a:r>
            <a:r>
              <a:rPr lang="ru-RU" dirty="0" smtClean="0"/>
              <a:t>: 3,2 и 2,2</a:t>
            </a:r>
          </a:p>
          <a:p>
            <a:r>
              <a:rPr lang="ru-RU" dirty="0" smtClean="0"/>
              <a:t>Лоджия: 3</a:t>
            </a:r>
          </a:p>
          <a:p>
            <a:r>
              <a:rPr lang="ru-RU" dirty="0" smtClean="0"/>
              <a:t>Жилая комната: 14,8</a:t>
            </a:r>
          </a:p>
          <a:p>
            <a:r>
              <a:rPr lang="ru-RU" dirty="0" smtClean="0"/>
              <a:t>Жилая комната: 16,7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D3F7-71A3-48A0-8316-72F7AD385F92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962" y="-27384"/>
            <a:ext cx="1263038" cy="1484785"/>
          </a:xfrm>
          <a:prstGeom prst="rect">
            <a:avLst/>
          </a:prstGeom>
        </p:spPr>
      </p:pic>
      <p:pic>
        <p:nvPicPr>
          <p:cNvPr id="9" name="Содержимое 8" descr="5_2к_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11560" y="1733372"/>
            <a:ext cx="4106416" cy="5078989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5-ти этажные дома</a:t>
            </a:r>
            <a:br>
              <a:rPr lang="ru-RU" dirty="0" smtClean="0"/>
            </a:br>
            <a:r>
              <a:rPr lang="ru-RU" b="1" dirty="0" smtClean="0"/>
              <a:t>2-к комнатная</a:t>
            </a:r>
            <a:endParaRPr lang="ru-RU" b="1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4716016" y="1988840"/>
            <a:ext cx="3746377" cy="3980516"/>
          </a:xfrm>
        </p:spPr>
        <p:txBody>
          <a:bodyPr/>
          <a:lstStyle/>
          <a:p>
            <a:r>
              <a:rPr lang="ru-RU" dirty="0" smtClean="0"/>
              <a:t>Дома № 6, 7, 8, 9</a:t>
            </a:r>
          </a:p>
          <a:p>
            <a:r>
              <a:rPr lang="ru-RU" dirty="0" smtClean="0"/>
              <a:t>Общая площадь: 48,5</a:t>
            </a:r>
          </a:p>
          <a:p>
            <a:r>
              <a:rPr lang="ru-RU" dirty="0" smtClean="0"/>
              <a:t>Кухня: 8,6</a:t>
            </a:r>
          </a:p>
          <a:p>
            <a:r>
              <a:rPr lang="ru-RU" dirty="0" err="1" smtClean="0"/>
              <a:t>Сан.узел</a:t>
            </a:r>
            <a:r>
              <a:rPr lang="ru-RU" dirty="0" smtClean="0"/>
              <a:t>: 2,5 и 1,8</a:t>
            </a:r>
          </a:p>
          <a:p>
            <a:r>
              <a:rPr lang="ru-RU" dirty="0" smtClean="0"/>
              <a:t>Лоджия: 2,8</a:t>
            </a:r>
          </a:p>
          <a:p>
            <a:r>
              <a:rPr lang="ru-RU" dirty="0" smtClean="0"/>
              <a:t>Жилая комната: 10,4</a:t>
            </a:r>
          </a:p>
          <a:p>
            <a:r>
              <a:rPr lang="ru-RU" dirty="0" smtClean="0"/>
              <a:t>Жилая комната: 16,8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D3F7-71A3-48A0-8316-72F7AD385F92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962" y="-27384"/>
            <a:ext cx="1263038" cy="1484785"/>
          </a:xfrm>
          <a:prstGeom prst="rect">
            <a:avLst/>
          </a:prstGeom>
        </p:spPr>
      </p:pic>
      <p:pic>
        <p:nvPicPr>
          <p:cNvPr id="8" name="Содержимое 7" descr="5_2к_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043608" y="1696615"/>
            <a:ext cx="3600400" cy="5156245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5-ти этажные дома</a:t>
            </a:r>
            <a:br>
              <a:rPr lang="ru-RU" dirty="0" smtClean="0"/>
            </a:br>
            <a:r>
              <a:rPr lang="ru-RU" b="1" dirty="0" smtClean="0"/>
              <a:t>3-к комнатная</a:t>
            </a:r>
            <a:endParaRPr lang="ru-RU" b="1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4716016" y="1988840"/>
            <a:ext cx="3746377" cy="3980516"/>
          </a:xfrm>
        </p:spPr>
        <p:txBody>
          <a:bodyPr/>
          <a:lstStyle/>
          <a:p>
            <a:r>
              <a:rPr lang="ru-RU" dirty="0" smtClean="0"/>
              <a:t>Дома № 6, 7, 8, 9</a:t>
            </a:r>
          </a:p>
          <a:p>
            <a:r>
              <a:rPr lang="ru-RU" dirty="0" smtClean="0"/>
              <a:t>Общая площадь: 72,6</a:t>
            </a:r>
          </a:p>
          <a:p>
            <a:r>
              <a:rPr lang="ru-RU" dirty="0" smtClean="0"/>
              <a:t>Кухня: 8,9</a:t>
            </a:r>
          </a:p>
          <a:p>
            <a:r>
              <a:rPr lang="ru-RU" dirty="0" err="1" smtClean="0"/>
              <a:t>Сан.узел</a:t>
            </a:r>
            <a:r>
              <a:rPr lang="ru-RU" dirty="0" smtClean="0"/>
              <a:t>: 4,3 и 1,8</a:t>
            </a:r>
          </a:p>
          <a:p>
            <a:r>
              <a:rPr lang="ru-RU" dirty="0" smtClean="0"/>
              <a:t>Лоджия: 2,4 и 2,8</a:t>
            </a:r>
          </a:p>
          <a:p>
            <a:r>
              <a:rPr lang="ru-RU" dirty="0" smtClean="0"/>
              <a:t>Жилая комната: 10,6</a:t>
            </a:r>
          </a:p>
          <a:p>
            <a:r>
              <a:rPr lang="ru-RU" dirty="0" smtClean="0"/>
              <a:t>Жилая комната: 15,7</a:t>
            </a:r>
          </a:p>
          <a:p>
            <a:r>
              <a:rPr lang="ru-RU" dirty="0" smtClean="0"/>
              <a:t>Жилая комната: 16,8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D3F7-71A3-48A0-8316-72F7AD385F92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962" y="-27384"/>
            <a:ext cx="1263038" cy="1484785"/>
          </a:xfrm>
          <a:prstGeom prst="rect">
            <a:avLst/>
          </a:prstGeom>
        </p:spPr>
      </p:pic>
      <p:pic>
        <p:nvPicPr>
          <p:cNvPr id="9" name="Содержимое 8" descr="5_3х_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700807"/>
            <a:ext cx="4788024" cy="4033261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09600"/>
            <a:ext cx="7202761" cy="1320800"/>
          </a:xfrm>
        </p:spPr>
        <p:txBody>
          <a:bodyPr/>
          <a:lstStyle/>
          <a:p>
            <a:r>
              <a:rPr lang="ru-RU" dirty="0" smtClean="0"/>
              <a:t>Застройщик ООО «</a:t>
            </a:r>
            <a:r>
              <a:rPr lang="ru-RU" dirty="0" err="1" smtClean="0"/>
              <a:t>Стройсервис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480" y="1569469"/>
            <a:ext cx="7560840" cy="3880773"/>
          </a:xfrm>
        </p:spPr>
        <p:txBody>
          <a:bodyPr/>
          <a:lstStyle/>
          <a:p>
            <a:r>
              <a:rPr lang="ru-RU" dirty="0"/>
              <a:t>В</a:t>
            </a:r>
            <a:r>
              <a:rPr lang="ru-RU" dirty="0" smtClean="0"/>
              <a:t>ходит </a:t>
            </a:r>
            <a:r>
              <a:rPr lang="ru-RU" dirty="0"/>
              <a:t>в Ассоциацию компаний торгово-промышленной группы «БИС»</a:t>
            </a:r>
            <a:endParaRPr lang="ru-RU" dirty="0" smtClean="0"/>
          </a:p>
          <a:p>
            <a:r>
              <a:rPr lang="ru-RU" dirty="0" smtClean="0"/>
              <a:t>Является одним из крупнейших застройщиков жилья г. Волгоград</a:t>
            </a:r>
          </a:p>
          <a:p>
            <a:r>
              <a:rPr lang="ru-RU" dirty="0" smtClean="0"/>
              <a:t>С 2011 года уже введено более 20 жилых домов</a:t>
            </a:r>
          </a:p>
          <a:p>
            <a:r>
              <a:rPr lang="ru-RU" dirty="0" smtClean="0"/>
              <a:t>Неоднократно был отмечен дипломами администрацией Волгоградской области как </a:t>
            </a:r>
            <a:r>
              <a:rPr lang="ru-RU" b="1" dirty="0" smtClean="0"/>
              <a:t>добросовестный застройщик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D3F7-71A3-48A0-8316-72F7AD385F92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933056"/>
            <a:ext cx="2061008" cy="27480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657" y="4511183"/>
            <a:ext cx="3052269" cy="21584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055" y="4511183"/>
            <a:ext cx="2895385" cy="21715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0039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2313432" cy="1213104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D3F7-71A3-48A0-8316-72F7AD385F92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1916832"/>
            <a:ext cx="3059832" cy="1585049"/>
          </a:xfrm>
          <a:prstGeom prst="rect">
            <a:avLst/>
          </a:prstGeom>
          <a:solidFill>
            <a:schemeClr val="lt1">
              <a:alpha val="54000"/>
            </a:schemeClr>
          </a:soli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>
            <a:normAutofit/>
          </a:bodyPr>
          <a:lstStyle/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Квартиры премиум-класса</a:t>
            </a:r>
          </a:p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Ворошиловский район</a:t>
            </a:r>
          </a:p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25 этажей</a:t>
            </a:r>
          </a:p>
          <a:p>
            <a:pPr algn="ctr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None/>
            </a:pP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129" t="-650" r="9616" b="650"/>
          <a:stretch/>
        </p:blipFill>
        <p:spPr>
          <a:xfrm>
            <a:off x="3563889" y="-27384"/>
            <a:ext cx="5616624" cy="6862899"/>
          </a:xfrm>
          <a:prstGeom prst="rect">
            <a:avLst/>
          </a:prstGeom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179512" y="3240271"/>
            <a:ext cx="3672409" cy="3312169"/>
          </a:xfrm>
          <a:prstGeom prst="rect">
            <a:avLst/>
          </a:prstGeom>
          <a:solidFill>
            <a:schemeClr val="lt1">
              <a:alpha val="54000"/>
            </a:schemeClr>
          </a:soli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endParaRPr lang="ru-RU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 мин до центра города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пешей доступности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дет.сады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школы, магазины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Безопасный двор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2х уровневый паркинг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099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D3F7-71A3-48A0-8316-72F7AD385F92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1"/>
            <a:ext cx="9366942" cy="6858000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-65434" y="5157193"/>
            <a:ext cx="4709442" cy="1249296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Новая дорога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Удобный въезд и выезд со светофором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Пешеходные переходы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915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63364" cy="6872523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D3F7-71A3-48A0-8316-72F7AD385F92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1" y="5805265"/>
            <a:ext cx="6347714" cy="864096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chemeClr val="tx1"/>
                </a:solidFill>
              </a:rPr>
              <a:t>2-х уровневый паркинг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Безопасный двор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1189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7384"/>
            <a:ext cx="9180511" cy="6885384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D3F7-71A3-48A0-8316-72F7AD385F92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1" y="5661249"/>
            <a:ext cx="3563887" cy="1196752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effectLst>
            <a:glow>
              <a:schemeClr val="accent1"/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Уютное дворовое пространство</a:t>
            </a:r>
          </a:p>
          <a:p>
            <a:r>
              <a:rPr lang="ru-RU" dirty="0">
                <a:solidFill>
                  <a:schemeClr val="tx1"/>
                </a:solidFill>
              </a:rPr>
              <a:t>д</a:t>
            </a:r>
            <a:r>
              <a:rPr lang="ru-RU" dirty="0" smtClean="0">
                <a:solidFill>
                  <a:schemeClr val="tx1"/>
                </a:solidFill>
              </a:rPr>
              <a:t>етская площадка</a:t>
            </a:r>
          </a:p>
          <a:p>
            <a:r>
              <a:rPr lang="ru-RU" dirty="0" err="1" smtClean="0">
                <a:solidFill>
                  <a:schemeClr val="tx1"/>
                </a:solidFill>
              </a:rPr>
              <a:t>ландшафный</a:t>
            </a:r>
            <a:r>
              <a:rPr lang="ru-RU" dirty="0" smtClean="0">
                <a:solidFill>
                  <a:schemeClr val="tx1"/>
                </a:solidFill>
              </a:rPr>
              <a:t> дизайн</a:t>
            </a: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55865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1 комнатная</a:t>
            </a:r>
            <a:endParaRPr lang="ru-RU" b="1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4716016" y="1988840"/>
            <a:ext cx="3746377" cy="3980516"/>
          </a:xfrm>
        </p:spPr>
        <p:txBody>
          <a:bodyPr/>
          <a:lstStyle/>
          <a:p>
            <a:r>
              <a:rPr lang="ru-RU" dirty="0" smtClean="0"/>
              <a:t>Общая площадь: 57,75</a:t>
            </a:r>
          </a:p>
          <a:p>
            <a:r>
              <a:rPr lang="ru-RU" dirty="0" smtClean="0"/>
              <a:t>Кухня: 15</a:t>
            </a:r>
          </a:p>
          <a:p>
            <a:r>
              <a:rPr lang="ru-RU" dirty="0" err="1" smtClean="0"/>
              <a:t>Сан.узел</a:t>
            </a:r>
            <a:r>
              <a:rPr lang="ru-RU" dirty="0" smtClean="0"/>
              <a:t>: 5,2</a:t>
            </a:r>
          </a:p>
          <a:p>
            <a:r>
              <a:rPr lang="ru-RU" dirty="0" smtClean="0"/>
              <a:t>Балкон: 3,7</a:t>
            </a:r>
          </a:p>
          <a:p>
            <a:r>
              <a:rPr lang="ru-RU" dirty="0" smtClean="0"/>
              <a:t>Жилая комната: 25,5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D3F7-71A3-48A0-8316-72F7AD385F92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7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568" y="0"/>
            <a:ext cx="2313432" cy="1213104"/>
          </a:xfrm>
          <a:prstGeom prst="rect">
            <a:avLst/>
          </a:prstGeom>
        </p:spPr>
      </p:pic>
      <p:pic>
        <p:nvPicPr>
          <p:cNvPr id="10" name="Содержимое 9" descr="Алекс_1к_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8261" r="7520"/>
          <a:stretch>
            <a:fillRect/>
          </a:stretch>
        </p:blipFill>
        <p:spPr>
          <a:xfrm>
            <a:off x="0" y="1196752"/>
            <a:ext cx="4427984" cy="5313458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1 комнатная</a:t>
            </a:r>
            <a:endParaRPr lang="ru-RU" b="1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4716016" y="1988840"/>
            <a:ext cx="3746377" cy="3980516"/>
          </a:xfrm>
        </p:spPr>
        <p:txBody>
          <a:bodyPr/>
          <a:lstStyle/>
          <a:p>
            <a:r>
              <a:rPr lang="ru-RU" dirty="0" smtClean="0"/>
              <a:t>Общая площадь: 53,22</a:t>
            </a:r>
          </a:p>
          <a:p>
            <a:r>
              <a:rPr lang="ru-RU" dirty="0" smtClean="0"/>
              <a:t>Кухня: 14,8</a:t>
            </a:r>
          </a:p>
          <a:p>
            <a:r>
              <a:rPr lang="ru-RU" dirty="0" err="1" smtClean="0"/>
              <a:t>Сан.узел</a:t>
            </a:r>
            <a:r>
              <a:rPr lang="ru-RU" dirty="0" smtClean="0"/>
              <a:t>: 4,5</a:t>
            </a:r>
          </a:p>
          <a:p>
            <a:r>
              <a:rPr lang="ru-RU" dirty="0" smtClean="0"/>
              <a:t>Балкон: 4,4</a:t>
            </a:r>
          </a:p>
          <a:p>
            <a:r>
              <a:rPr lang="ru-RU" dirty="0" smtClean="0"/>
              <a:t>Жилая комната: 26,4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D3F7-71A3-48A0-8316-72F7AD385F92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7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568" y="0"/>
            <a:ext cx="2313432" cy="1213104"/>
          </a:xfrm>
          <a:prstGeom prst="rect">
            <a:avLst/>
          </a:prstGeom>
        </p:spPr>
      </p:pic>
      <p:pic>
        <p:nvPicPr>
          <p:cNvPr id="9" name="Содержимое 8" descr="Алекс_1к_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1683" t="411"/>
          <a:stretch>
            <a:fillRect/>
          </a:stretch>
        </p:blipFill>
        <p:spPr>
          <a:xfrm>
            <a:off x="0" y="1196752"/>
            <a:ext cx="4788024" cy="4849984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2-х комнатная</a:t>
            </a:r>
            <a:endParaRPr lang="ru-RU" b="1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4716016" y="1988840"/>
            <a:ext cx="3746377" cy="3980516"/>
          </a:xfrm>
        </p:spPr>
        <p:txBody>
          <a:bodyPr/>
          <a:lstStyle/>
          <a:p>
            <a:r>
              <a:rPr lang="ru-RU" dirty="0" smtClean="0"/>
              <a:t>Общая площадь: 84,2</a:t>
            </a:r>
          </a:p>
          <a:p>
            <a:r>
              <a:rPr lang="ru-RU" dirty="0" smtClean="0"/>
              <a:t>Кухня: 16,3</a:t>
            </a:r>
          </a:p>
          <a:p>
            <a:r>
              <a:rPr lang="ru-RU" dirty="0" err="1" smtClean="0"/>
              <a:t>Сан.узел</a:t>
            </a:r>
            <a:r>
              <a:rPr lang="ru-RU" dirty="0" smtClean="0"/>
              <a:t>: 4,8 и 2,8</a:t>
            </a:r>
          </a:p>
          <a:p>
            <a:r>
              <a:rPr lang="ru-RU" dirty="0" smtClean="0"/>
              <a:t>Балкон: 4,4</a:t>
            </a:r>
          </a:p>
          <a:p>
            <a:r>
              <a:rPr lang="ru-RU" dirty="0" smtClean="0"/>
              <a:t>Жилая комната: 21,8</a:t>
            </a:r>
          </a:p>
          <a:p>
            <a:r>
              <a:rPr lang="ru-RU" dirty="0" smtClean="0"/>
              <a:t>Жилая комната: 24,5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D3F7-71A3-48A0-8316-72F7AD385F92}" type="slidenum">
              <a:rPr lang="ru-RU" smtClean="0"/>
              <a:pPr/>
              <a:t>26</a:t>
            </a:fld>
            <a:endParaRPr lang="ru-RU"/>
          </a:p>
        </p:txBody>
      </p:sp>
      <p:pic>
        <p:nvPicPr>
          <p:cNvPr id="7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568" y="0"/>
            <a:ext cx="2313432" cy="1213104"/>
          </a:xfrm>
          <a:prstGeom prst="rect">
            <a:avLst/>
          </a:prstGeom>
        </p:spPr>
      </p:pic>
      <p:pic>
        <p:nvPicPr>
          <p:cNvPr id="10" name="Содержимое 9" descr="Алекс_2к_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21052" r="15981"/>
          <a:stretch>
            <a:fillRect/>
          </a:stretch>
        </p:blipFill>
        <p:spPr>
          <a:xfrm>
            <a:off x="827584" y="1268760"/>
            <a:ext cx="3528392" cy="5559344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3-х комнатная</a:t>
            </a:r>
            <a:endParaRPr lang="ru-RU" b="1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4716016" y="1988840"/>
            <a:ext cx="3746377" cy="3980516"/>
          </a:xfrm>
        </p:spPr>
        <p:txBody>
          <a:bodyPr/>
          <a:lstStyle/>
          <a:p>
            <a:r>
              <a:rPr lang="ru-RU" dirty="0" smtClean="0"/>
              <a:t>Общая площадь: 112,1</a:t>
            </a:r>
          </a:p>
          <a:p>
            <a:r>
              <a:rPr lang="ru-RU" dirty="0" smtClean="0"/>
              <a:t>Кухня: 17,3</a:t>
            </a:r>
          </a:p>
          <a:p>
            <a:r>
              <a:rPr lang="ru-RU" dirty="0" err="1" smtClean="0"/>
              <a:t>Сан.узел</a:t>
            </a:r>
            <a:r>
              <a:rPr lang="ru-RU" dirty="0" smtClean="0"/>
              <a:t>: 5 и 3</a:t>
            </a:r>
          </a:p>
          <a:p>
            <a:r>
              <a:rPr lang="ru-RU" dirty="0" smtClean="0"/>
              <a:t>Балкон: 4,6</a:t>
            </a:r>
          </a:p>
          <a:p>
            <a:r>
              <a:rPr lang="ru-RU" dirty="0" smtClean="0"/>
              <a:t>Жилая комната: 16,6</a:t>
            </a:r>
          </a:p>
          <a:p>
            <a:r>
              <a:rPr lang="ru-RU" dirty="0" smtClean="0"/>
              <a:t>Жилая комната: 20,4</a:t>
            </a:r>
          </a:p>
          <a:p>
            <a:r>
              <a:rPr lang="ru-RU" dirty="0" smtClean="0"/>
              <a:t>Жилая комната: 25,9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D3F7-71A3-48A0-8316-72F7AD385F92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7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568" y="0"/>
            <a:ext cx="2313432" cy="1213104"/>
          </a:xfrm>
          <a:prstGeom prst="rect">
            <a:avLst/>
          </a:prstGeom>
        </p:spPr>
      </p:pic>
      <p:pic>
        <p:nvPicPr>
          <p:cNvPr id="9" name="Содержимое 8" descr="ЖК Александрийский_3к_112кв_планировка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14056" r="13649"/>
          <a:stretch>
            <a:fillRect/>
          </a:stretch>
        </p:blipFill>
        <p:spPr>
          <a:xfrm>
            <a:off x="683568" y="1196752"/>
            <a:ext cx="4104456" cy="5677362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87" y="2404848"/>
            <a:ext cx="2626997" cy="1585049"/>
          </a:xfrm>
          <a:prstGeom prst="rect">
            <a:avLst/>
          </a:prstGeom>
          <a:solidFill>
            <a:schemeClr val="lt1">
              <a:alpha val="54000"/>
            </a:schemeClr>
          </a:soli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>
            <a:normAutofit/>
          </a:bodyPr>
          <a:lstStyle/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Площадь застройки- 5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Га</a:t>
            </a:r>
          </a:p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лощадь жилья-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72 000 м2</a:t>
            </a:r>
          </a:p>
          <a:p>
            <a:pPr algn="ctr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None/>
            </a:pP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1305"/>
          <a:stretch/>
        </p:blipFill>
        <p:spPr>
          <a:xfrm>
            <a:off x="2493520" y="-5949"/>
            <a:ext cx="6686992" cy="54511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2781"/>
          <a:stretch/>
        </p:blipFill>
        <p:spPr>
          <a:xfrm>
            <a:off x="-252536" y="-99392"/>
            <a:ext cx="2457115" cy="2492896"/>
          </a:xfrm>
          <a:prstGeom prst="rect">
            <a:avLst/>
          </a:prstGeom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787" y="3545831"/>
            <a:ext cx="3672409" cy="3312169"/>
          </a:xfrm>
          <a:prstGeom prst="rect">
            <a:avLst/>
          </a:prstGeom>
          <a:solidFill>
            <a:schemeClr val="lt1">
              <a:alpha val="54000"/>
            </a:schemeClr>
          </a:soli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endParaRPr lang="ru-RU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10 мин до центра города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Рядом парк «Арена»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Стадион «Нефтяник»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Рядом: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дет.сад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школа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ВУЗы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Парковка на 400 машин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743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1 комнатная</a:t>
            </a:r>
            <a:endParaRPr lang="ru-RU" b="1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4716016" y="1988840"/>
            <a:ext cx="3746377" cy="3980516"/>
          </a:xfrm>
        </p:spPr>
        <p:txBody>
          <a:bodyPr/>
          <a:lstStyle/>
          <a:p>
            <a:r>
              <a:rPr lang="ru-RU" dirty="0" smtClean="0"/>
              <a:t>Общая площадь: 35,43</a:t>
            </a:r>
          </a:p>
          <a:p>
            <a:r>
              <a:rPr lang="ru-RU" dirty="0" smtClean="0"/>
              <a:t>Кухня: 9,85</a:t>
            </a:r>
          </a:p>
          <a:p>
            <a:r>
              <a:rPr lang="ru-RU" dirty="0" err="1" smtClean="0"/>
              <a:t>Сан.узел</a:t>
            </a:r>
            <a:r>
              <a:rPr lang="ru-RU" dirty="0" smtClean="0"/>
              <a:t>: 3,42</a:t>
            </a:r>
          </a:p>
          <a:p>
            <a:r>
              <a:rPr lang="ru-RU" dirty="0" smtClean="0"/>
              <a:t>Балкон: 1,32</a:t>
            </a:r>
          </a:p>
          <a:p>
            <a:r>
              <a:rPr lang="ru-RU" dirty="0" smtClean="0"/>
              <a:t>Жилая комната: 17,3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D3F7-71A3-48A0-8316-72F7AD385F92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2781"/>
          <a:stretch/>
        </p:blipFill>
        <p:spPr>
          <a:xfrm>
            <a:off x="6948264" y="-27384"/>
            <a:ext cx="2195736" cy="2081598"/>
          </a:xfrm>
          <a:prstGeom prst="rect">
            <a:avLst/>
          </a:prstGeom>
        </p:spPr>
      </p:pic>
      <p:pic>
        <p:nvPicPr>
          <p:cNvPr id="12" name="Содержимое 11" descr="1 к верх левая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196751"/>
            <a:ext cx="4781584" cy="5390249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ТЕПЛАЯ КЕРАМИКА</a:t>
            </a:r>
            <a:endParaRPr lang="ru-RU" dirty="0"/>
          </a:p>
        </p:txBody>
      </p:sp>
      <p:pic>
        <p:nvPicPr>
          <p:cNvPr id="4" name="Picture 3" descr="\\192.168.0.100\public\Реклама\Грошева\фото нужное\block (1).jpg"/>
          <p:cNvPicPr>
            <a:picLocks noChangeAspect="1" noChangeArrowheads="1"/>
          </p:cNvPicPr>
          <p:nvPr/>
        </p:nvPicPr>
        <p:blipFill rotWithShape="1">
          <a:blip r:embed="rId3" cstate="print"/>
          <a:srcRect l="26615" t="16963" r="21537" b="18164"/>
          <a:stretch/>
        </p:blipFill>
        <p:spPr bwMode="auto">
          <a:xfrm>
            <a:off x="3910689" y="3874616"/>
            <a:ext cx="3560064" cy="2738511"/>
          </a:xfrm>
          <a:prstGeom prst="round2DiagRect">
            <a:avLst>
              <a:gd name="adj1" fmla="val 37453"/>
              <a:gd name="adj2" fmla="val 4452"/>
            </a:avLst>
          </a:prstGeom>
          <a:noFill/>
          <a:effectLst>
            <a:softEdge rad="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484784"/>
            <a:ext cx="2875008" cy="207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3563888" y="1270000"/>
            <a:ext cx="4320480" cy="2159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В строительстве используется экологически чистая теплая керамика, которая отличается повышенной </a:t>
            </a:r>
            <a:r>
              <a:rPr lang="ru-RU" dirty="0" err="1"/>
              <a:t>энергоэффективностью</a:t>
            </a:r>
            <a:r>
              <a:rPr lang="ru-RU" dirty="0"/>
              <a:t>, отличными показателями </a:t>
            </a:r>
            <a:r>
              <a:rPr lang="ru-RU" dirty="0" err="1"/>
              <a:t>паропроницаемости</a:t>
            </a:r>
            <a:r>
              <a:rPr lang="ru-RU" dirty="0"/>
              <a:t> и долговечностью. 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35496" y="3429001"/>
            <a:ext cx="4032448" cy="3429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342900" indent="-3429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8575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ru-RU" dirty="0"/>
              <a:t>В реализации проектов впервые в Волгограде применена инновационная конструкция стены без утеплителя. </a:t>
            </a:r>
          </a:p>
          <a:p>
            <a:r>
              <a:rPr lang="ru-RU" dirty="0"/>
              <a:t>Отказ от утеплителя позволяет снижать себестоимость, уменьшать сроки строительства, снижать продажную стоимость жилья, а также существенно увеличивает срок службы зданий. </a:t>
            </a:r>
          </a:p>
        </p:txBody>
      </p:sp>
    </p:spTree>
    <p:extLst>
      <p:ext uri="{BB962C8B-B14F-4D97-AF65-F5344CB8AC3E}">
        <p14:creationId xmlns="" xmlns:p14="http://schemas.microsoft.com/office/powerpoint/2010/main" val="75670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2х комнатная</a:t>
            </a:r>
            <a:endParaRPr lang="ru-RU" b="1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4716016" y="1988840"/>
            <a:ext cx="3746377" cy="3980516"/>
          </a:xfrm>
        </p:spPr>
        <p:txBody>
          <a:bodyPr/>
          <a:lstStyle/>
          <a:p>
            <a:r>
              <a:rPr lang="ru-RU" dirty="0" smtClean="0"/>
              <a:t>Общая площадь: 31,19</a:t>
            </a:r>
          </a:p>
          <a:p>
            <a:r>
              <a:rPr lang="ru-RU" dirty="0" smtClean="0"/>
              <a:t>Кухня: 8,38</a:t>
            </a:r>
          </a:p>
          <a:p>
            <a:r>
              <a:rPr lang="ru-RU" dirty="0" err="1" smtClean="0"/>
              <a:t>Сан.узел</a:t>
            </a:r>
            <a:r>
              <a:rPr lang="ru-RU" dirty="0" smtClean="0"/>
              <a:t>: 2,93 и 1,55</a:t>
            </a:r>
          </a:p>
          <a:p>
            <a:r>
              <a:rPr lang="ru-RU" dirty="0" smtClean="0"/>
              <a:t>Балкон: 1,32</a:t>
            </a:r>
          </a:p>
          <a:p>
            <a:r>
              <a:rPr lang="ru-RU" dirty="0" smtClean="0"/>
              <a:t>Жилая комната: 13,56</a:t>
            </a:r>
          </a:p>
          <a:p>
            <a:r>
              <a:rPr lang="ru-RU" dirty="0" smtClean="0"/>
              <a:t>Жилая комната: 17,63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D3F7-71A3-48A0-8316-72F7AD385F92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2781"/>
          <a:stretch/>
        </p:blipFill>
        <p:spPr>
          <a:xfrm>
            <a:off x="6948264" y="-27384"/>
            <a:ext cx="2195736" cy="2081598"/>
          </a:xfrm>
          <a:prstGeom prst="rect">
            <a:avLst/>
          </a:prstGeom>
        </p:spPr>
      </p:pic>
      <p:pic>
        <p:nvPicPr>
          <p:cNvPr id="9" name="Содержимое 8" descr="2 к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971600" y="1196752"/>
            <a:ext cx="3811761" cy="5717641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3х комнатная</a:t>
            </a:r>
            <a:endParaRPr lang="ru-RU" b="1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4716016" y="1988840"/>
            <a:ext cx="3746377" cy="3980516"/>
          </a:xfrm>
        </p:spPr>
        <p:txBody>
          <a:bodyPr/>
          <a:lstStyle/>
          <a:p>
            <a:r>
              <a:rPr lang="ru-RU" dirty="0" smtClean="0"/>
              <a:t>Общая площадь: 46,36</a:t>
            </a:r>
          </a:p>
          <a:p>
            <a:r>
              <a:rPr lang="ru-RU" dirty="0" smtClean="0"/>
              <a:t>Кухня: 8,38</a:t>
            </a:r>
          </a:p>
          <a:p>
            <a:r>
              <a:rPr lang="ru-RU" dirty="0" err="1" smtClean="0"/>
              <a:t>Сан.узел</a:t>
            </a:r>
            <a:r>
              <a:rPr lang="ru-RU" dirty="0" smtClean="0"/>
              <a:t>: 2,93 и 1,55</a:t>
            </a:r>
          </a:p>
          <a:p>
            <a:r>
              <a:rPr lang="ru-RU" dirty="0" smtClean="0"/>
              <a:t>Балкон: 1,32</a:t>
            </a:r>
          </a:p>
          <a:p>
            <a:r>
              <a:rPr lang="ru-RU" dirty="0" smtClean="0"/>
              <a:t>Жилая комната: 9,25</a:t>
            </a:r>
          </a:p>
          <a:p>
            <a:r>
              <a:rPr lang="ru-RU" dirty="0" smtClean="0"/>
              <a:t>Жилая комната: 13</a:t>
            </a:r>
          </a:p>
          <a:p>
            <a:r>
              <a:rPr lang="ru-RU" dirty="0" smtClean="0"/>
              <a:t>Жилая комната: 24,11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D3F7-71A3-48A0-8316-72F7AD385F92}" type="slidenum">
              <a:rPr lang="ru-RU" smtClean="0"/>
              <a:pPr/>
              <a:t>31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2781"/>
          <a:stretch/>
        </p:blipFill>
        <p:spPr>
          <a:xfrm>
            <a:off x="6948264" y="-27384"/>
            <a:ext cx="2195736" cy="2081598"/>
          </a:xfrm>
          <a:prstGeom prst="rect">
            <a:avLst/>
          </a:prstGeom>
        </p:spPr>
      </p:pic>
      <p:pic>
        <p:nvPicPr>
          <p:cNvPr id="10" name="Содержимое 9" descr="3 к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1124744"/>
            <a:ext cx="4392488" cy="577018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БАНКИ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154569581"/>
              </p:ext>
            </p:extLst>
          </p:nvPr>
        </p:nvGraphicFramePr>
        <p:xfrm>
          <a:off x="608898" y="1412776"/>
          <a:ext cx="6348414" cy="1804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4207"/>
                <a:gridCol w="317420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СТАВКА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215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Сбербанк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 7,4 до 10%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ВТБ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 9,25 до 10,45%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Газпром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Россельхоз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 9,6  до 9,75%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D3F7-71A3-48A0-8316-72F7AD385F92}" type="slidenum">
              <a:rPr lang="ru-RU" smtClean="0"/>
              <a:pPr/>
              <a:t>32</a:t>
            </a:fld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12480097"/>
              </p:ext>
            </p:extLst>
          </p:nvPr>
        </p:nvGraphicFramePr>
        <p:xfrm>
          <a:off x="635897" y="3645024"/>
          <a:ext cx="6321415" cy="16561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60377"/>
                <a:gridCol w="3161038"/>
              </a:tblGrid>
              <a:tr h="527747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Сумма в ипотеку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Расчет</a:t>
                      </a:r>
                    </a:p>
                  </a:txBody>
                  <a:tcPr marL="68580" marR="68580" marT="0" marB="0" anchor="ctr"/>
                </a:tc>
              </a:tr>
              <a:tr h="376146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  500 000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7 лет  -   7 700 </a:t>
                      </a: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руб. </a:t>
                      </a: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 месяц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6146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1 000 000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 лет - </a:t>
                      </a: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12 900 </a:t>
                      </a: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руб. </a:t>
                      </a: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 месяц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6146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1 500 000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15 лет - </a:t>
                      </a: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15 600 </a:t>
                      </a: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руб. </a:t>
                      </a: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 месяц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8873115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7034235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Корпоративное предложение для </a:t>
            </a:r>
            <a:r>
              <a:rPr lang="ru-RU" sz="2800" dirty="0" err="1" smtClean="0"/>
              <a:t>ВолГУ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smtClean="0"/>
              <a:t>в январе</a:t>
            </a:r>
            <a:r>
              <a:rPr lang="ru-RU" sz="2800" smtClean="0"/>
              <a:t> 2018</a:t>
            </a:r>
            <a:br>
              <a:rPr lang="ru-RU" sz="2800" smtClean="0"/>
            </a:br>
            <a:r>
              <a:rPr lang="ru-RU" sz="2800" smtClean="0"/>
              <a:t> </a:t>
            </a:r>
            <a:r>
              <a:rPr lang="ru-RU" sz="2800" dirty="0" smtClean="0"/>
              <a:t>года</a:t>
            </a:r>
            <a:br>
              <a:rPr lang="ru-RU" sz="2800" dirty="0" smtClean="0"/>
            </a:br>
            <a:endParaRPr lang="ru-RU" sz="28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154569581"/>
              </p:ext>
            </p:extLst>
          </p:nvPr>
        </p:nvGraphicFramePr>
        <p:xfrm>
          <a:off x="642910" y="1928802"/>
          <a:ext cx="6348414" cy="3429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3140"/>
                <a:gridCol w="4205274"/>
              </a:tblGrid>
              <a:tr h="17145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Скидка 3%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ЖК «Колизей»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ЖК «Александрийский»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7145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Скидка 7%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ЖК «Парк Арена»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D3F7-71A3-48A0-8316-72F7AD385F92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873115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31827" y="2069395"/>
            <a:ext cx="6336704" cy="1244600"/>
          </a:xfrm>
        </p:spPr>
        <p:txBody>
          <a:bodyPr>
            <a:normAutofit/>
          </a:bodyPr>
          <a:lstStyle/>
          <a:p>
            <a:pPr algn="ctr"/>
            <a:r>
              <a:rPr lang="ru-RU" b="1" u="sng" dirty="0" smtClean="0"/>
              <a:t>ООО «</a:t>
            </a:r>
            <a:r>
              <a:rPr lang="ru-RU" b="1" u="sng" dirty="0" err="1" smtClean="0"/>
              <a:t>Стройсервис</a:t>
            </a:r>
            <a:r>
              <a:rPr lang="ru-RU" b="1" u="sng" dirty="0" smtClean="0"/>
              <a:t>»</a:t>
            </a:r>
            <a:endParaRPr lang="ru-RU" b="1" u="sng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500166" y="5229201"/>
            <a:ext cx="5072098" cy="12716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 smtClean="0"/>
              <a:t>Менеджер отдела продаж: Анна </a:t>
            </a:r>
            <a:r>
              <a:rPr lang="ru-RU" b="1" dirty="0" err="1" smtClean="0"/>
              <a:t>Реут</a:t>
            </a:r>
            <a:r>
              <a:rPr lang="ru-RU" b="1" dirty="0" smtClean="0"/>
              <a:t>:</a:t>
            </a:r>
          </a:p>
          <a:p>
            <a:pPr marL="0" indent="0">
              <a:buNone/>
            </a:pPr>
            <a:r>
              <a:rPr lang="ru-RU" b="1" dirty="0" smtClean="0"/>
              <a:t>Тел. 49-53-53, 99-67-82, +7-906-172-47-15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1512168" cy="7460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2781"/>
          <a:stretch/>
        </p:blipFill>
        <p:spPr>
          <a:xfrm>
            <a:off x="584816" y="3017416"/>
            <a:ext cx="1800200" cy="18264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092973"/>
            <a:ext cx="1263038" cy="1484785"/>
          </a:xfrm>
          <a:prstGeom prst="rect">
            <a:avLst/>
          </a:prstGeom>
        </p:spPr>
      </p:pic>
      <p:pic>
        <p:nvPicPr>
          <p:cNvPr id="9" name="Объект 4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884" y="3364654"/>
            <a:ext cx="2313432" cy="1213104"/>
          </a:xfrm>
        </p:spPr>
      </p:pic>
    </p:spTree>
    <p:extLst>
      <p:ext uri="{BB962C8B-B14F-4D97-AF65-F5344CB8AC3E}">
        <p14:creationId xmlns="" xmlns:p14="http://schemas.microsoft.com/office/powerpoint/2010/main" val="404819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269776" y="4509120"/>
            <a:ext cx="4302224" cy="1678447"/>
          </a:xfrm>
          <a:prstGeom prst="rect">
            <a:avLst/>
          </a:prstGeom>
          <a:solidFill>
            <a:schemeClr val="lt1">
              <a:alpha val="54000"/>
            </a:schemeClr>
          </a:soli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15 мин до центра города</a:t>
            </a:r>
          </a:p>
          <a:p>
            <a:pPr>
              <a:lnSpc>
                <a:spcPct val="11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Фитнес-центр – 1 000 м</a:t>
            </a:r>
            <a:r>
              <a:rPr lang="ru-RU" sz="16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>
              <a:lnSpc>
                <a:spcPct val="11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Центр развития и досуга детей – 500 м</a:t>
            </a:r>
            <a:r>
              <a:rPr lang="ru-RU" sz="16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>
              <a:lnSpc>
                <a:spcPct val="11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Общеобразовательная школа на 1 100 мест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7675296" cy="4485099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555776" y="6154808"/>
            <a:ext cx="46372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Площадь застройки &gt; 300 000 м2</a:t>
            </a:r>
          </a:p>
          <a:p>
            <a:pPr>
              <a:lnSpc>
                <a:spcPct val="125000"/>
              </a:lnSpc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Старт строительства — 2015 г.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27384"/>
            <a:ext cx="1263038" cy="148478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572000" y="4509120"/>
            <a:ext cx="4572000" cy="1594283"/>
          </a:xfrm>
          <a:prstGeom prst="rect">
            <a:avLst/>
          </a:prstGeom>
          <a:solidFill>
            <a:schemeClr val="lt1">
              <a:alpha val="54000"/>
            </a:schemeClr>
          </a:soli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>
            <a:normAutofit/>
          </a:bodyPr>
          <a:lstStyle/>
          <a:p>
            <a:pPr marL="342900" indent="-342900" defTabSz="457200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Детский сад на 220 мест</a:t>
            </a:r>
          </a:p>
          <a:p>
            <a:pPr marL="342900" indent="-342900" defTabSz="457200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Безопасные дворы</a:t>
            </a:r>
          </a:p>
          <a:p>
            <a:pPr marL="342900" indent="-342900" defTabSz="457200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Пешеходные зоны</a:t>
            </a:r>
          </a:p>
          <a:p>
            <a:pPr marL="342900" indent="-342900" defTabSz="457200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Многоуровневая парковка на 4 660 мест</a:t>
            </a:r>
          </a:p>
        </p:txBody>
      </p:sp>
    </p:spTree>
    <p:extLst>
      <p:ext uri="{BB962C8B-B14F-4D97-AF65-F5344CB8AC3E}">
        <p14:creationId xmlns="" xmlns:p14="http://schemas.microsoft.com/office/powerpoint/2010/main" val="382484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0076172" cy="6885384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D3F7-71A3-48A0-8316-72F7AD385F92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962" y="-27384"/>
            <a:ext cx="1263038" cy="14847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70699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700141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D3F7-71A3-48A0-8316-72F7AD385F92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962" y="-27384"/>
            <a:ext cx="1263038" cy="14847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49271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99149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D3F7-71A3-48A0-8316-72F7AD385F92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962" y="-27384"/>
            <a:ext cx="1263038" cy="14847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69016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8624" y="6255066"/>
            <a:ext cx="6347713" cy="13208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Стройка. Дом №1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D3F7-71A3-48A0-8316-72F7AD385F92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962" y="-27384"/>
            <a:ext cx="1263038" cy="148478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lt1">
              <a:alpha val="54000"/>
            </a:schemeClr>
          </a:soli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>
            <a:normAutofit/>
          </a:bodyPr>
          <a:lstStyle/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Этажность: 10</a:t>
            </a: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Материал: </a:t>
            </a: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монолитный железобетонный каркас</a:t>
            </a: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Высота потолков: 2.7 м</a:t>
            </a: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Коммуникации:</a:t>
            </a: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установлены радиаторы отопления, двухконтурный газовый котел, приборы учета.</a:t>
            </a: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Электропроводка:</a:t>
            </a: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разводка до распределительного щитка в квартире</a:t>
            </a: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Отделка: </a:t>
            </a: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черновая - стяжка пола «чистые полы», штукатурка стен</a:t>
            </a: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Остекление:</a:t>
            </a: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пластиковые окна с двухкамерным стеклопакетом</a:t>
            </a:r>
          </a:p>
        </p:txBody>
      </p:sp>
    </p:spTree>
    <p:extLst>
      <p:ext uri="{BB962C8B-B14F-4D97-AF65-F5344CB8AC3E}">
        <p14:creationId xmlns="" xmlns:p14="http://schemas.microsoft.com/office/powerpoint/2010/main" val="1128320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537" y="0"/>
            <a:ext cx="5570463" cy="69321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6223925"/>
            <a:ext cx="6347713" cy="13208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Стройка. Домов №2,3,4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D3F7-71A3-48A0-8316-72F7AD385F92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962" y="-27384"/>
            <a:ext cx="1263038" cy="148478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lt1">
              <a:alpha val="54000"/>
            </a:schemeClr>
          </a:soli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>
            <a:normAutofit/>
          </a:bodyPr>
          <a:lstStyle/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Этажность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16</a:t>
            </a: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Материал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монолитный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железобетонный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каркас</a:t>
            </a: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Высота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потолков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2.7 м</a:t>
            </a: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Коммуникации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установлены 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радиаторы отопления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приборы учета</a:t>
            </a: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Электропроводка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разводка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до распределительного щитка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квартире</a:t>
            </a: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Отделка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черновая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 стяжка пола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чистые полы», штукатурка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стен</a:t>
            </a: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defTabSz="457200"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Остекление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пластиковые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окна с двухкамерным стеклопакетом</a:t>
            </a:r>
          </a:p>
        </p:txBody>
      </p:sp>
    </p:spTree>
    <p:extLst>
      <p:ext uri="{BB962C8B-B14F-4D97-AF65-F5344CB8AC3E}">
        <p14:creationId xmlns="" xmlns:p14="http://schemas.microsoft.com/office/powerpoint/2010/main" val="2631132000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559</TotalTime>
  <Words>977</Words>
  <Application>Microsoft Office PowerPoint</Application>
  <PresentationFormat>Экран (4:3)</PresentationFormat>
  <Paragraphs>276</Paragraphs>
  <Slides>34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Грань</vt:lpstr>
      <vt:lpstr>Слайд 1</vt:lpstr>
      <vt:lpstr>Застройщик ООО «Стройсервис»</vt:lpstr>
      <vt:lpstr>ТЕПЛАЯ КЕРАМИКА</vt:lpstr>
      <vt:lpstr>Слайд 4</vt:lpstr>
      <vt:lpstr>Слайд 5</vt:lpstr>
      <vt:lpstr>Слайд 6</vt:lpstr>
      <vt:lpstr>Слайд 7</vt:lpstr>
      <vt:lpstr>Стройка. Дом №1</vt:lpstr>
      <vt:lpstr>Стройка. Домов №2,3,4</vt:lpstr>
      <vt:lpstr>16-ти этажные дома Квартира-студия</vt:lpstr>
      <vt:lpstr>16-ти этажные дома 1 комнатная</vt:lpstr>
      <vt:lpstr>16-ти этажные дома 2х комнатная</vt:lpstr>
      <vt:lpstr>16-ти этажные дома 3х комнатная</vt:lpstr>
      <vt:lpstr>Стройка. Домов №6,7,8,9</vt:lpstr>
      <vt:lpstr>5-ти этажные дома 1-к комнатная</vt:lpstr>
      <vt:lpstr>5-ти этажные дома 1-к комнатная</vt:lpstr>
      <vt:lpstr>5-ти этажные дома 2-к комнатная</vt:lpstr>
      <vt:lpstr>5-ти этажные дома 2-к комнатная</vt:lpstr>
      <vt:lpstr>5-ти этажные дома 3-к комнатная</vt:lpstr>
      <vt:lpstr>Слайд 20</vt:lpstr>
      <vt:lpstr>Слайд 21</vt:lpstr>
      <vt:lpstr>Слайд 22</vt:lpstr>
      <vt:lpstr>Слайд 23</vt:lpstr>
      <vt:lpstr>1 комнатная</vt:lpstr>
      <vt:lpstr>1 комнатная</vt:lpstr>
      <vt:lpstr>2-х комнатная</vt:lpstr>
      <vt:lpstr>3-х комнатная</vt:lpstr>
      <vt:lpstr>Слайд 28</vt:lpstr>
      <vt:lpstr>1 комнатная</vt:lpstr>
      <vt:lpstr>2х комнатная</vt:lpstr>
      <vt:lpstr>3х комнатная</vt:lpstr>
      <vt:lpstr>БАНКИ</vt:lpstr>
      <vt:lpstr>Корпоративное предложение для ВолГУ в январе 2018  года </vt:lpstr>
      <vt:lpstr>ООО «Стройсервис»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VolSU</cp:lastModifiedBy>
  <cp:revision>61</cp:revision>
  <cp:lastPrinted>2016-06-02T13:05:41Z</cp:lastPrinted>
  <dcterms:created xsi:type="dcterms:W3CDTF">2015-10-23T05:32:33Z</dcterms:created>
  <dcterms:modified xsi:type="dcterms:W3CDTF">2018-01-10T12:22:21Z</dcterms:modified>
</cp:coreProperties>
</file>