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52" d="100"/>
          <a:sy n="52" d="100"/>
        </p:scale>
        <p:origin x="58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2/12/2019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620" y="545828"/>
            <a:ext cx="10423098" cy="5812096"/>
          </a:xfrm>
          <a:prstGeom prst="rect">
            <a:avLst/>
          </a:prstGeom>
        </p:spPr>
      </p:pic>
      <p:sp>
        <p:nvSpPr>
          <p:cNvPr id="8" name="Прямоугольник 7"/>
          <p:cNvSpPr/>
          <p:nvPr/>
        </p:nvSpPr>
        <p:spPr>
          <a:xfrm>
            <a:off x="5567265" y="4788264"/>
            <a:ext cx="6096000" cy="1569660"/>
          </a:xfrm>
          <a:prstGeom prst="rect">
            <a:avLst/>
          </a:prstGeom>
        </p:spPr>
        <p:txBody>
          <a:bodyPr>
            <a:spAutoFit/>
          </a:bodyPr>
          <a:lstStyle/>
          <a:p>
            <a:pPr algn="ctr" fontAlgn="base"/>
            <a:r>
              <a:rPr lang="en-US" sz="2400" b="1" dirty="0">
                <a:solidFill>
                  <a:schemeClr val="bg1"/>
                </a:solidFill>
                <a:highlight>
                  <a:srgbClr val="FFFF00"/>
                </a:highlight>
                <a:latin typeface="Times New Roman" panose="02020603050405020304" pitchFamily="18" charset="0"/>
                <a:ea typeface="Times New Roman" panose="02020603050405020304" pitchFamily="18" charset="0"/>
              </a:rPr>
              <a:t>DIANA VOILOVA</a:t>
            </a:r>
            <a:endParaRPr lang="ru-RU" sz="2400" dirty="0">
              <a:solidFill>
                <a:schemeClr val="bg1"/>
              </a:solidFill>
              <a:latin typeface="Times New Roman" panose="02020603050405020304" pitchFamily="18" charset="0"/>
              <a:ea typeface="Times New Roman" panose="02020603050405020304" pitchFamily="18" charset="0"/>
            </a:endParaRPr>
          </a:p>
          <a:p>
            <a:pPr algn="ctr" fontAlgn="base"/>
            <a:r>
              <a:rPr lang="en-US" sz="2400" b="1" dirty="0">
                <a:solidFill>
                  <a:schemeClr val="bg1"/>
                </a:solidFill>
                <a:highlight>
                  <a:srgbClr val="FFFF00"/>
                </a:highlight>
                <a:latin typeface="Times New Roman" panose="02020603050405020304" pitchFamily="18" charset="0"/>
                <a:ea typeface="Times New Roman" panose="02020603050405020304" pitchFamily="18" charset="0"/>
              </a:rPr>
              <a:t>Kuban State Technological University</a:t>
            </a:r>
            <a:endParaRPr lang="ru-RU" sz="2400" dirty="0">
              <a:solidFill>
                <a:schemeClr val="bg1"/>
              </a:solidFill>
              <a:latin typeface="Times New Roman" panose="02020603050405020304" pitchFamily="18" charset="0"/>
              <a:ea typeface="Times New Roman" panose="02020603050405020304" pitchFamily="18" charset="0"/>
            </a:endParaRPr>
          </a:p>
          <a:p>
            <a:pPr algn="ctr" fontAlgn="base"/>
            <a:r>
              <a:rPr lang="en-US" sz="2400" b="1" dirty="0">
                <a:solidFill>
                  <a:schemeClr val="bg1"/>
                </a:solidFill>
                <a:highlight>
                  <a:srgbClr val="FFFF00"/>
                </a:highlight>
                <a:latin typeface="Times New Roman" panose="02020603050405020304" pitchFamily="18" charset="0"/>
                <a:ea typeface="Times New Roman" panose="02020603050405020304" pitchFamily="18" charset="0"/>
              </a:rPr>
              <a:t>OLGA GAMAEVA </a:t>
            </a:r>
            <a:endParaRPr lang="ru-RU" sz="2400" dirty="0">
              <a:solidFill>
                <a:schemeClr val="bg1"/>
              </a:solidFill>
              <a:latin typeface="Times New Roman" panose="02020603050405020304" pitchFamily="18" charset="0"/>
              <a:ea typeface="Times New Roman" panose="02020603050405020304" pitchFamily="18" charset="0"/>
            </a:endParaRPr>
          </a:p>
          <a:p>
            <a:pPr algn="ctr" fontAlgn="base"/>
            <a:r>
              <a:rPr lang="en-US" sz="2400" b="1" dirty="0">
                <a:solidFill>
                  <a:schemeClr val="bg1"/>
                </a:solidFill>
                <a:highlight>
                  <a:srgbClr val="FFFF00"/>
                </a:highlight>
                <a:latin typeface="Times New Roman" panose="02020603050405020304" pitchFamily="18" charset="0"/>
                <a:ea typeface="Times New Roman" panose="02020603050405020304" pitchFamily="18" charset="0"/>
              </a:rPr>
              <a:t>Gymnasium </a:t>
            </a:r>
            <a:r>
              <a:rPr lang="ru-RU" sz="2400" b="1" dirty="0">
                <a:solidFill>
                  <a:schemeClr val="bg1"/>
                </a:solidFill>
                <a:highlight>
                  <a:srgbClr val="FFFF00"/>
                </a:highlight>
                <a:latin typeface="Times New Roman" panose="02020603050405020304" pitchFamily="18" charset="0"/>
                <a:ea typeface="Times New Roman" panose="02020603050405020304" pitchFamily="18" charset="0"/>
              </a:rPr>
              <a:t>№ 23</a:t>
            </a:r>
            <a:r>
              <a:rPr lang="ru-RU" sz="2400" b="1" dirty="0">
                <a:solidFill>
                  <a:schemeClr val="bg1"/>
                </a:solidFill>
                <a:latin typeface="Times New Roman" panose="02020603050405020304" pitchFamily="18" charset="0"/>
                <a:ea typeface="Times New Roman" panose="02020603050405020304" pitchFamily="18" charset="0"/>
              </a:rPr>
              <a:t> </a:t>
            </a:r>
            <a:endParaRPr lang="ru-RU" sz="2400" dirty="0">
              <a:solidFill>
                <a:schemeClr val="bg1"/>
              </a:solidFill>
              <a:effectLst/>
              <a:latin typeface="Times New Roman" panose="02020603050405020304" pitchFamily="18" charset="0"/>
              <a:ea typeface="Times New Roman" panose="02020603050405020304" pitchFamily="18" charset="0"/>
            </a:endParaRPr>
          </a:p>
        </p:txBody>
      </p:sp>
      <p:sp>
        <p:nvSpPr>
          <p:cNvPr id="2" name="Прямоугольник 1"/>
          <p:cNvSpPr/>
          <p:nvPr/>
        </p:nvSpPr>
        <p:spPr>
          <a:xfrm>
            <a:off x="2993169" y="979083"/>
            <a:ext cx="6096000" cy="1687963"/>
          </a:xfrm>
          <a:prstGeom prst="rect">
            <a:avLst/>
          </a:prstGeom>
        </p:spPr>
        <p:txBody>
          <a:bodyPr>
            <a:spAutoFit/>
          </a:bodyPr>
          <a:lstStyle/>
          <a:p>
            <a:pPr algn="ctr" fontAlgn="base">
              <a:lnSpc>
                <a:spcPct val="150000"/>
              </a:lnSpc>
            </a:pPr>
            <a:r>
              <a:rPr lang="en-US" sz="2400" b="1" dirty="0">
                <a:solidFill>
                  <a:schemeClr val="bg1"/>
                </a:solidFill>
                <a:highlight>
                  <a:srgbClr val="FFFF00"/>
                </a:highlight>
                <a:latin typeface="Times New Roman" panose="02020603050405020304" pitchFamily="18" charset="0"/>
                <a:ea typeface="Times New Roman" panose="02020603050405020304" pitchFamily="18" charset="0"/>
              </a:rPr>
              <a:t>INFORMATION AND COMMUNICATION TECHLOLOGIES. </a:t>
            </a:r>
            <a:endParaRPr lang="ru-RU" sz="2400" b="1" dirty="0" smtClean="0">
              <a:solidFill>
                <a:schemeClr val="bg1"/>
              </a:solidFill>
              <a:highlight>
                <a:srgbClr val="FFFF00"/>
              </a:highlight>
              <a:latin typeface="Times New Roman" panose="02020603050405020304" pitchFamily="18" charset="0"/>
              <a:ea typeface="Times New Roman" panose="02020603050405020304" pitchFamily="18" charset="0"/>
            </a:endParaRPr>
          </a:p>
          <a:p>
            <a:pPr algn="ctr" fontAlgn="base">
              <a:lnSpc>
                <a:spcPct val="150000"/>
              </a:lnSpc>
            </a:pPr>
            <a:r>
              <a:rPr lang="en-US" sz="2400" b="1" dirty="0" smtClean="0">
                <a:solidFill>
                  <a:schemeClr val="bg1"/>
                </a:solidFill>
                <a:highlight>
                  <a:srgbClr val="FFFF00"/>
                </a:highlight>
                <a:latin typeface="Times New Roman" panose="02020603050405020304" pitchFamily="18" charset="0"/>
                <a:ea typeface="Times New Roman" panose="02020603050405020304" pitchFamily="18" charset="0"/>
              </a:rPr>
              <a:t>INFORMATION </a:t>
            </a:r>
            <a:r>
              <a:rPr lang="en-US" sz="2400" b="1" dirty="0">
                <a:solidFill>
                  <a:schemeClr val="bg1"/>
                </a:solidFill>
                <a:highlight>
                  <a:srgbClr val="FFFF00"/>
                </a:highlight>
                <a:latin typeface="Times New Roman" panose="02020603050405020304" pitchFamily="18" charset="0"/>
                <a:ea typeface="Times New Roman" panose="02020603050405020304" pitchFamily="18" charset="0"/>
              </a:rPr>
              <a:t>WARS AND IT RACE</a:t>
            </a:r>
            <a:endParaRPr lang="ru-RU"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200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29150" y="209550"/>
            <a:ext cx="6189662" cy="971550"/>
          </a:xfrm>
        </p:spPr>
        <p:txBody>
          <a:bodyPr>
            <a:normAutofit fontScale="90000"/>
          </a:bodyPr>
          <a:lstStyle/>
          <a:p>
            <a:pPr algn="ctr"/>
            <a:r>
              <a:rPr lang="en-US" sz="3600" b="1" dirty="0" smtClean="0">
                <a:solidFill>
                  <a:schemeClr val="bg1"/>
                </a:solidFill>
              </a:rPr>
              <a:t>Conclusion</a:t>
            </a:r>
            <a:br>
              <a:rPr lang="en-US" sz="3600" b="1" dirty="0" smtClean="0">
                <a:solidFill>
                  <a:schemeClr val="bg1"/>
                </a:solidFill>
              </a:rPr>
            </a:br>
            <a:r>
              <a:rPr lang="en-US" sz="2000" b="1" dirty="0" smtClean="0">
                <a:solidFill>
                  <a:schemeClr val="bg1"/>
                </a:solidFill>
              </a:rPr>
              <a:t>to guarantee responsibility in cyberspace one must:</a:t>
            </a:r>
            <a:endParaRPr lang="ru-RU" sz="2000" b="1" dirty="0">
              <a:solidFill>
                <a:schemeClr val="bg1"/>
              </a:solidFill>
            </a:endParaRPr>
          </a:p>
        </p:txBody>
      </p:sp>
      <p:sp>
        <p:nvSpPr>
          <p:cNvPr id="6" name="Текст 5"/>
          <p:cNvSpPr>
            <a:spLocks noGrp="1"/>
          </p:cNvSpPr>
          <p:nvPr>
            <p:ph type="body" idx="1"/>
          </p:nvPr>
        </p:nvSpPr>
        <p:spPr>
          <a:xfrm>
            <a:off x="4629150" y="1665880"/>
            <a:ext cx="6991350" cy="4753969"/>
          </a:xfrm>
        </p:spPr>
        <p:txBody>
          <a:bodyPr>
            <a:normAutofit fontScale="92500" lnSpcReduction="20000"/>
          </a:bodyPr>
          <a:lstStyle/>
          <a:p>
            <a:pPr algn="just"/>
            <a:r>
              <a:rPr lang="en-US" sz="2400" b="1" dirty="0" smtClean="0">
                <a:solidFill>
                  <a:schemeClr val="bg1"/>
                </a:solidFill>
              </a:rPr>
              <a:t>1. </a:t>
            </a:r>
            <a:r>
              <a:rPr lang="en-US" sz="2400" b="1" dirty="0">
                <a:solidFill>
                  <a:schemeClr val="bg1"/>
                </a:solidFill>
              </a:rPr>
              <a:t>every specialist working in the field of information technology will exercise  broad international cooperation in addressing the global problem of countering the threat of information wars, the spread of information </a:t>
            </a:r>
            <a:r>
              <a:rPr lang="en-US" sz="2400" b="1" dirty="0" smtClean="0">
                <a:solidFill>
                  <a:schemeClr val="bg1"/>
                </a:solidFill>
              </a:rPr>
              <a:t>weapons;</a:t>
            </a:r>
          </a:p>
          <a:p>
            <a:pPr algn="just"/>
            <a:r>
              <a:rPr lang="en-US" sz="2400" b="1" dirty="0" smtClean="0">
                <a:solidFill>
                  <a:schemeClr val="bg1"/>
                </a:solidFill>
              </a:rPr>
              <a:t>2. </a:t>
            </a:r>
            <a:r>
              <a:rPr lang="en-US" sz="2400" b="1" dirty="0">
                <a:solidFill>
                  <a:schemeClr val="bg1"/>
                </a:solidFill>
              </a:rPr>
              <a:t>the main goal of cooperation is to establish an international legal regime for ensuring global information security, which regulates the aggressive activities of states in the information space on the basis of the principles and norms of international </a:t>
            </a:r>
            <a:r>
              <a:rPr lang="en-US" sz="2400" b="1" dirty="0" smtClean="0">
                <a:solidFill>
                  <a:schemeClr val="bg1"/>
                </a:solidFill>
              </a:rPr>
              <a:t>law;</a:t>
            </a:r>
          </a:p>
          <a:p>
            <a:pPr algn="just"/>
            <a:r>
              <a:rPr lang="en-US" sz="2400" b="1" dirty="0" smtClean="0">
                <a:solidFill>
                  <a:schemeClr val="bg1"/>
                </a:solidFill>
              </a:rPr>
              <a:t>3. Experts </a:t>
            </a:r>
            <a:r>
              <a:rPr lang="en-US" sz="2400" b="1" dirty="0">
                <a:solidFill>
                  <a:schemeClr val="bg1"/>
                </a:solidFill>
              </a:rPr>
              <a:t>who prevent the emergence of information conflicts advocate the creation of mechanisms for bilateral and multilateral cooperation on military aspects of international information security</a:t>
            </a:r>
            <a:r>
              <a:rPr lang="en-US" sz="2400" b="1" dirty="0" smtClean="0">
                <a:solidFill>
                  <a:schemeClr val="bg1"/>
                </a:solidFill>
              </a:rPr>
              <a:t>.</a:t>
            </a:r>
            <a:endParaRPr lang="ru-RU" sz="2400" b="1" dirty="0">
              <a:solidFill>
                <a:schemeClr val="bg1"/>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 y="1181100"/>
            <a:ext cx="4362450" cy="5238749"/>
          </a:xfrm>
          <a:prstGeom prst="rect">
            <a:avLst/>
          </a:prstGeom>
        </p:spPr>
      </p:pic>
    </p:spTree>
    <p:extLst>
      <p:ext uri="{BB962C8B-B14F-4D97-AF65-F5344CB8AC3E}">
        <p14:creationId xmlns:p14="http://schemas.microsoft.com/office/powerpoint/2010/main" val="2376644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50" y="408950"/>
            <a:ext cx="10020300" cy="5909310"/>
          </a:xfrm>
          <a:prstGeom prst="rect">
            <a:avLst/>
          </a:prstGeom>
        </p:spPr>
        <p:txBody>
          <a:bodyPr wrap="square">
            <a:spAutoFit/>
          </a:bodyPr>
          <a:lstStyle/>
          <a:p>
            <a:r>
              <a:rPr lang="en-US" dirty="0" smtClean="0"/>
              <a:t>References</a:t>
            </a:r>
            <a:r>
              <a:rPr lang="ru-RU" dirty="0" smtClean="0"/>
              <a:t>:</a:t>
            </a:r>
            <a:endParaRPr lang="en-US" dirty="0" smtClean="0"/>
          </a:p>
          <a:p>
            <a:pPr marL="342900" indent="-342900">
              <a:buAutoNum type="arabicPeriod"/>
            </a:pPr>
            <a:r>
              <a:rPr lang="ru-RU" dirty="0" err="1" smtClean="0"/>
              <a:t>The</a:t>
            </a:r>
            <a:r>
              <a:rPr lang="ru-RU" dirty="0" smtClean="0"/>
              <a:t> </a:t>
            </a:r>
            <a:r>
              <a:rPr lang="ru-RU" dirty="0" err="1"/>
              <a:t>concept</a:t>
            </a:r>
            <a:r>
              <a:rPr lang="ru-RU" dirty="0"/>
              <a:t> </a:t>
            </a:r>
            <a:r>
              <a:rPr lang="ru-RU" dirty="0" err="1"/>
              <a:t>of</a:t>
            </a:r>
            <a:r>
              <a:rPr lang="ru-RU" dirty="0"/>
              <a:t> </a:t>
            </a:r>
            <a:r>
              <a:rPr lang="ru-RU" dirty="0" err="1"/>
              <a:t>information</a:t>
            </a:r>
            <a:r>
              <a:rPr lang="ru-RU" dirty="0"/>
              <a:t> </a:t>
            </a:r>
            <a:r>
              <a:rPr lang="ru-RU" dirty="0" err="1"/>
              <a:t>technology</a:t>
            </a:r>
            <a:r>
              <a:rPr lang="ru-RU" dirty="0"/>
              <a:t>. </a:t>
            </a:r>
            <a:r>
              <a:rPr lang="ru-RU" dirty="0" err="1"/>
              <a:t>Types</a:t>
            </a:r>
            <a:r>
              <a:rPr lang="ru-RU" dirty="0"/>
              <a:t> </a:t>
            </a:r>
            <a:r>
              <a:rPr lang="ru-RU" dirty="0" err="1"/>
              <a:t>of</a:t>
            </a:r>
            <a:r>
              <a:rPr lang="ru-RU" dirty="0"/>
              <a:t> </a:t>
            </a:r>
            <a:r>
              <a:rPr lang="ru-RU" dirty="0" err="1"/>
              <a:t>information</a:t>
            </a:r>
            <a:r>
              <a:rPr lang="ru-RU" dirty="0"/>
              <a:t> </a:t>
            </a:r>
            <a:r>
              <a:rPr lang="ru-RU" dirty="0" err="1"/>
              <a:t>technologies</a:t>
            </a:r>
            <a:r>
              <a:rPr lang="ru-RU" dirty="0"/>
              <a:t> [</a:t>
            </a:r>
            <a:r>
              <a:rPr lang="ru-RU" dirty="0" err="1"/>
              <a:t>Electronic</a:t>
            </a:r>
            <a:r>
              <a:rPr lang="ru-RU" dirty="0"/>
              <a:t> </a:t>
            </a:r>
            <a:r>
              <a:rPr lang="ru-RU" dirty="0" err="1"/>
              <a:t>resource</a:t>
            </a:r>
            <a:r>
              <a:rPr lang="ru-RU" dirty="0"/>
              <a:t>]. – </a:t>
            </a:r>
            <a:r>
              <a:rPr lang="ru-RU" dirty="0" err="1"/>
              <a:t>Mode</a:t>
            </a:r>
            <a:r>
              <a:rPr lang="ru-RU" dirty="0"/>
              <a:t> </a:t>
            </a:r>
            <a:r>
              <a:rPr lang="ru-RU" dirty="0" err="1"/>
              <a:t>of</a:t>
            </a:r>
            <a:r>
              <a:rPr lang="ru-RU" dirty="0"/>
              <a:t> </a:t>
            </a:r>
            <a:r>
              <a:rPr lang="ru-RU" dirty="0" err="1"/>
              <a:t>access</a:t>
            </a:r>
            <a:r>
              <a:rPr lang="ru-RU" dirty="0"/>
              <a:t>: https://www.yaklass.ru/materiali?mode=cht&amp;chtid=456 (</a:t>
            </a:r>
            <a:r>
              <a:rPr lang="ru-RU" dirty="0" err="1"/>
              <a:t>date</a:t>
            </a:r>
            <a:r>
              <a:rPr lang="ru-RU" dirty="0"/>
              <a:t> </a:t>
            </a:r>
            <a:r>
              <a:rPr lang="ru-RU" dirty="0" err="1"/>
              <a:t>accessed</a:t>
            </a:r>
            <a:r>
              <a:rPr lang="ru-RU" dirty="0"/>
              <a:t>: 01.02.19).    </a:t>
            </a:r>
            <a:endParaRPr lang="en-US" dirty="0" smtClean="0"/>
          </a:p>
          <a:p>
            <a:pPr marL="342900" indent="-342900">
              <a:buAutoNum type="arabicPeriod"/>
            </a:pPr>
            <a:r>
              <a:rPr lang="ru-RU" dirty="0" err="1" smtClean="0"/>
              <a:t>Information</a:t>
            </a:r>
            <a:r>
              <a:rPr lang="ru-RU" dirty="0" smtClean="0"/>
              <a:t> </a:t>
            </a:r>
            <a:r>
              <a:rPr lang="ru-RU" dirty="0" err="1"/>
              <a:t>war</a:t>
            </a:r>
            <a:r>
              <a:rPr lang="ru-RU" dirty="0"/>
              <a:t> </a:t>
            </a:r>
            <a:r>
              <a:rPr lang="ru-RU" dirty="0" err="1"/>
              <a:t>in</a:t>
            </a:r>
            <a:r>
              <a:rPr lang="ru-RU" dirty="0"/>
              <a:t> </a:t>
            </a:r>
            <a:r>
              <a:rPr lang="ru-RU" dirty="0" err="1"/>
              <a:t>the</a:t>
            </a:r>
            <a:r>
              <a:rPr lang="ru-RU" dirty="0"/>
              <a:t> </a:t>
            </a:r>
            <a:r>
              <a:rPr lang="ru-RU" dirty="0" err="1"/>
              <a:t>modern</a:t>
            </a:r>
            <a:r>
              <a:rPr lang="ru-RU" dirty="0"/>
              <a:t> </a:t>
            </a:r>
            <a:r>
              <a:rPr lang="ru-RU" dirty="0" err="1"/>
              <a:t>world</a:t>
            </a:r>
            <a:r>
              <a:rPr lang="ru-RU" dirty="0"/>
              <a:t> [</a:t>
            </a:r>
            <a:r>
              <a:rPr lang="ru-RU" dirty="0" err="1"/>
              <a:t>Electronic</a:t>
            </a:r>
            <a:r>
              <a:rPr lang="ru-RU" dirty="0"/>
              <a:t> </a:t>
            </a:r>
            <a:r>
              <a:rPr lang="ru-RU" dirty="0" err="1"/>
              <a:t>resource</a:t>
            </a:r>
            <a:r>
              <a:rPr lang="ru-RU" dirty="0"/>
              <a:t>]. – </a:t>
            </a:r>
            <a:r>
              <a:rPr lang="ru-RU" dirty="0" err="1"/>
              <a:t>Mode</a:t>
            </a:r>
            <a:r>
              <a:rPr lang="ru-RU" dirty="0"/>
              <a:t> </a:t>
            </a:r>
            <a:r>
              <a:rPr lang="ru-RU" dirty="0" err="1"/>
              <a:t>of</a:t>
            </a:r>
            <a:r>
              <a:rPr lang="ru-RU" dirty="0"/>
              <a:t> </a:t>
            </a:r>
            <a:r>
              <a:rPr lang="ru-RU" dirty="0" err="1"/>
              <a:t>access</a:t>
            </a:r>
            <a:r>
              <a:rPr lang="ru-RU" dirty="0"/>
              <a:t>: http://kak-bog.ru/informacionnaya-voyna-v-sovremennom-mire (</a:t>
            </a:r>
            <a:r>
              <a:rPr lang="ru-RU" dirty="0" err="1"/>
              <a:t>date</a:t>
            </a:r>
            <a:r>
              <a:rPr lang="ru-RU" dirty="0"/>
              <a:t> </a:t>
            </a:r>
            <a:r>
              <a:rPr lang="ru-RU" dirty="0" err="1"/>
              <a:t>accessed</a:t>
            </a:r>
            <a:r>
              <a:rPr lang="ru-RU" dirty="0"/>
              <a:t>: 01.02.19).    </a:t>
            </a:r>
            <a:endParaRPr lang="en-US" dirty="0" smtClean="0"/>
          </a:p>
          <a:p>
            <a:pPr marL="342900" indent="-342900">
              <a:buAutoNum type="arabicPeriod"/>
            </a:pPr>
            <a:r>
              <a:rPr lang="ru-RU" dirty="0" smtClean="0"/>
              <a:t> </a:t>
            </a:r>
            <a:r>
              <a:rPr lang="ru-RU" dirty="0"/>
              <a:t>E. B. </a:t>
            </a:r>
            <a:r>
              <a:rPr lang="ru-RU" dirty="0" err="1"/>
              <a:t>Belov</a:t>
            </a:r>
            <a:r>
              <a:rPr lang="ru-RU" dirty="0"/>
              <a:t>, V. P. </a:t>
            </a:r>
            <a:r>
              <a:rPr lang="ru-RU" dirty="0" err="1"/>
              <a:t>Moose</a:t>
            </a:r>
            <a:r>
              <a:rPr lang="ru-RU" dirty="0"/>
              <a:t> </a:t>
            </a:r>
            <a:r>
              <a:rPr lang="ru-RU" dirty="0" err="1"/>
              <a:t>and</a:t>
            </a:r>
            <a:r>
              <a:rPr lang="ru-RU" dirty="0"/>
              <a:t> R. </a:t>
            </a:r>
            <a:r>
              <a:rPr lang="ru-RU" dirty="0" err="1"/>
              <a:t>Mescheriakov</a:t>
            </a:r>
            <a:r>
              <a:rPr lang="ru-RU" dirty="0"/>
              <a:t>, A. A. </a:t>
            </a:r>
            <a:r>
              <a:rPr lang="ru-RU" dirty="0" err="1"/>
              <a:t>Shelupanov</a:t>
            </a:r>
            <a:r>
              <a:rPr lang="ru-RU" dirty="0"/>
              <a:t>. </a:t>
            </a:r>
            <a:r>
              <a:rPr lang="ru-RU" dirty="0" err="1"/>
              <a:t>Fundamentals</a:t>
            </a:r>
            <a:r>
              <a:rPr lang="ru-RU" dirty="0"/>
              <a:t> </a:t>
            </a:r>
            <a:r>
              <a:rPr lang="ru-RU" dirty="0" err="1"/>
              <a:t>of</a:t>
            </a:r>
            <a:r>
              <a:rPr lang="ru-RU" dirty="0"/>
              <a:t> </a:t>
            </a:r>
            <a:r>
              <a:rPr lang="ru-RU" dirty="0" err="1"/>
              <a:t>information</a:t>
            </a:r>
            <a:r>
              <a:rPr lang="ru-RU" dirty="0"/>
              <a:t> </a:t>
            </a:r>
            <a:r>
              <a:rPr lang="ru-RU" dirty="0" err="1"/>
              <a:t>security</a:t>
            </a:r>
            <a:r>
              <a:rPr lang="ru-RU" dirty="0"/>
              <a:t>. // </a:t>
            </a:r>
            <a:r>
              <a:rPr lang="ru-RU" dirty="0" err="1"/>
              <a:t>Moscow</a:t>
            </a:r>
            <a:r>
              <a:rPr lang="ru-RU" dirty="0"/>
              <a:t>, 2006. P. 64 – 68</a:t>
            </a:r>
            <a:r>
              <a:rPr lang="ru-RU" dirty="0" smtClean="0"/>
              <a:t>.</a:t>
            </a:r>
            <a:endParaRPr lang="en-US" dirty="0" smtClean="0"/>
          </a:p>
          <a:p>
            <a:pPr marL="342900" indent="-342900">
              <a:buAutoNum type="arabicPeriod"/>
            </a:pPr>
            <a:r>
              <a:rPr lang="ru-RU" dirty="0" err="1" smtClean="0"/>
              <a:t>John</a:t>
            </a:r>
            <a:r>
              <a:rPr lang="ru-RU" dirty="0"/>
              <a:t>. </a:t>
            </a:r>
            <a:r>
              <a:rPr lang="ru-RU" dirty="0" err="1"/>
              <a:t>Nai</a:t>
            </a:r>
            <a:r>
              <a:rPr lang="ru-RU" dirty="0"/>
              <a:t>. </a:t>
            </a:r>
            <a:r>
              <a:rPr lang="ru-RU" dirty="0" err="1"/>
              <a:t>Geopolitics</a:t>
            </a:r>
            <a:r>
              <a:rPr lang="ru-RU" dirty="0"/>
              <a:t> </a:t>
            </a:r>
            <a:r>
              <a:rPr lang="ru-RU" dirty="0" err="1"/>
              <a:t>of</a:t>
            </a:r>
            <a:r>
              <a:rPr lang="ru-RU" dirty="0"/>
              <a:t> </a:t>
            </a:r>
            <a:r>
              <a:rPr lang="ru-RU" dirty="0" err="1"/>
              <a:t>deterring</a:t>
            </a:r>
            <a:r>
              <a:rPr lang="ru-RU" dirty="0"/>
              <a:t> </a:t>
            </a:r>
            <a:r>
              <a:rPr lang="ru-RU" dirty="0" err="1"/>
              <a:t>cyber</a:t>
            </a:r>
            <a:r>
              <a:rPr lang="ru-RU" dirty="0"/>
              <a:t> </a:t>
            </a:r>
            <a:r>
              <a:rPr lang="ru-RU" dirty="0" err="1"/>
              <a:t>attacks</a:t>
            </a:r>
            <a:r>
              <a:rPr lang="ru-RU" dirty="0"/>
              <a:t> </a:t>
            </a:r>
            <a:r>
              <a:rPr lang="ru-RU" dirty="0" err="1"/>
              <a:t>between</a:t>
            </a:r>
            <a:r>
              <a:rPr lang="ru-RU" dirty="0"/>
              <a:t> </a:t>
            </a:r>
            <a:r>
              <a:rPr lang="ru-RU" dirty="0" err="1"/>
              <a:t>States</a:t>
            </a:r>
            <a:r>
              <a:rPr lang="ru-RU" dirty="0"/>
              <a:t> </a:t>
            </a:r>
            <a:r>
              <a:rPr lang="ru-RU" dirty="0" err="1"/>
              <a:t>on</a:t>
            </a:r>
            <a:r>
              <a:rPr lang="ru-RU" dirty="0"/>
              <a:t> </a:t>
            </a:r>
            <a:r>
              <a:rPr lang="ru-RU" dirty="0" err="1"/>
              <a:t>the</a:t>
            </a:r>
            <a:r>
              <a:rPr lang="ru-RU" dirty="0"/>
              <a:t> </a:t>
            </a:r>
            <a:r>
              <a:rPr lang="ru-RU" dirty="0" err="1"/>
              <a:t>Internet</a:t>
            </a:r>
            <a:r>
              <a:rPr lang="ru-RU" dirty="0"/>
              <a:t> [</a:t>
            </a:r>
            <a:r>
              <a:rPr lang="ru-RU" dirty="0" err="1"/>
              <a:t>Electronic</a:t>
            </a:r>
            <a:r>
              <a:rPr lang="ru-RU" dirty="0"/>
              <a:t> </a:t>
            </a:r>
            <a:r>
              <a:rPr lang="ru-RU" dirty="0" err="1"/>
              <a:t>resource</a:t>
            </a:r>
            <a:r>
              <a:rPr lang="ru-RU" dirty="0"/>
              <a:t>]. – </a:t>
            </a:r>
            <a:r>
              <a:rPr lang="ru-RU" dirty="0" err="1"/>
              <a:t>Mode</a:t>
            </a:r>
            <a:r>
              <a:rPr lang="ru-RU" dirty="0"/>
              <a:t> </a:t>
            </a:r>
            <a:r>
              <a:rPr lang="ru-RU" dirty="0" err="1"/>
              <a:t>of</a:t>
            </a:r>
            <a:r>
              <a:rPr lang="ru-RU" dirty="0"/>
              <a:t> </a:t>
            </a:r>
            <a:r>
              <a:rPr lang="ru-RU" dirty="0" err="1"/>
              <a:t>access</a:t>
            </a:r>
            <a:r>
              <a:rPr lang="ru-RU" dirty="0"/>
              <a:t>: http://kiber.akipress.org/news:192. (</a:t>
            </a:r>
            <a:r>
              <a:rPr lang="ru-RU" dirty="0" err="1"/>
              <a:t>date</a:t>
            </a:r>
            <a:r>
              <a:rPr lang="ru-RU" dirty="0"/>
              <a:t> </a:t>
            </a:r>
            <a:r>
              <a:rPr lang="ru-RU" dirty="0" err="1"/>
              <a:t>accessed</a:t>
            </a:r>
            <a:r>
              <a:rPr lang="ru-RU" dirty="0"/>
              <a:t>: 02.02.19).   </a:t>
            </a:r>
            <a:endParaRPr lang="en-US" dirty="0" smtClean="0"/>
          </a:p>
          <a:p>
            <a:pPr marL="342900" indent="-342900">
              <a:buAutoNum type="arabicPeriod"/>
            </a:pPr>
            <a:r>
              <a:rPr lang="ru-RU" dirty="0" smtClean="0"/>
              <a:t> </a:t>
            </a:r>
            <a:r>
              <a:rPr lang="ru-RU" dirty="0"/>
              <a:t>K. </a:t>
            </a:r>
            <a:r>
              <a:rPr lang="ru-RU" dirty="0" err="1"/>
              <a:t>Girs</a:t>
            </a:r>
            <a:r>
              <a:rPr lang="ru-RU" dirty="0"/>
              <a:t> </a:t>
            </a:r>
            <a:r>
              <a:rPr lang="ru-RU" dirty="0" err="1"/>
              <a:t>Containment</a:t>
            </a:r>
            <a:r>
              <a:rPr lang="ru-RU" dirty="0"/>
              <a:t> </a:t>
            </a:r>
            <a:r>
              <a:rPr lang="ru-RU" dirty="0" err="1"/>
              <a:t>of</a:t>
            </a:r>
            <a:r>
              <a:rPr lang="ru-RU" dirty="0"/>
              <a:t> </a:t>
            </a:r>
            <a:r>
              <a:rPr lang="ru-RU" dirty="0" err="1"/>
              <a:t>information</a:t>
            </a:r>
            <a:r>
              <a:rPr lang="ru-RU" dirty="0"/>
              <a:t> </a:t>
            </a:r>
            <a:r>
              <a:rPr lang="ru-RU" dirty="0" err="1"/>
              <a:t>confrontation</a:t>
            </a:r>
            <a:r>
              <a:rPr lang="ru-RU" dirty="0"/>
              <a:t> [</a:t>
            </a:r>
            <a:r>
              <a:rPr lang="ru-RU" dirty="0" err="1"/>
              <a:t>Electronic</a:t>
            </a:r>
            <a:r>
              <a:rPr lang="ru-RU" dirty="0"/>
              <a:t> </a:t>
            </a:r>
            <a:r>
              <a:rPr lang="ru-RU" dirty="0" err="1"/>
              <a:t>resource</a:t>
            </a:r>
            <a:r>
              <a:rPr lang="ru-RU" dirty="0"/>
              <a:t>]. – </a:t>
            </a:r>
            <a:r>
              <a:rPr lang="ru-RU" dirty="0" err="1"/>
              <a:t>Mode</a:t>
            </a:r>
            <a:r>
              <a:rPr lang="ru-RU" dirty="0"/>
              <a:t> </a:t>
            </a:r>
            <a:r>
              <a:rPr lang="ru-RU" dirty="0" err="1"/>
              <a:t>of</a:t>
            </a:r>
            <a:r>
              <a:rPr lang="ru-RU" dirty="0"/>
              <a:t> </a:t>
            </a:r>
            <a:r>
              <a:rPr lang="ru-RU" dirty="0" err="1"/>
              <a:t>access</a:t>
            </a:r>
            <a:r>
              <a:rPr lang="ru-RU" dirty="0"/>
              <a:t>: http://www.iisi.msu.ru/forum/stenogramma/ (</a:t>
            </a:r>
            <a:r>
              <a:rPr lang="ru-RU" dirty="0" err="1"/>
              <a:t>accessed</a:t>
            </a:r>
            <a:r>
              <a:rPr lang="ru-RU" dirty="0"/>
              <a:t>: 02.02.19</a:t>
            </a:r>
            <a:r>
              <a:rPr lang="ru-RU" dirty="0" smtClean="0"/>
              <a:t>).</a:t>
            </a:r>
            <a:endParaRPr lang="en-US" dirty="0" smtClean="0"/>
          </a:p>
          <a:p>
            <a:pPr marL="342900" indent="-342900">
              <a:buAutoNum type="arabicPeriod"/>
            </a:pPr>
            <a:r>
              <a:rPr lang="ru-RU" dirty="0" smtClean="0"/>
              <a:t> </a:t>
            </a:r>
            <a:r>
              <a:rPr lang="ru-RU" dirty="0" err="1"/>
              <a:t>Statement</a:t>
            </a:r>
            <a:r>
              <a:rPr lang="ru-RU" dirty="0"/>
              <a:t> </a:t>
            </a:r>
            <a:r>
              <a:rPr lang="ru-RU" dirty="0" err="1"/>
              <a:t>of</a:t>
            </a:r>
            <a:r>
              <a:rPr lang="ru-RU" dirty="0"/>
              <a:t> </a:t>
            </a:r>
            <a:r>
              <a:rPr lang="ru-RU" dirty="0" err="1"/>
              <a:t>Admiral</a:t>
            </a:r>
            <a:r>
              <a:rPr lang="ru-RU" dirty="0"/>
              <a:t> </a:t>
            </a:r>
            <a:r>
              <a:rPr lang="ru-RU" dirty="0" err="1"/>
              <a:t>Michael</a:t>
            </a:r>
            <a:r>
              <a:rPr lang="ru-RU" dirty="0"/>
              <a:t> S </a:t>
            </a:r>
            <a:r>
              <a:rPr lang="ru-RU" dirty="0" err="1"/>
              <a:t>Rogers</a:t>
            </a:r>
            <a:r>
              <a:rPr lang="ru-RU" dirty="0"/>
              <a:t> </a:t>
            </a:r>
            <a:r>
              <a:rPr lang="ru-RU" dirty="0" err="1"/>
              <a:t>Commander</a:t>
            </a:r>
            <a:r>
              <a:rPr lang="ru-RU" dirty="0"/>
              <a:t> </a:t>
            </a:r>
            <a:r>
              <a:rPr lang="ru-RU" dirty="0" err="1"/>
              <a:t>United</a:t>
            </a:r>
            <a:r>
              <a:rPr lang="ru-RU" dirty="0"/>
              <a:t> </a:t>
            </a:r>
            <a:r>
              <a:rPr lang="ru-RU" dirty="0" err="1"/>
              <a:t>States</a:t>
            </a:r>
            <a:r>
              <a:rPr lang="ru-RU" dirty="0"/>
              <a:t> </a:t>
            </a:r>
            <a:r>
              <a:rPr lang="ru-RU" dirty="0" err="1"/>
              <a:t>Cyber</a:t>
            </a:r>
            <a:r>
              <a:rPr lang="ru-RU" dirty="0"/>
              <a:t> </a:t>
            </a:r>
            <a:r>
              <a:rPr lang="ru-RU" dirty="0" err="1"/>
              <a:t>Command</a:t>
            </a:r>
            <a:r>
              <a:rPr lang="ru-RU" dirty="0"/>
              <a:t> </a:t>
            </a:r>
            <a:r>
              <a:rPr lang="ru-RU" dirty="0" err="1"/>
              <a:t>before</a:t>
            </a:r>
            <a:r>
              <a:rPr lang="ru-RU" dirty="0"/>
              <a:t> </a:t>
            </a:r>
            <a:r>
              <a:rPr lang="ru-RU" dirty="0" err="1"/>
              <a:t>the</a:t>
            </a:r>
            <a:r>
              <a:rPr lang="ru-RU" dirty="0"/>
              <a:t> </a:t>
            </a:r>
            <a:r>
              <a:rPr lang="ru-RU" dirty="0" err="1"/>
              <a:t>Senate</a:t>
            </a:r>
            <a:r>
              <a:rPr lang="ru-RU" dirty="0"/>
              <a:t> </a:t>
            </a:r>
            <a:r>
              <a:rPr lang="ru-RU" dirty="0" err="1"/>
              <a:t>Committee</a:t>
            </a:r>
            <a:r>
              <a:rPr lang="ru-RU" dirty="0"/>
              <a:t> </a:t>
            </a:r>
            <a:r>
              <a:rPr lang="ru-RU" dirty="0" err="1"/>
              <a:t>on</a:t>
            </a:r>
            <a:r>
              <a:rPr lang="ru-RU" dirty="0"/>
              <a:t> </a:t>
            </a:r>
            <a:r>
              <a:rPr lang="ru-RU" dirty="0" err="1"/>
              <a:t>Armed</a:t>
            </a:r>
            <a:r>
              <a:rPr lang="ru-RU" dirty="0"/>
              <a:t> </a:t>
            </a:r>
            <a:r>
              <a:rPr lang="ru-RU" dirty="0" err="1"/>
              <a:t>Services</a:t>
            </a:r>
            <a:r>
              <a:rPr lang="ru-RU" dirty="0"/>
              <a:t>, 19 </a:t>
            </a:r>
            <a:r>
              <a:rPr lang="ru-RU" dirty="0" err="1"/>
              <a:t>March</a:t>
            </a:r>
            <a:r>
              <a:rPr lang="ru-RU" dirty="0"/>
              <a:t> 2015 [</a:t>
            </a:r>
            <a:r>
              <a:rPr lang="ru-RU" dirty="0" err="1"/>
              <a:t>Electronic</a:t>
            </a:r>
            <a:r>
              <a:rPr lang="ru-RU" dirty="0"/>
              <a:t> </a:t>
            </a:r>
            <a:r>
              <a:rPr lang="ru-RU" dirty="0" err="1"/>
              <a:t>resource</a:t>
            </a:r>
            <a:r>
              <a:rPr lang="ru-RU" dirty="0"/>
              <a:t>]. – </a:t>
            </a:r>
            <a:r>
              <a:rPr lang="ru-RU" dirty="0" err="1"/>
              <a:t>Mode</a:t>
            </a:r>
            <a:r>
              <a:rPr lang="ru-RU" dirty="0"/>
              <a:t> </a:t>
            </a:r>
            <a:r>
              <a:rPr lang="ru-RU" dirty="0" err="1"/>
              <a:t>of</a:t>
            </a:r>
            <a:r>
              <a:rPr lang="ru-RU" dirty="0"/>
              <a:t> </a:t>
            </a:r>
            <a:r>
              <a:rPr lang="ru-RU" dirty="0" err="1"/>
              <a:t>access</a:t>
            </a:r>
            <a:r>
              <a:rPr lang="ru-RU" dirty="0"/>
              <a:t>: http://www.armed-services.senate.gov/imo/media/doc/Rogers_03-19-15.pdf (</a:t>
            </a:r>
            <a:r>
              <a:rPr lang="ru-RU" dirty="0" err="1"/>
              <a:t>date</a:t>
            </a:r>
            <a:r>
              <a:rPr lang="ru-RU" dirty="0"/>
              <a:t> </a:t>
            </a:r>
            <a:r>
              <a:rPr lang="ru-RU" dirty="0" err="1"/>
              <a:t>accessed</a:t>
            </a:r>
            <a:r>
              <a:rPr lang="ru-RU" dirty="0"/>
              <a:t>: 02.02.19</a:t>
            </a:r>
            <a:r>
              <a:rPr lang="ru-RU" dirty="0" smtClean="0"/>
              <a:t>).</a:t>
            </a:r>
            <a:endParaRPr lang="en-US" dirty="0" smtClean="0"/>
          </a:p>
          <a:p>
            <a:pPr marL="342900" indent="-342900">
              <a:buAutoNum type="arabicPeriod"/>
            </a:pPr>
            <a:r>
              <a:rPr lang="ru-RU" dirty="0" smtClean="0"/>
              <a:t>S</a:t>
            </a:r>
            <a:r>
              <a:rPr lang="ru-RU" dirty="0"/>
              <a:t>. N. </a:t>
            </a:r>
            <a:r>
              <a:rPr lang="ru-RU" dirty="0" err="1"/>
              <a:t>Rodionov</a:t>
            </a:r>
            <a:r>
              <a:rPr lang="ru-RU" dirty="0"/>
              <a:t>, S. V. </a:t>
            </a:r>
            <a:r>
              <a:rPr lang="ru-RU" dirty="0" err="1"/>
              <a:t>Korotkov</a:t>
            </a:r>
            <a:r>
              <a:rPr lang="ru-RU" dirty="0"/>
              <a:t>, S. V. </a:t>
            </a:r>
            <a:r>
              <a:rPr lang="ru-RU" dirty="0" err="1"/>
              <a:t>Ustyugov</a:t>
            </a:r>
            <a:r>
              <a:rPr lang="ru-RU" dirty="0"/>
              <a:t>. </a:t>
            </a:r>
            <a:r>
              <a:rPr lang="ru-RU" dirty="0" err="1"/>
              <a:t>On</a:t>
            </a:r>
            <a:r>
              <a:rPr lang="ru-RU" dirty="0"/>
              <a:t> </a:t>
            </a:r>
            <a:r>
              <a:rPr lang="ru-RU" dirty="0" err="1"/>
              <a:t>the</a:t>
            </a:r>
            <a:r>
              <a:rPr lang="ru-RU" dirty="0"/>
              <a:t> </a:t>
            </a:r>
            <a:r>
              <a:rPr lang="ru-RU" dirty="0" err="1"/>
              <a:t>directions</a:t>
            </a:r>
            <a:r>
              <a:rPr lang="ru-RU" dirty="0"/>
              <a:t> </a:t>
            </a:r>
            <a:r>
              <a:rPr lang="ru-RU" dirty="0" err="1"/>
              <a:t>of</a:t>
            </a:r>
            <a:r>
              <a:rPr lang="ru-RU" dirty="0"/>
              <a:t> </a:t>
            </a:r>
            <a:r>
              <a:rPr lang="ru-RU" dirty="0" err="1"/>
              <a:t>promotion</a:t>
            </a:r>
            <a:r>
              <a:rPr lang="ru-RU" dirty="0"/>
              <a:t> </a:t>
            </a:r>
            <a:r>
              <a:rPr lang="ru-RU" dirty="0" err="1"/>
              <a:t>of</a:t>
            </a:r>
            <a:r>
              <a:rPr lang="ru-RU" dirty="0"/>
              <a:t> </a:t>
            </a:r>
            <a:r>
              <a:rPr lang="ru-RU" dirty="0" err="1"/>
              <a:t>the</a:t>
            </a:r>
            <a:r>
              <a:rPr lang="ru-RU" dirty="0"/>
              <a:t> </a:t>
            </a:r>
            <a:r>
              <a:rPr lang="ru-RU" dirty="0" err="1"/>
              <a:t>Russian</a:t>
            </a:r>
            <a:r>
              <a:rPr lang="ru-RU" dirty="0"/>
              <a:t> </a:t>
            </a:r>
            <a:r>
              <a:rPr lang="ru-RU" dirty="0" err="1"/>
              <a:t>initiative</a:t>
            </a:r>
            <a:r>
              <a:rPr lang="ru-RU" dirty="0"/>
              <a:t> </a:t>
            </a:r>
            <a:r>
              <a:rPr lang="ru-RU" dirty="0" err="1"/>
              <a:t>on</a:t>
            </a:r>
            <a:r>
              <a:rPr lang="ru-RU" dirty="0"/>
              <a:t> </a:t>
            </a:r>
            <a:r>
              <a:rPr lang="ru-RU" dirty="0" err="1"/>
              <a:t>international</a:t>
            </a:r>
            <a:r>
              <a:rPr lang="ru-RU" dirty="0"/>
              <a:t> </a:t>
            </a:r>
            <a:r>
              <a:rPr lang="ru-RU" dirty="0" err="1"/>
              <a:t>information</a:t>
            </a:r>
            <a:r>
              <a:rPr lang="ru-RU" dirty="0"/>
              <a:t> </a:t>
            </a:r>
            <a:r>
              <a:rPr lang="ru-RU" dirty="0" err="1"/>
              <a:t>security</a:t>
            </a:r>
            <a:r>
              <a:rPr lang="ru-RU" dirty="0"/>
              <a:t> / / </a:t>
            </a:r>
            <a:r>
              <a:rPr lang="ru-RU" dirty="0" err="1"/>
              <a:t>Project</a:t>
            </a:r>
            <a:r>
              <a:rPr lang="ru-RU" dirty="0"/>
              <a:t> MIL.PRESS [</a:t>
            </a:r>
            <a:r>
              <a:rPr lang="ru-RU" dirty="0" err="1"/>
              <a:t>Electronic</a:t>
            </a:r>
            <a:r>
              <a:rPr lang="ru-RU" dirty="0"/>
              <a:t> </a:t>
            </a:r>
            <a:r>
              <a:rPr lang="ru-RU" dirty="0" err="1"/>
              <a:t>resource</a:t>
            </a:r>
            <a:r>
              <a:rPr lang="ru-RU" dirty="0"/>
              <a:t>]. – </a:t>
            </a:r>
            <a:r>
              <a:rPr lang="ru-RU" dirty="0" err="1"/>
              <a:t>Mode</a:t>
            </a:r>
            <a:r>
              <a:rPr lang="ru-RU" dirty="0"/>
              <a:t> </a:t>
            </a:r>
            <a:r>
              <a:rPr lang="ru-RU" dirty="0" err="1"/>
              <a:t>of</a:t>
            </a:r>
            <a:r>
              <a:rPr lang="ru-RU" dirty="0"/>
              <a:t> </a:t>
            </a:r>
            <a:r>
              <a:rPr lang="ru-RU" dirty="0" err="1"/>
              <a:t>access</a:t>
            </a:r>
            <a:r>
              <a:rPr lang="ru-RU" dirty="0"/>
              <a:t>: https://flot.com/publications/books/shelf/safety/21.htm</a:t>
            </a:r>
          </a:p>
        </p:txBody>
      </p:sp>
    </p:spTree>
    <p:extLst>
      <p:ext uri="{BB962C8B-B14F-4D97-AF65-F5344CB8AC3E}">
        <p14:creationId xmlns:p14="http://schemas.microsoft.com/office/powerpoint/2010/main" val="405258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6700"/>
            <a:ext cx="9144000" cy="6210300"/>
          </a:xfrm>
          <a:prstGeom prst="rect">
            <a:avLst/>
          </a:prstGeom>
        </p:spPr>
      </p:pic>
    </p:spTree>
    <p:extLst>
      <p:ext uri="{BB962C8B-B14F-4D97-AF65-F5344CB8AC3E}">
        <p14:creationId xmlns:p14="http://schemas.microsoft.com/office/powerpoint/2010/main" val="1410100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8984" y="578498"/>
            <a:ext cx="6019800" cy="1474237"/>
          </a:xfrm>
        </p:spPr>
        <p:txBody>
          <a:bodyPr>
            <a:normAutofit fontScale="90000"/>
          </a:bodyPr>
          <a:lstStyle/>
          <a:p>
            <a:pPr algn="ctr"/>
            <a:r>
              <a:rPr lang="en-US" sz="1600" b="1" dirty="0" smtClean="0">
                <a:solidFill>
                  <a:schemeClr val="bg1"/>
                </a:solidFill>
              </a:rPr>
              <a:t> </a:t>
            </a:r>
            <a:br>
              <a:rPr lang="en-US" sz="1600" b="1" dirty="0" smtClean="0">
                <a:solidFill>
                  <a:schemeClr val="bg1"/>
                </a:solidFill>
              </a:rPr>
            </a:br>
            <a:r>
              <a:rPr lang="en-US" b="1" dirty="0" smtClean="0">
                <a:solidFill>
                  <a:schemeClr val="bg1"/>
                </a:solidFill>
              </a:rPr>
              <a:t> </a:t>
            </a:r>
            <a:r>
              <a:rPr lang="en-US" sz="3100" b="1" dirty="0" smtClean="0">
                <a:solidFill>
                  <a:schemeClr val="bg1"/>
                </a:solidFill>
              </a:rPr>
              <a:t>what is information and communication technology?</a:t>
            </a:r>
            <a:endParaRPr lang="ru-RU" sz="3100" b="1" dirty="0">
              <a:solidFill>
                <a:schemeClr val="bg1"/>
              </a:solidFill>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7033" r="27033"/>
          <a:stretch>
            <a:fillRect/>
          </a:stretch>
        </p:blipFill>
        <p:spPr>
          <a:xfrm>
            <a:off x="559837" y="914399"/>
            <a:ext cx="3974841" cy="5355771"/>
          </a:xfrm>
        </p:spPr>
      </p:pic>
      <p:sp>
        <p:nvSpPr>
          <p:cNvPr id="4" name="Текст 3"/>
          <p:cNvSpPr>
            <a:spLocks noGrp="1"/>
          </p:cNvSpPr>
          <p:nvPr>
            <p:ph type="body" sz="half" idx="2"/>
          </p:nvPr>
        </p:nvSpPr>
        <p:spPr>
          <a:xfrm>
            <a:off x="4865898" y="2052735"/>
            <a:ext cx="6305972" cy="4422710"/>
          </a:xfrm>
        </p:spPr>
        <p:txBody>
          <a:bodyPr>
            <a:noAutofit/>
          </a:bodyPr>
          <a:lstStyle/>
          <a:p>
            <a:pPr algn="just"/>
            <a:r>
              <a:rPr lang="en-US" sz="2600" b="1" dirty="0" smtClean="0"/>
              <a:t>Information and Communication </a:t>
            </a:r>
            <a:r>
              <a:rPr lang="en-US" sz="2600" b="1" dirty="0"/>
              <a:t>technology is understood as «a process that uses a set of means and methods to collect, process and transmit data, to obtain information of a new quality about the state of an object, process or phenomenon. The main aim of communication technology is the production of information for analysis and decision-making "</a:t>
            </a:r>
            <a:endParaRPr lang="ru-RU" sz="2600" b="1" dirty="0"/>
          </a:p>
        </p:txBody>
      </p:sp>
    </p:spTree>
    <p:extLst>
      <p:ext uri="{BB962C8B-B14F-4D97-AF65-F5344CB8AC3E}">
        <p14:creationId xmlns:p14="http://schemas.microsoft.com/office/powerpoint/2010/main" val="175582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8795" y="541176"/>
            <a:ext cx="6019800" cy="1359159"/>
          </a:xfrm>
        </p:spPr>
        <p:txBody>
          <a:bodyPr>
            <a:noAutofit/>
          </a:bodyPr>
          <a:lstStyle/>
          <a:p>
            <a:pPr algn="ctr"/>
            <a:r>
              <a:rPr lang="en-US" b="1" dirty="0" smtClean="0">
                <a:solidFill>
                  <a:schemeClr val="bg1"/>
                </a:solidFill>
              </a:rPr>
              <a:t>Why to study information and communication technologies?</a:t>
            </a:r>
            <a:endParaRPr lang="ru-RU" b="1" dirty="0">
              <a:solidFill>
                <a:schemeClr val="bg1"/>
              </a:solidFill>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7235" r="17235"/>
          <a:stretch>
            <a:fillRect/>
          </a:stretch>
        </p:blipFill>
        <p:spPr>
          <a:xfrm>
            <a:off x="298580" y="1220787"/>
            <a:ext cx="3598733" cy="5049383"/>
          </a:xfrm>
        </p:spPr>
      </p:pic>
      <p:sp>
        <p:nvSpPr>
          <p:cNvPr id="4" name="Текст 3"/>
          <p:cNvSpPr>
            <a:spLocks noGrp="1"/>
          </p:cNvSpPr>
          <p:nvPr>
            <p:ph type="body" sz="half" idx="2"/>
          </p:nvPr>
        </p:nvSpPr>
        <p:spPr>
          <a:xfrm>
            <a:off x="4269986" y="2273559"/>
            <a:ext cx="7785165" cy="4276531"/>
          </a:xfrm>
        </p:spPr>
        <p:txBody>
          <a:bodyPr>
            <a:noAutofit/>
          </a:bodyPr>
          <a:lstStyle/>
          <a:p>
            <a:pPr algn="just"/>
            <a:r>
              <a:rPr lang="en-US" sz="2000" b="1" dirty="0"/>
              <a:t>Modern information and communication technologies are widely used for aggressive purposes. Combined with extremist, nationalist and racist actions, they are capable of disrupting a stable environment and collapsing the government in any country, both in the most civilized and in still developing states. The world community has already realized  their power on the example of many states (Libya, Afghanistan, Iraq, etc.), which suggests that the problem of information warfare in the whole world is not just very urgent, but vital. Journalists have invented the term "information war", that means «psychological pressure on the whole society or part of it. Skillful presentation of the necessary information that helps to create certain public opinions and cause predictable reactions"</a:t>
            </a:r>
            <a:endParaRPr lang="ru-RU" sz="2000" b="1" dirty="0"/>
          </a:p>
        </p:txBody>
      </p:sp>
    </p:spTree>
    <p:extLst>
      <p:ext uri="{BB962C8B-B14F-4D97-AF65-F5344CB8AC3E}">
        <p14:creationId xmlns:p14="http://schemas.microsoft.com/office/powerpoint/2010/main" val="151815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4518" y="429208"/>
            <a:ext cx="6019800" cy="1567543"/>
          </a:xfrm>
        </p:spPr>
        <p:txBody>
          <a:bodyPr>
            <a:normAutofit/>
          </a:bodyPr>
          <a:lstStyle/>
          <a:p>
            <a:pPr algn="ctr"/>
            <a:r>
              <a:rPr lang="en-US" b="1" dirty="0" smtClean="0">
                <a:solidFill>
                  <a:schemeClr val="bg1"/>
                </a:solidFill>
              </a:rPr>
              <a:t>It’s </a:t>
            </a:r>
            <a:r>
              <a:rPr lang="en-US" b="1" dirty="0">
                <a:solidFill>
                  <a:schemeClr val="bg1"/>
                </a:solidFill>
              </a:rPr>
              <a:t>important to know what means are used to conduct such "</a:t>
            </a:r>
            <a:r>
              <a:rPr lang="en-US" b="1" dirty="0" smtClean="0">
                <a:solidFill>
                  <a:schemeClr val="bg1"/>
                </a:solidFill>
              </a:rPr>
              <a:t>wars“  </a:t>
            </a:r>
            <a:endParaRPr lang="ru-RU" b="1" dirty="0">
              <a:solidFill>
                <a:schemeClr val="bg1"/>
              </a:solidFill>
            </a:endParaRPr>
          </a:p>
        </p:txBody>
      </p:sp>
      <p:sp>
        <p:nvSpPr>
          <p:cNvPr id="4" name="Текст 3"/>
          <p:cNvSpPr>
            <a:spLocks noGrp="1"/>
          </p:cNvSpPr>
          <p:nvPr>
            <p:ph type="body" sz="half" idx="2"/>
          </p:nvPr>
        </p:nvSpPr>
        <p:spPr>
          <a:xfrm>
            <a:off x="5243804" y="2777065"/>
            <a:ext cx="6102220" cy="3754363"/>
          </a:xfrm>
        </p:spPr>
        <p:txBody>
          <a:bodyPr>
            <a:normAutofit/>
          </a:bodyPr>
          <a:lstStyle/>
          <a:p>
            <a:pPr algn="just"/>
            <a:r>
              <a:rPr lang="en-US" sz="2600" b="1" dirty="0"/>
              <a:t>Information impacts are conducted through quite peaceful means - mass media, Internet, telecommunications, communications, through publications of false information in mass media, interviews and publication of extremist statements, carrying out racist flash mobs. </a:t>
            </a:r>
            <a:endParaRPr lang="ru-RU" sz="2600" b="1" dirty="0"/>
          </a:p>
          <a:p>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03" y="746449"/>
            <a:ext cx="4678415" cy="5952931"/>
          </a:xfrm>
          <a:prstGeom prst="rect">
            <a:avLst/>
          </a:prstGeom>
        </p:spPr>
      </p:pic>
    </p:spTree>
    <p:extLst>
      <p:ext uri="{BB962C8B-B14F-4D97-AF65-F5344CB8AC3E}">
        <p14:creationId xmlns:p14="http://schemas.microsoft.com/office/powerpoint/2010/main" val="3486262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915608" y="391886"/>
            <a:ext cx="4957633" cy="1586204"/>
          </a:xfrm>
        </p:spPr>
        <p:txBody>
          <a:bodyPr>
            <a:noAutofit/>
          </a:bodyPr>
          <a:lstStyle/>
          <a:p>
            <a:pPr algn="ctr"/>
            <a:r>
              <a:rPr lang="en-US" b="1" dirty="0">
                <a:solidFill>
                  <a:schemeClr val="bg1"/>
                </a:solidFill>
              </a:rPr>
              <a:t>high - tech computer technologies </a:t>
            </a:r>
            <a:r>
              <a:rPr lang="en-US" b="1" dirty="0" smtClean="0">
                <a:solidFill>
                  <a:schemeClr val="bg1"/>
                </a:solidFill>
              </a:rPr>
              <a:t>as </a:t>
            </a:r>
            <a:r>
              <a:rPr lang="en-US" b="1" dirty="0">
                <a:solidFill>
                  <a:schemeClr val="bg1"/>
                </a:solidFill>
              </a:rPr>
              <a:t>the most dangerous weapons of any information war </a:t>
            </a:r>
            <a:endParaRPr lang="ru-RU" b="1" dirty="0">
              <a:solidFill>
                <a:schemeClr val="bg1"/>
              </a:solidFill>
            </a:endParaRPr>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783772"/>
            <a:ext cx="4746625" cy="5210628"/>
          </a:xfrm>
        </p:spPr>
      </p:pic>
      <p:sp>
        <p:nvSpPr>
          <p:cNvPr id="7" name="Текст 6"/>
          <p:cNvSpPr>
            <a:spLocks noGrp="1"/>
          </p:cNvSpPr>
          <p:nvPr>
            <p:ph type="body" sz="half" idx="2"/>
          </p:nvPr>
        </p:nvSpPr>
        <p:spPr>
          <a:xfrm>
            <a:off x="5915608" y="2206171"/>
            <a:ext cx="5803640" cy="3811037"/>
          </a:xfrm>
        </p:spPr>
        <p:txBody>
          <a:bodyPr>
            <a:normAutofit fontScale="92500" lnSpcReduction="10000"/>
          </a:bodyPr>
          <a:lstStyle/>
          <a:p>
            <a:pPr algn="just"/>
            <a:r>
              <a:rPr lang="en-US" sz="2600" b="1" dirty="0">
                <a:solidFill>
                  <a:schemeClr val="bg1"/>
                </a:solidFill>
              </a:rPr>
              <a:t>I</a:t>
            </a:r>
            <a:r>
              <a:rPr lang="en-US" sz="2600" b="1" dirty="0" smtClean="0">
                <a:solidFill>
                  <a:schemeClr val="bg1"/>
                </a:solidFill>
              </a:rPr>
              <a:t>t </a:t>
            </a:r>
            <a:r>
              <a:rPr lang="en-US" sz="2600" b="1" dirty="0">
                <a:solidFill>
                  <a:schemeClr val="bg1"/>
                </a:solidFill>
              </a:rPr>
              <a:t>is important to understand that besides the means of propaganda, the most dangerous weapons of any information war are rapidly improving and spreading high - tech computer technologies - computer attacks on crucial life-supporting objects. To stop the operation of such industrial and infrastructural objects means to "warm up" the situation in any country to "social explosion". </a:t>
            </a:r>
            <a:endParaRPr lang="ru-RU" sz="2600" b="1" dirty="0">
              <a:solidFill>
                <a:schemeClr val="bg1"/>
              </a:solidFill>
            </a:endParaRPr>
          </a:p>
          <a:p>
            <a:endParaRPr lang="ru-RU" dirty="0"/>
          </a:p>
        </p:txBody>
      </p:sp>
    </p:spTree>
    <p:extLst>
      <p:ext uri="{BB962C8B-B14F-4D97-AF65-F5344CB8AC3E}">
        <p14:creationId xmlns:p14="http://schemas.microsoft.com/office/powerpoint/2010/main" val="131656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91673" y="685800"/>
            <a:ext cx="5050939" cy="863082"/>
          </a:xfrm>
        </p:spPr>
        <p:txBody>
          <a:bodyPr>
            <a:normAutofit/>
          </a:bodyPr>
          <a:lstStyle/>
          <a:p>
            <a:pPr algn="ctr"/>
            <a:r>
              <a:rPr lang="en-US" sz="2800" b="1" dirty="0" smtClean="0">
                <a:solidFill>
                  <a:schemeClr val="bg1"/>
                </a:solidFill>
              </a:rPr>
              <a:t>the results of It race</a:t>
            </a:r>
            <a:endParaRPr lang="ru-RU" sz="2800" b="1" dirty="0">
              <a:solidFill>
                <a:schemeClr val="bg1"/>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1548882"/>
            <a:ext cx="4205287" cy="4254759"/>
          </a:xfrm>
        </p:spPr>
      </p:pic>
      <p:sp>
        <p:nvSpPr>
          <p:cNvPr id="4" name="Текст 3"/>
          <p:cNvSpPr>
            <a:spLocks noGrp="1"/>
          </p:cNvSpPr>
          <p:nvPr>
            <p:ph type="body" sz="half" idx="2"/>
          </p:nvPr>
        </p:nvSpPr>
        <p:spPr>
          <a:xfrm>
            <a:off x="5187821" y="2209799"/>
            <a:ext cx="6326156" cy="3784601"/>
          </a:xfrm>
        </p:spPr>
        <p:txBody>
          <a:bodyPr>
            <a:normAutofit fontScale="92500"/>
          </a:bodyPr>
          <a:lstStyle/>
          <a:p>
            <a:pPr algn="just"/>
            <a:r>
              <a:rPr lang="en-US" sz="2400" b="1" dirty="0">
                <a:solidFill>
                  <a:schemeClr val="bg1"/>
                </a:solidFill>
              </a:rPr>
              <a:t>The development of information technologies will certainly lead to the growth of the range of information weapons, as well as to the increase of the list of objects that can be easily  attacked. The situation is getting even more complicated by the fact that these weapons can fall into the hands of terrorists and criminal structures. In this case, the consequences of their application will be unpredictable.</a:t>
            </a:r>
            <a:endParaRPr lang="ru-RU" sz="2400" b="1" dirty="0">
              <a:solidFill>
                <a:schemeClr val="bg1"/>
              </a:solidFill>
            </a:endParaRPr>
          </a:p>
          <a:p>
            <a:pPr algn="just"/>
            <a:endParaRPr lang="ru-RU" dirty="0"/>
          </a:p>
        </p:txBody>
      </p:sp>
    </p:spTree>
    <p:extLst>
      <p:ext uri="{BB962C8B-B14F-4D97-AF65-F5344CB8AC3E}">
        <p14:creationId xmlns:p14="http://schemas.microsoft.com/office/powerpoint/2010/main" val="744392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13420" y="220398"/>
            <a:ext cx="8534400" cy="1507067"/>
          </a:xfrm>
        </p:spPr>
        <p:txBody>
          <a:bodyPr/>
          <a:lstStyle/>
          <a:p>
            <a:pPr algn="ctr"/>
            <a:r>
              <a:rPr lang="en-US" b="1" dirty="0">
                <a:solidFill>
                  <a:schemeClr val="bg1"/>
                </a:solidFill>
              </a:rPr>
              <a:t>IT </a:t>
            </a:r>
            <a:r>
              <a:rPr lang="en-US" b="1" dirty="0" smtClean="0">
                <a:solidFill>
                  <a:schemeClr val="bg1"/>
                </a:solidFill>
              </a:rPr>
              <a:t>as </a:t>
            </a:r>
            <a:r>
              <a:rPr lang="en-US" b="1" dirty="0">
                <a:solidFill>
                  <a:schemeClr val="bg1"/>
                </a:solidFill>
              </a:rPr>
              <a:t>means of destruction</a:t>
            </a:r>
            <a:endParaRPr lang="ru-RU" b="1" dirty="0">
              <a:solidFill>
                <a:schemeClr val="bg1"/>
              </a:solidFill>
            </a:endParaRPr>
          </a:p>
        </p:txBody>
      </p:sp>
      <p:sp>
        <p:nvSpPr>
          <p:cNvPr id="6" name="Текст 5"/>
          <p:cNvSpPr>
            <a:spLocks noGrp="1"/>
          </p:cNvSpPr>
          <p:nvPr>
            <p:ph type="body" idx="1"/>
          </p:nvPr>
        </p:nvSpPr>
        <p:spPr>
          <a:xfrm>
            <a:off x="730833" y="1273803"/>
            <a:ext cx="4649787" cy="576262"/>
          </a:xfrm>
        </p:spPr>
        <p:txBody>
          <a:bodyPr/>
          <a:lstStyle/>
          <a:p>
            <a:r>
              <a:rPr lang="en-US" dirty="0">
                <a:solidFill>
                  <a:schemeClr val="bg1"/>
                </a:solidFill>
              </a:rPr>
              <a:t>T</a:t>
            </a:r>
            <a:r>
              <a:rPr lang="en-US" dirty="0" smtClean="0">
                <a:solidFill>
                  <a:schemeClr val="bg1"/>
                </a:solidFill>
              </a:rPr>
              <a:t>ypes:</a:t>
            </a:r>
            <a:endParaRPr lang="ru-RU" dirty="0">
              <a:solidFill>
                <a:schemeClr val="bg1"/>
              </a:solidFill>
            </a:endParaRPr>
          </a:p>
        </p:txBody>
      </p:sp>
      <p:sp>
        <p:nvSpPr>
          <p:cNvPr id="7" name="Объект 6"/>
          <p:cNvSpPr>
            <a:spLocks noGrp="1"/>
          </p:cNvSpPr>
          <p:nvPr>
            <p:ph sz="half" idx="2"/>
          </p:nvPr>
        </p:nvSpPr>
        <p:spPr>
          <a:xfrm>
            <a:off x="719860" y="1850064"/>
            <a:ext cx="4937655" cy="4793331"/>
          </a:xfrm>
        </p:spPr>
        <p:txBody>
          <a:bodyPr>
            <a:noAutofit/>
          </a:bodyPr>
          <a:lstStyle/>
          <a:p>
            <a:pPr algn="just"/>
            <a:r>
              <a:rPr lang="en-US" sz="2200" b="1" dirty="0">
                <a:solidFill>
                  <a:schemeClr val="bg1"/>
                </a:solidFill>
              </a:rPr>
              <a:t>extracting the necessary information from databases after overcoming the protection systems</a:t>
            </a:r>
            <a:r>
              <a:rPr lang="en-US" sz="2200" b="1" dirty="0" smtClean="0">
                <a:solidFill>
                  <a:schemeClr val="bg1"/>
                </a:solidFill>
              </a:rPr>
              <a:t>;</a:t>
            </a:r>
          </a:p>
          <a:p>
            <a:pPr algn="just"/>
            <a:r>
              <a:rPr lang="en-US" sz="2200" b="1" dirty="0" smtClean="0">
                <a:solidFill>
                  <a:schemeClr val="bg1"/>
                </a:solidFill>
              </a:rPr>
              <a:t> </a:t>
            </a:r>
            <a:r>
              <a:rPr lang="en-US" sz="2200" b="1" dirty="0">
                <a:solidFill>
                  <a:schemeClr val="bg1"/>
                </a:solidFill>
              </a:rPr>
              <a:t>restricting or prohibiting the access to legitimate users; </a:t>
            </a:r>
            <a:endParaRPr lang="en-US" sz="2200" b="1" dirty="0" smtClean="0">
              <a:solidFill>
                <a:schemeClr val="bg1"/>
              </a:solidFill>
            </a:endParaRPr>
          </a:p>
          <a:p>
            <a:pPr algn="just"/>
            <a:r>
              <a:rPr lang="en-US" sz="2200" b="1" dirty="0" smtClean="0">
                <a:solidFill>
                  <a:schemeClr val="bg1"/>
                </a:solidFill>
              </a:rPr>
              <a:t>disrupting </a:t>
            </a:r>
            <a:r>
              <a:rPr lang="en-US" sz="2200" b="1" dirty="0">
                <a:solidFill>
                  <a:schemeClr val="bg1"/>
                </a:solidFill>
              </a:rPr>
              <a:t>of technical means; disabling telecommunication networks, computer systems, all high-tech support of society and damaging the functioning of the state</a:t>
            </a:r>
            <a:endParaRPr lang="ru-RU" sz="2200" b="1" dirty="0">
              <a:solidFill>
                <a:schemeClr val="bg1"/>
              </a:solidFill>
            </a:endParaRPr>
          </a:p>
        </p:txBody>
      </p:sp>
      <p:sp>
        <p:nvSpPr>
          <p:cNvPr id="8" name="Текст 7"/>
          <p:cNvSpPr>
            <a:spLocks noGrp="1"/>
          </p:cNvSpPr>
          <p:nvPr>
            <p:ph type="body" sz="quarter" idx="3"/>
          </p:nvPr>
        </p:nvSpPr>
        <p:spPr>
          <a:xfrm>
            <a:off x="5947038" y="1156043"/>
            <a:ext cx="4665134" cy="576262"/>
          </a:xfrm>
        </p:spPr>
        <p:txBody>
          <a:bodyPr/>
          <a:lstStyle/>
          <a:p>
            <a:r>
              <a:rPr lang="en-US" dirty="0" smtClean="0">
                <a:solidFill>
                  <a:schemeClr val="bg1"/>
                </a:solidFill>
              </a:rPr>
              <a:t>Groups:</a:t>
            </a:r>
            <a:endParaRPr lang="ru-RU" dirty="0">
              <a:solidFill>
                <a:schemeClr val="bg1"/>
              </a:solidFill>
            </a:endParaRPr>
          </a:p>
        </p:txBody>
      </p:sp>
      <p:sp>
        <p:nvSpPr>
          <p:cNvPr id="9" name="Объект 8"/>
          <p:cNvSpPr>
            <a:spLocks noGrp="1"/>
          </p:cNvSpPr>
          <p:nvPr>
            <p:ph sz="quarter" idx="4"/>
          </p:nvPr>
        </p:nvSpPr>
        <p:spPr>
          <a:xfrm>
            <a:off x="5947038" y="1730068"/>
            <a:ext cx="5324342" cy="4913327"/>
          </a:xfrm>
        </p:spPr>
        <p:txBody>
          <a:bodyPr>
            <a:noAutofit/>
          </a:bodyPr>
          <a:lstStyle/>
          <a:p>
            <a:r>
              <a:rPr lang="en-US" sz="2200" b="1" dirty="0" smtClean="0">
                <a:solidFill>
                  <a:schemeClr val="bg1"/>
                </a:solidFill>
              </a:rPr>
              <a:t>means </a:t>
            </a:r>
            <a:r>
              <a:rPr lang="en-US" sz="2200" b="1" dirty="0">
                <a:solidFill>
                  <a:schemeClr val="bg1"/>
                </a:solidFill>
              </a:rPr>
              <a:t>of  control suppression systems; </a:t>
            </a:r>
            <a:endParaRPr lang="en-US" sz="2200" b="1" dirty="0" smtClean="0">
              <a:solidFill>
                <a:schemeClr val="bg1"/>
              </a:solidFill>
            </a:endParaRPr>
          </a:p>
          <a:p>
            <a:r>
              <a:rPr lang="en-US" sz="2200" b="1" dirty="0" smtClean="0">
                <a:solidFill>
                  <a:schemeClr val="bg1"/>
                </a:solidFill>
              </a:rPr>
              <a:t>means </a:t>
            </a:r>
            <a:r>
              <a:rPr lang="en-US" sz="2200" b="1" dirty="0">
                <a:solidFill>
                  <a:schemeClr val="bg1"/>
                </a:solidFill>
              </a:rPr>
              <a:t>of electronic warfare; </a:t>
            </a:r>
            <a:endParaRPr lang="en-US" sz="2200" b="1" dirty="0" smtClean="0">
              <a:solidFill>
                <a:schemeClr val="bg1"/>
              </a:solidFill>
            </a:endParaRPr>
          </a:p>
          <a:p>
            <a:r>
              <a:rPr lang="en-US" sz="2200" b="1" dirty="0" smtClean="0">
                <a:solidFill>
                  <a:schemeClr val="bg1"/>
                </a:solidFill>
              </a:rPr>
              <a:t>means </a:t>
            </a:r>
            <a:r>
              <a:rPr lang="en-US" sz="2200" b="1" dirty="0">
                <a:solidFill>
                  <a:schemeClr val="bg1"/>
                </a:solidFill>
              </a:rPr>
              <a:t>of software and technical damage of enemy information systems</a:t>
            </a:r>
            <a:r>
              <a:rPr lang="en-US" sz="2200" b="1" dirty="0" smtClean="0">
                <a:solidFill>
                  <a:schemeClr val="bg1"/>
                </a:solidFill>
              </a:rPr>
              <a:t>;</a:t>
            </a:r>
          </a:p>
          <a:p>
            <a:r>
              <a:rPr lang="en-US" sz="2200" b="1" dirty="0" smtClean="0">
                <a:solidFill>
                  <a:schemeClr val="bg1"/>
                </a:solidFill>
              </a:rPr>
              <a:t> </a:t>
            </a:r>
            <a:r>
              <a:rPr lang="en-US" sz="2200" b="1" dirty="0">
                <a:solidFill>
                  <a:schemeClr val="bg1"/>
                </a:solidFill>
              </a:rPr>
              <a:t>means of </a:t>
            </a:r>
            <a:r>
              <a:rPr lang="en-US" sz="2200" b="1" dirty="0" smtClean="0">
                <a:solidFill>
                  <a:schemeClr val="bg1"/>
                </a:solidFill>
              </a:rPr>
              <a:t> </a:t>
            </a:r>
            <a:r>
              <a:rPr lang="en-US" sz="2200" b="1" dirty="0">
                <a:solidFill>
                  <a:schemeClr val="bg1"/>
                </a:solidFill>
              </a:rPr>
              <a:t>psychological manipulation of a population in order to destabilize society and the state; </a:t>
            </a:r>
            <a:endParaRPr lang="en-US" sz="2200" b="1" dirty="0" smtClean="0">
              <a:solidFill>
                <a:schemeClr val="bg1"/>
              </a:solidFill>
            </a:endParaRPr>
          </a:p>
          <a:p>
            <a:r>
              <a:rPr lang="en-US" sz="2200" b="1" dirty="0" smtClean="0">
                <a:solidFill>
                  <a:schemeClr val="bg1"/>
                </a:solidFill>
              </a:rPr>
              <a:t>virus </a:t>
            </a:r>
            <a:r>
              <a:rPr lang="en-US" sz="2200" b="1" dirty="0">
                <a:solidFill>
                  <a:schemeClr val="bg1"/>
                </a:solidFill>
              </a:rPr>
              <a:t>attacks on financial state institutions to destabilize the state economy</a:t>
            </a:r>
            <a:endParaRPr lang="ru-RU" sz="2200" b="1" dirty="0">
              <a:solidFill>
                <a:schemeClr val="bg1"/>
              </a:solidFill>
            </a:endParaRPr>
          </a:p>
        </p:txBody>
      </p:sp>
    </p:spTree>
    <p:extLst>
      <p:ext uri="{BB962C8B-B14F-4D97-AF65-F5344CB8AC3E}">
        <p14:creationId xmlns:p14="http://schemas.microsoft.com/office/powerpoint/2010/main" val="1695314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fontScale="90000"/>
          </a:bodyPr>
          <a:lstStyle/>
          <a:p>
            <a:pPr algn="just"/>
            <a:r>
              <a:rPr lang="en-US" b="1" dirty="0" smtClean="0">
                <a:solidFill>
                  <a:schemeClr val="bg1"/>
                </a:solidFill>
              </a:rPr>
              <a:t>... our </a:t>
            </a:r>
            <a:r>
              <a:rPr lang="en-US" b="1" dirty="0">
                <a:solidFill>
                  <a:schemeClr val="bg1"/>
                </a:solidFill>
              </a:rPr>
              <a:t>opponents are determined to control their elements of cyberspace, steal our intellectual property and disrupt the work of our agencies" and "...we have little hope that they will behave responsibly in </a:t>
            </a:r>
            <a:r>
              <a:rPr lang="en-US" b="1" dirty="0" smtClean="0">
                <a:solidFill>
                  <a:schemeClr val="bg1"/>
                </a:solidFill>
              </a:rPr>
              <a:t>cyberspace</a:t>
            </a:r>
            <a:endParaRPr lang="ru-RU" b="1" dirty="0">
              <a:solidFill>
                <a:schemeClr val="bg1"/>
              </a:solidFill>
            </a:endParaRPr>
          </a:p>
        </p:txBody>
      </p:sp>
      <p:sp>
        <p:nvSpPr>
          <p:cNvPr id="11" name="Текст 10"/>
          <p:cNvSpPr>
            <a:spLocks noGrp="1"/>
          </p:cNvSpPr>
          <p:nvPr>
            <p:ph type="body" sz="quarter" idx="13"/>
          </p:nvPr>
        </p:nvSpPr>
        <p:spPr>
          <a:xfrm>
            <a:off x="1446212" y="3429000"/>
            <a:ext cx="8534400" cy="601824"/>
          </a:xfrm>
        </p:spPr>
        <p:txBody>
          <a:bodyPr>
            <a:normAutofit fontScale="85000" lnSpcReduction="10000"/>
          </a:bodyPr>
          <a:lstStyle/>
          <a:p>
            <a:r>
              <a:rPr lang="en-US" dirty="0"/>
              <a:t>Statement of Admiral Michael S Rogers Commander United States Cyber Command before the Senate Committee on Armed Services, 19 March 2015 </a:t>
            </a:r>
            <a:endParaRPr lang="ru-RU" dirty="0"/>
          </a:p>
        </p:txBody>
      </p:sp>
      <p:sp>
        <p:nvSpPr>
          <p:cNvPr id="10" name="Текст 9"/>
          <p:cNvSpPr>
            <a:spLocks noGrp="1"/>
          </p:cNvSpPr>
          <p:nvPr>
            <p:ph type="body" idx="1"/>
          </p:nvPr>
        </p:nvSpPr>
        <p:spPr>
          <a:xfrm>
            <a:off x="665551" y="4030824"/>
            <a:ext cx="9075607" cy="2522376"/>
          </a:xfrm>
        </p:spPr>
        <p:txBody>
          <a:bodyPr>
            <a:normAutofit/>
          </a:bodyPr>
          <a:lstStyle/>
          <a:p>
            <a:pPr algn="just"/>
            <a:r>
              <a:rPr lang="en-US" sz="2200" b="1" dirty="0" smtClean="0">
                <a:solidFill>
                  <a:schemeClr val="bg1"/>
                </a:solidFill>
              </a:rPr>
              <a:t>Some </a:t>
            </a:r>
            <a:r>
              <a:rPr lang="en-US" sz="2200" b="1" dirty="0">
                <a:solidFill>
                  <a:schemeClr val="bg1"/>
                </a:solidFill>
              </a:rPr>
              <a:t>s</a:t>
            </a:r>
            <a:r>
              <a:rPr lang="en-US" sz="2200" b="1" dirty="0" smtClean="0">
                <a:solidFill>
                  <a:schemeClr val="bg1"/>
                </a:solidFill>
              </a:rPr>
              <a:t>tates </a:t>
            </a:r>
            <a:r>
              <a:rPr lang="en-US" sz="2200" b="1" dirty="0">
                <a:solidFill>
                  <a:schemeClr val="bg1"/>
                </a:solidFill>
              </a:rPr>
              <a:t>propose that members of the international community commit themselves not to use IT for purposes contrary to the maintenance of international peace and security, to build confidence and to eliminate the threat of </a:t>
            </a:r>
            <a:r>
              <a:rPr lang="en-US" sz="2200" b="1" dirty="0" smtClean="0">
                <a:solidFill>
                  <a:schemeClr val="bg1"/>
                </a:solidFill>
              </a:rPr>
              <a:t>force. </a:t>
            </a:r>
            <a:r>
              <a:rPr lang="en-US" sz="2200" b="1" dirty="0">
                <a:solidFill>
                  <a:schemeClr val="bg1"/>
                </a:solidFill>
              </a:rPr>
              <a:t>Unfortunately, some countries believe otherwise. According to them, to maintain peace </a:t>
            </a:r>
            <a:r>
              <a:rPr lang="en-US" sz="2200" b="1" dirty="0" smtClean="0">
                <a:solidFill>
                  <a:schemeClr val="bg1"/>
                </a:solidFill>
              </a:rPr>
              <a:t>and information </a:t>
            </a:r>
            <a:r>
              <a:rPr lang="en-US" sz="2200" b="1" dirty="0">
                <a:solidFill>
                  <a:schemeClr val="bg1"/>
                </a:solidFill>
              </a:rPr>
              <a:t>security </a:t>
            </a:r>
            <a:r>
              <a:rPr lang="en-US" sz="2200" b="1" dirty="0" smtClean="0">
                <a:solidFill>
                  <a:schemeClr val="bg1"/>
                </a:solidFill>
              </a:rPr>
              <a:t> </a:t>
            </a:r>
            <a:r>
              <a:rPr lang="en-US" sz="2200" b="1" dirty="0">
                <a:solidFill>
                  <a:schemeClr val="bg1"/>
                </a:solidFill>
              </a:rPr>
              <a:t>it is necessary to follow the strategy of power</a:t>
            </a:r>
            <a:r>
              <a:rPr lang="en-US" sz="2200" b="1" dirty="0" smtClean="0">
                <a:solidFill>
                  <a:schemeClr val="bg1"/>
                </a:solidFill>
              </a:rPr>
              <a:t>.</a:t>
            </a:r>
            <a:endParaRPr lang="ru-RU" sz="2200" b="1" dirty="0">
              <a:solidFill>
                <a:schemeClr val="bg1"/>
              </a:solidFill>
            </a:endParaRPr>
          </a:p>
        </p:txBody>
      </p:sp>
    </p:spTree>
    <p:extLst>
      <p:ext uri="{BB962C8B-B14F-4D97-AF65-F5344CB8AC3E}">
        <p14:creationId xmlns:p14="http://schemas.microsoft.com/office/powerpoint/2010/main" val="2102988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70062" y="410632"/>
            <a:ext cx="8534400" cy="1507067"/>
          </a:xfrm>
        </p:spPr>
        <p:txBody>
          <a:bodyPr>
            <a:normAutofit/>
          </a:bodyPr>
          <a:lstStyle/>
          <a:p>
            <a:r>
              <a:rPr lang="en-US" b="1" dirty="0">
                <a:solidFill>
                  <a:schemeClr val="bg1"/>
                </a:solidFill>
              </a:rPr>
              <a:t>The concept of power is impossible to follow, because</a:t>
            </a:r>
            <a:r>
              <a:rPr lang="en-US" b="1" dirty="0" smtClean="0">
                <a:solidFill>
                  <a:schemeClr val="bg1"/>
                </a:solidFill>
              </a:rPr>
              <a:t>:</a:t>
            </a:r>
            <a:endParaRPr lang="ru-RU" b="1" dirty="0">
              <a:solidFill>
                <a:schemeClr val="bg1"/>
              </a:solidFill>
            </a:endParaRPr>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7700" y="1993898"/>
            <a:ext cx="3371321" cy="4311651"/>
          </a:xfrm>
        </p:spPr>
      </p:pic>
      <p:sp>
        <p:nvSpPr>
          <p:cNvPr id="7" name="Объект 6"/>
          <p:cNvSpPr>
            <a:spLocks noGrp="1"/>
          </p:cNvSpPr>
          <p:nvPr>
            <p:ph sz="half" idx="2"/>
          </p:nvPr>
        </p:nvSpPr>
        <p:spPr>
          <a:xfrm>
            <a:off x="4552950" y="1733550"/>
            <a:ext cx="6418791" cy="4648199"/>
          </a:xfrm>
        </p:spPr>
        <p:txBody>
          <a:bodyPr>
            <a:normAutofit/>
          </a:bodyPr>
          <a:lstStyle/>
          <a:p>
            <a:pPr algn="just" fontAlgn="base"/>
            <a:r>
              <a:rPr lang="en-US" sz="2200" b="1" dirty="0">
                <a:solidFill>
                  <a:schemeClr val="bg1"/>
                </a:solidFill>
              </a:rPr>
              <a:t>There is no threat of mutual destruction as a guarantee factor</a:t>
            </a:r>
            <a:endParaRPr lang="ru-RU" sz="2200" b="1" dirty="0">
              <a:solidFill>
                <a:schemeClr val="bg1"/>
              </a:solidFill>
            </a:endParaRPr>
          </a:p>
          <a:p>
            <a:pPr algn="just" fontAlgn="base"/>
            <a:r>
              <a:rPr lang="en-US" sz="2200" b="1" dirty="0" smtClean="0">
                <a:solidFill>
                  <a:schemeClr val="bg1"/>
                </a:solidFill>
              </a:rPr>
              <a:t> </a:t>
            </a:r>
            <a:r>
              <a:rPr lang="en-US" sz="2200" b="1" dirty="0">
                <a:solidFill>
                  <a:schemeClr val="bg1"/>
                </a:solidFill>
              </a:rPr>
              <a:t>A large number of countries has already got all the necessary technologies to develop IT weapons (there is no control)</a:t>
            </a:r>
            <a:endParaRPr lang="ru-RU" sz="2200" b="1" dirty="0">
              <a:solidFill>
                <a:schemeClr val="bg1"/>
              </a:solidFill>
            </a:endParaRPr>
          </a:p>
          <a:p>
            <a:pPr algn="just" fontAlgn="base"/>
            <a:r>
              <a:rPr lang="en-US" sz="2200" b="1" dirty="0" smtClean="0">
                <a:solidFill>
                  <a:schemeClr val="bg1"/>
                </a:solidFill>
              </a:rPr>
              <a:t> </a:t>
            </a:r>
            <a:r>
              <a:rPr lang="en-US" sz="2200" b="1" dirty="0">
                <a:solidFill>
                  <a:schemeClr val="bg1"/>
                </a:solidFill>
              </a:rPr>
              <a:t>Models of information weapons are much easier to develop, produce and transfer to anyone than nuclear weapons technology. Therefore, it is extremely difficult to achieve convincing superiority over rivals.</a:t>
            </a:r>
            <a:endParaRPr lang="ru-RU" sz="2200" b="1" dirty="0">
              <a:solidFill>
                <a:schemeClr val="bg1"/>
              </a:solidFill>
            </a:endParaRPr>
          </a:p>
          <a:p>
            <a:pPr algn="just" fontAlgn="base"/>
            <a:r>
              <a:rPr lang="en-US" sz="2200" b="1" dirty="0" smtClean="0">
                <a:solidFill>
                  <a:schemeClr val="bg1"/>
                </a:solidFill>
              </a:rPr>
              <a:t>The </a:t>
            </a:r>
            <a:r>
              <a:rPr lang="en-US" sz="2200" b="1" dirty="0">
                <a:solidFill>
                  <a:schemeClr val="bg1"/>
                </a:solidFill>
              </a:rPr>
              <a:t>source of the information attack in computer networks is difficult to trace</a:t>
            </a:r>
            <a:r>
              <a:rPr lang="en-US" sz="2200" b="1" dirty="0" smtClean="0">
                <a:solidFill>
                  <a:schemeClr val="bg1"/>
                </a:solidFill>
              </a:rPr>
              <a:t>.</a:t>
            </a:r>
            <a:endParaRPr lang="ru-RU" sz="2200" b="1" dirty="0">
              <a:solidFill>
                <a:schemeClr val="bg1"/>
              </a:solidFill>
            </a:endParaRPr>
          </a:p>
        </p:txBody>
      </p:sp>
    </p:spTree>
    <p:extLst>
      <p:ext uri="{BB962C8B-B14F-4D97-AF65-F5344CB8AC3E}">
        <p14:creationId xmlns:p14="http://schemas.microsoft.com/office/powerpoint/2010/main" val="3884972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210</TotalTime>
  <Words>1101</Words>
  <Application>Microsoft Office PowerPoint</Application>
  <PresentationFormat>Широкоэкранный</PresentationFormat>
  <Paragraphs>47</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Century Gothic</vt:lpstr>
      <vt:lpstr>Times New Roman</vt:lpstr>
      <vt:lpstr>Wingdings 3</vt:lpstr>
      <vt:lpstr>Сектор</vt:lpstr>
      <vt:lpstr>Презентация PowerPoint</vt:lpstr>
      <vt:lpstr>   what is information and communication technology?</vt:lpstr>
      <vt:lpstr>Why to study information and communication technologies?</vt:lpstr>
      <vt:lpstr>It’s important to know what means are used to conduct such "wars“  </vt:lpstr>
      <vt:lpstr>high - tech computer technologies as the most dangerous weapons of any information war </vt:lpstr>
      <vt:lpstr>the results of It race</vt:lpstr>
      <vt:lpstr>IT as means of destruction</vt:lpstr>
      <vt:lpstr>... our opponents are determined to control their elements of cyberspace, steal our intellectual property and disrupt the work of our agencies" and "...we have little hope that they will behave responsibly in cyberspace</vt:lpstr>
      <vt:lpstr>The concept of power is impossible to follow, because:</vt:lpstr>
      <vt:lpstr>Conclusion to guarantee responsibility in cyberspace one must: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123</dc:creator>
  <cp:lastModifiedBy>123</cp:lastModifiedBy>
  <cp:revision>21</cp:revision>
  <dcterms:created xsi:type="dcterms:W3CDTF">2019-02-11T12:02:36Z</dcterms:created>
  <dcterms:modified xsi:type="dcterms:W3CDTF">2019-02-12T15:46:15Z</dcterms:modified>
</cp:coreProperties>
</file>