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75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987" autoAdjust="0"/>
    <p:restoredTop sz="96437" autoAdjust="0"/>
  </p:normalViewPr>
  <p:slideViewPr>
    <p:cSldViewPr snapToGrid="0">
      <p:cViewPr varScale="1">
        <p:scale>
          <a:sx n="112" d="100"/>
          <a:sy n="112" d="100"/>
        </p:scale>
        <p:origin x="-16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4C86-B095-4366-AE86-0B67EEBF082B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BB6F-C3B7-4D18-BCC5-F63C8E42D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54249943"/>
      </p:ext>
    </p:extLst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4C86-B095-4366-AE86-0B67EEBF082B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BB6F-C3B7-4D18-BCC5-F63C8E42D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85572904"/>
      </p:ext>
    </p:extLst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4C86-B095-4366-AE86-0B67EEBF082B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BB6F-C3B7-4D18-BCC5-F63C8E42D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45369609"/>
      </p:ext>
    </p:extLst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4C86-B095-4366-AE86-0B67EEBF082B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BB6F-C3B7-4D18-BCC5-F63C8E42D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53102142"/>
      </p:ext>
    </p:extLst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4C86-B095-4366-AE86-0B67EEBF082B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BB6F-C3B7-4D18-BCC5-F63C8E42D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4931290"/>
      </p:ext>
    </p:extLst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4C86-B095-4366-AE86-0B67EEBF082B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BB6F-C3B7-4D18-BCC5-F63C8E42D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3847329"/>
      </p:ext>
    </p:extLst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4C86-B095-4366-AE86-0B67EEBF082B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BB6F-C3B7-4D18-BCC5-F63C8E42D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5268706"/>
      </p:ext>
    </p:extLst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4C86-B095-4366-AE86-0B67EEBF082B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BB6F-C3B7-4D18-BCC5-F63C8E42D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63785996"/>
      </p:ext>
    </p:extLst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4C86-B095-4366-AE86-0B67EEBF082B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BB6F-C3B7-4D18-BCC5-F63C8E42D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08821545"/>
      </p:ext>
    </p:extLst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4C86-B095-4366-AE86-0B67EEBF082B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BB6F-C3B7-4D18-BCC5-F63C8E42D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71093596"/>
      </p:ext>
    </p:extLst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4C86-B095-4366-AE86-0B67EEBF082B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BB6F-C3B7-4D18-BCC5-F63C8E42D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68294721"/>
      </p:ext>
    </p:extLst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44C86-B095-4366-AE86-0B67EEBF082B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ABB6F-C3B7-4D18-BCC5-F63C8E42D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93434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ll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871783" y="1194486"/>
            <a:ext cx="513217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Philosopher" panose="02000503000000020004" pitchFamily="2" charset="-52"/>
              </a:rPr>
              <a:t>Развитие электронной информационно-образовательной среды университета</a:t>
            </a:r>
            <a:endParaRPr lang="ru-RU" sz="4000" b="1" dirty="0">
              <a:latin typeface="Philosopher" panose="02000503000000020004" pitchFamily="2" charset="-5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985749" y="4863530"/>
            <a:ext cx="33084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rebuchet MS" panose="020B0603020202020204" pitchFamily="34" charset="0"/>
              </a:rPr>
              <a:t>Методический семинар</a:t>
            </a:r>
          </a:p>
          <a:p>
            <a:r>
              <a:rPr lang="ru-RU" sz="1600" dirty="0" smtClean="0">
                <a:latin typeface="Trebuchet MS" panose="020B0603020202020204" pitchFamily="34" charset="0"/>
              </a:rPr>
              <a:t>28.02.2018</a:t>
            </a:r>
            <a:endParaRPr lang="ru-RU" sz="1600" dirty="0" smtClean="0">
              <a:latin typeface="Trebuchet MS" panose="020B0603020202020204" pitchFamily="34" charset="0"/>
            </a:endParaRPr>
          </a:p>
          <a:p>
            <a:r>
              <a:rPr lang="ru-RU" sz="1200" dirty="0" smtClean="0">
                <a:latin typeface="Trebuchet MS" panose="020B0603020202020204" pitchFamily="34" charset="0"/>
              </a:rPr>
              <a:t>Управление образовательных программ</a:t>
            </a:r>
            <a:endParaRPr lang="ru-RU" sz="12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7919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3699" y="0"/>
            <a:ext cx="5017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Philosopher" panose="02000503000000020004" pitchFamily="2" charset="-52"/>
              </a:rPr>
              <a:t>01   </a:t>
            </a:r>
            <a:r>
              <a:rPr lang="ru-RU" sz="2000" dirty="0" smtClean="0">
                <a:solidFill>
                  <a:schemeClr val="bg1"/>
                </a:solidFill>
                <a:latin typeface="Philosopher" panose="02000503000000020004" pitchFamily="2" charset="-52"/>
              </a:rPr>
              <a:t>Требования ФГОС ВО</a:t>
            </a:r>
            <a:endParaRPr lang="ru-RU" sz="2000" dirty="0">
              <a:solidFill>
                <a:schemeClr val="bg1"/>
              </a:solidFill>
              <a:latin typeface="Philosopher" panose="02000503000000020004" pitchFamily="2" charset="-52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3331" y="1117600"/>
          <a:ext cx="8542868" cy="55191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163"/>
                <a:gridCol w="4428705"/>
              </a:tblGrid>
              <a:tr h="40048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ФГОС 3+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ФГОС 3++</a:t>
                      </a:r>
                      <a:endParaRPr lang="ru-RU" dirty="0"/>
                    </a:p>
                  </a:txBody>
                  <a:tcPr/>
                </a:tc>
              </a:tr>
              <a:tr h="153888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7.1.2. Каждый обучающийся в течение всего периода обучения должен быть обеспечен индивидуальным неограниченным доступом к одной или нескольким электронно-библиотечным системам (электронным библиотекам) и к электронной информационно-образовательной среде организации.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173541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Электронная информационно-образовательная среда организации должна обеспечивать: 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доступ к учебным планам, рабочим программам дисциплин (модулей), практик, к изданиям электронных библиотечных систем и электронным образовательным ресурсам, указанным в рабочих программах;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73541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фиксацию хода образовательного процесса, результатов промежуточной аттестации и результатов освоения программы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бакалавриата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; формирование электронного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портфолио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обучающегося, в том числе сохранение работ обучающегося, рецензий и оценок на эти работы со стороны любых участников образовательного процесса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1011" y="1577196"/>
            <a:ext cx="4189721" cy="2424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58264" y="4123426"/>
            <a:ext cx="4252823" cy="586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36443005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94734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3699" y="0"/>
            <a:ext cx="5017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Philosopher" panose="02000503000000020004" pitchFamily="2" charset="-52"/>
              </a:rPr>
              <a:t>02   Проект приказа</a:t>
            </a:r>
            <a:endParaRPr lang="ru-RU" sz="2000" dirty="0">
              <a:solidFill>
                <a:schemeClr val="bg1"/>
              </a:solidFill>
              <a:latin typeface="Philosopher" panose="02000503000000020004" pitchFamily="2" charset="-52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369419" y="675997"/>
          <a:ext cx="6012180" cy="1708785"/>
        </p:xfrm>
        <a:graphic>
          <a:graphicData uri="http://schemas.openxmlformats.org/drawingml/2006/table">
            <a:tbl>
              <a:tblPr/>
              <a:tblGrid>
                <a:gridCol w="6012180"/>
              </a:tblGrid>
              <a:tr h="7423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83590">
                <a:tc>
                  <a:txBody>
                    <a:bodyPr/>
                    <a:lstStyle/>
                    <a:p>
                      <a:pPr marL="457200" indent="-457200"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Times New Roman"/>
                          <a:ea typeface="Times New Roman"/>
                          <a:cs typeface="Times New Roman"/>
                        </a:rPr>
                        <a:t>Федеральное государственное автономное образовательное учреждение высшего образования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cap="all" spc="-20" dirty="0">
                          <a:latin typeface="Times New Roman"/>
                          <a:ea typeface="Times New Roman"/>
                          <a:cs typeface="Times New Roman"/>
                        </a:rPr>
                        <a:t> «Волгоградский государственный университет»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cap="all" spc="-20" dirty="0">
                          <a:latin typeface="Times New Roman"/>
                          <a:ea typeface="Times New Roman"/>
                          <a:cs typeface="Times New Roman"/>
                        </a:rPr>
                        <a:t>ПРИКАЗ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«___»___________ 201__ г.                                                                         № ___________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         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2052" name="Рисунок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45948" y="643467"/>
            <a:ext cx="514350" cy="739815"/>
          </a:xfrm>
          <a:prstGeom prst="rect">
            <a:avLst/>
          </a:prstGeom>
          <a:noFill/>
        </p:spPr>
      </p:pic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166003" y="2475302"/>
            <a:ext cx="7300663" cy="3739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 проверке заполнения ЭИОС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целью соблюдения требований ФГОС ВО к условиям реализации основных профессиональных образовательных программ в части функционирования электронной информационно-образовательной среды (ЭИОС) университета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ПРИКАЗЫВАЮ: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 Руководителям основных профессиональных образовательных программ в срок до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15.03.2018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обеспечить размещение в ЭИОС университета учебных планов, рабочих программ дисциплин (модулей), практик и электронных образовательных ресурсов, указанных в рабочих программах.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 Директорам институтов обеспечить контроль за качеством и своевременностью размещения в ЭИОС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учебно-методичеческой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документации (указанной в п.1) для образовательных программ, реализуемых институтами.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 Начальнику управления образовательных программ в срок до 23.03.2018 организовать и провести проверку заполнения институтами ЭИОС университета и представить отчет о результатах проверки проректору по учебной работе в срок до 26.03.2018.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Контроль за исполнением приказа возложить на проректора по учебной работе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Королькова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С.А.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Ректор 				В.В. Тараканов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443005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55958" y="2462774"/>
            <a:ext cx="4038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Philosopher" panose="02000503000000020004" pitchFamily="2" charset="-52"/>
              </a:rPr>
              <a:t>Спасибо за</a:t>
            </a:r>
          </a:p>
          <a:p>
            <a:pPr algn="ctr"/>
            <a:r>
              <a:rPr lang="ru-RU" sz="4000" b="1" dirty="0" smtClean="0">
                <a:latin typeface="Philosopher" panose="02000503000000020004" pitchFamily="2" charset="-52"/>
              </a:rPr>
              <a:t>внимание!</a:t>
            </a:r>
            <a:endParaRPr lang="ru-RU" sz="4000" b="1" dirty="0">
              <a:latin typeface="Philosopher" panose="02000503000000020004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249094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1107</TotalTime>
  <Words>187</Words>
  <Application>Microsoft Office PowerPoint</Application>
  <PresentationFormat>Экран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Company>diakov.net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User</cp:lastModifiedBy>
  <cp:revision>99</cp:revision>
  <dcterms:created xsi:type="dcterms:W3CDTF">2017-07-31T11:24:23Z</dcterms:created>
  <dcterms:modified xsi:type="dcterms:W3CDTF">2018-03-02T06:15:08Z</dcterms:modified>
</cp:coreProperties>
</file>