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6" r:id="rId4"/>
    <p:sldId id="274" r:id="rId5"/>
    <p:sldId id="257" r:id="rId6"/>
    <p:sldId id="262" r:id="rId7"/>
    <p:sldId id="267" r:id="rId8"/>
    <p:sldId id="268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87" autoAdjust="0"/>
    <p:restoredTop sz="96437" autoAdjust="0"/>
  </p:normalViewPr>
  <p:slideViewPr>
    <p:cSldViewPr snapToGrid="0">
      <p:cViewPr varScale="1">
        <p:scale>
          <a:sx n="112" d="100"/>
          <a:sy n="112" d="100"/>
        </p:scale>
        <p:origin x="-1572" y="-2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C5E9B77-06C2-428C-A9E4-BC9553D2E57E}" type="doc">
      <dgm:prSet loTypeId="urn:microsoft.com/office/officeart/2005/8/layout/radial4" loCatId="relationship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A7F23CC-4578-4DF0-83CE-E547E904B899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Оценочные материалы</a:t>
          </a:r>
          <a:endParaRPr lang="ru-RU" sz="2000" b="1" dirty="0">
            <a:solidFill>
              <a:schemeClr val="tx1"/>
            </a:solidFill>
          </a:endParaRPr>
        </a:p>
      </dgm:t>
    </dgm:pt>
    <dgm:pt modelId="{493DA0F8-93CD-419F-A280-9280ED84CC84}" type="parTrans" cxnId="{58FF5EFD-2BDD-413D-9729-01F1E89A7421}">
      <dgm:prSet/>
      <dgm:spPr/>
      <dgm:t>
        <a:bodyPr/>
        <a:lstStyle/>
        <a:p>
          <a:endParaRPr lang="ru-RU"/>
        </a:p>
      </dgm:t>
    </dgm:pt>
    <dgm:pt modelId="{4C1747C3-2350-4477-A2F3-6D123C82920F}" type="sibTrans" cxnId="{58FF5EFD-2BDD-413D-9729-01F1E89A7421}">
      <dgm:prSet/>
      <dgm:spPr/>
      <dgm:t>
        <a:bodyPr/>
        <a:lstStyle/>
        <a:p>
          <a:endParaRPr lang="ru-RU"/>
        </a:p>
      </dgm:t>
    </dgm:pt>
    <dgm:pt modelId="{073A4948-EE24-4306-9F36-DCD512612FBD}">
      <dgm:prSet phldrT="[Текст]"/>
      <dgm:spPr/>
      <dgm:t>
        <a:bodyPr/>
        <a:lstStyle/>
        <a:p>
          <a:pPr algn="ctr"/>
          <a:r>
            <a:rPr lang="ru-RU" dirty="0" smtClean="0">
              <a:solidFill>
                <a:schemeClr val="tx1"/>
              </a:solidFill>
            </a:rPr>
            <a:t>Фонд оценочных средств для промежуточной аттестации обучающихся по дисциплине (модулю), практике.</a:t>
          </a:r>
          <a:endParaRPr lang="ru-RU" dirty="0">
            <a:solidFill>
              <a:schemeClr val="tx1"/>
            </a:solidFill>
          </a:endParaRPr>
        </a:p>
      </dgm:t>
    </dgm:pt>
    <dgm:pt modelId="{85A5E64E-324C-4F93-B312-A33CE0D861B3}" type="parTrans" cxnId="{31A7E11C-EBF0-4411-B713-8198DF311E96}">
      <dgm:prSet/>
      <dgm:spPr/>
      <dgm:t>
        <a:bodyPr/>
        <a:lstStyle/>
        <a:p>
          <a:endParaRPr lang="ru-RU"/>
        </a:p>
      </dgm:t>
    </dgm:pt>
    <dgm:pt modelId="{F834D35A-B187-4249-B57A-D70E9428F34E}" type="sibTrans" cxnId="{31A7E11C-EBF0-4411-B713-8198DF311E96}">
      <dgm:prSet/>
      <dgm:spPr/>
      <dgm:t>
        <a:bodyPr/>
        <a:lstStyle/>
        <a:p>
          <a:endParaRPr lang="ru-RU"/>
        </a:p>
      </dgm:t>
    </dgm:pt>
    <dgm:pt modelId="{72BB9392-2BD1-4FFE-B596-5CD8FA4F5AA3}">
      <dgm:prSet phldrT="[Текст]"/>
      <dgm:spPr/>
      <dgm:t>
        <a:bodyPr/>
        <a:lstStyle/>
        <a:p>
          <a:pPr algn="l"/>
          <a:endParaRPr lang="ru-RU" dirty="0"/>
        </a:p>
      </dgm:t>
    </dgm:pt>
    <dgm:pt modelId="{C08EA7FA-17E3-4611-901B-3D3238E55961}" type="parTrans" cxnId="{B520122C-AFEF-4B76-A8AB-94BFF21E05FB}">
      <dgm:prSet/>
      <dgm:spPr/>
      <dgm:t>
        <a:bodyPr/>
        <a:lstStyle/>
        <a:p>
          <a:endParaRPr lang="ru-RU"/>
        </a:p>
      </dgm:t>
    </dgm:pt>
    <dgm:pt modelId="{76DF2E7B-2ED7-4916-98A4-C0967F5F4399}" type="sibTrans" cxnId="{B520122C-AFEF-4B76-A8AB-94BFF21E05FB}">
      <dgm:prSet/>
      <dgm:spPr/>
      <dgm:t>
        <a:bodyPr/>
        <a:lstStyle/>
        <a:p>
          <a:endParaRPr lang="ru-RU"/>
        </a:p>
      </dgm:t>
    </dgm:pt>
    <dgm:pt modelId="{321A49BD-FF99-4D83-A9DC-A3F534F9C27E}">
      <dgm:prSet phldrT="[Текст]"/>
      <dgm:spPr/>
      <dgm:t>
        <a:bodyPr/>
        <a:lstStyle/>
        <a:p>
          <a:r>
            <a:rPr lang="ru-RU" b="0" dirty="0" smtClean="0">
              <a:solidFill>
                <a:schemeClr val="tx1"/>
              </a:solidFill>
            </a:rPr>
            <a:t>Фонд оценочных средств для государственной итоговой аттестации</a:t>
          </a:r>
          <a:endParaRPr lang="ru-RU" b="0" dirty="0">
            <a:solidFill>
              <a:schemeClr val="tx1"/>
            </a:solidFill>
          </a:endParaRPr>
        </a:p>
      </dgm:t>
    </dgm:pt>
    <dgm:pt modelId="{37523853-A6AA-4129-92E0-7750964AE45D}" type="parTrans" cxnId="{6C437DEC-86B1-4A33-B71F-4498B08718E8}">
      <dgm:prSet/>
      <dgm:spPr/>
      <dgm:t>
        <a:bodyPr/>
        <a:lstStyle/>
        <a:p>
          <a:endParaRPr lang="ru-RU"/>
        </a:p>
      </dgm:t>
    </dgm:pt>
    <dgm:pt modelId="{E89C75C1-0FEE-4DBC-85C1-8C0621DB274A}" type="sibTrans" cxnId="{6C437DEC-86B1-4A33-B71F-4498B08718E8}">
      <dgm:prSet/>
      <dgm:spPr/>
      <dgm:t>
        <a:bodyPr/>
        <a:lstStyle/>
        <a:p>
          <a:endParaRPr lang="ru-RU"/>
        </a:p>
      </dgm:t>
    </dgm:pt>
    <dgm:pt modelId="{32A2C0C8-EA15-49A9-917D-25D0070E2EB3}" type="pres">
      <dgm:prSet presAssocID="{7C5E9B77-06C2-428C-A9E4-BC9553D2E57E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4637247-8534-417B-8D7E-82C10D9CFD5A}" type="pres">
      <dgm:prSet presAssocID="{BA7F23CC-4578-4DF0-83CE-E547E904B899}" presName="centerShape" presStyleLbl="node0" presStyleIdx="0" presStyleCnt="1"/>
      <dgm:spPr/>
      <dgm:t>
        <a:bodyPr/>
        <a:lstStyle/>
        <a:p>
          <a:endParaRPr lang="ru-RU"/>
        </a:p>
      </dgm:t>
    </dgm:pt>
    <dgm:pt modelId="{176A550C-D211-40DB-A1A3-9651243E8376}" type="pres">
      <dgm:prSet presAssocID="{85A5E64E-324C-4F93-B312-A33CE0D861B3}" presName="parTrans" presStyleLbl="bgSibTrans2D1" presStyleIdx="0" presStyleCnt="2" custLinFactNeighborX="11757" custLinFactNeighborY="50860"/>
      <dgm:spPr/>
    </dgm:pt>
    <dgm:pt modelId="{E95D279B-06D4-4DCB-9C1A-B4A1E4275BDF}" type="pres">
      <dgm:prSet presAssocID="{073A4948-EE24-4306-9F36-DCD512612FBD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1FDCE6-B9A4-4863-9900-B5ABF42D84DB}" type="pres">
      <dgm:prSet presAssocID="{37523853-A6AA-4129-92E0-7750964AE45D}" presName="parTrans" presStyleLbl="bgSibTrans2D1" presStyleIdx="1" presStyleCnt="2" custLinFactNeighborX="-15405" custLinFactNeighborY="37214"/>
      <dgm:spPr/>
    </dgm:pt>
    <dgm:pt modelId="{A539AF6F-C292-437A-8985-0550963B9A3F}" type="pres">
      <dgm:prSet presAssocID="{321A49BD-FF99-4D83-A9DC-A3F534F9C27E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305CD6D-554B-490D-AB7F-F49AF87CD3FC}" type="presOf" srcId="{321A49BD-FF99-4D83-A9DC-A3F534F9C27E}" destId="{A539AF6F-C292-437A-8985-0550963B9A3F}" srcOrd="0" destOrd="0" presId="urn:microsoft.com/office/officeart/2005/8/layout/radial4"/>
    <dgm:cxn modelId="{F467A7F5-963D-468D-B059-88472491D9E0}" type="presOf" srcId="{85A5E64E-324C-4F93-B312-A33CE0D861B3}" destId="{176A550C-D211-40DB-A1A3-9651243E8376}" srcOrd="0" destOrd="0" presId="urn:microsoft.com/office/officeart/2005/8/layout/radial4"/>
    <dgm:cxn modelId="{B520122C-AFEF-4B76-A8AB-94BFF21E05FB}" srcId="{073A4948-EE24-4306-9F36-DCD512612FBD}" destId="{72BB9392-2BD1-4FFE-B596-5CD8FA4F5AA3}" srcOrd="0" destOrd="0" parTransId="{C08EA7FA-17E3-4611-901B-3D3238E55961}" sibTransId="{76DF2E7B-2ED7-4916-98A4-C0967F5F4399}"/>
    <dgm:cxn modelId="{58FF5EFD-2BDD-413D-9729-01F1E89A7421}" srcId="{7C5E9B77-06C2-428C-A9E4-BC9553D2E57E}" destId="{BA7F23CC-4578-4DF0-83CE-E547E904B899}" srcOrd="0" destOrd="0" parTransId="{493DA0F8-93CD-419F-A280-9280ED84CC84}" sibTransId="{4C1747C3-2350-4477-A2F3-6D123C82920F}"/>
    <dgm:cxn modelId="{FAC81096-B4AF-4BC0-A614-14420FF106A9}" type="presOf" srcId="{BA7F23CC-4578-4DF0-83CE-E547E904B899}" destId="{94637247-8534-417B-8D7E-82C10D9CFD5A}" srcOrd="0" destOrd="0" presId="urn:microsoft.com/office/officeart/2005/8/layout/radial4"/>
    <dgm:cxn modelId="{FFA688EE-231B-4BE2-B98D-0445E23A2742}" type="presOf" srcId="{37523853-A6AA-4129-92E0-7750964AE45D}" destId="{A61FDCE6-B9A4-4863-9900-B5ABF42D84DB}" srcOrd="0" destOrd="0" presId="urn:microsoft.com/office/officeart/2005/8/layout/radial4"/>
    <dgm:cxn modelId="{31A7E11C-EBF0-4411-B713-8198DF311E96}" srcId="{BA7F23CC-4578-4DF0-83CE-E547E904B899}" destId="{073A4948-EE24-4306-9F36-DCD512612FBD}" srcOrd="0" destOrd="0" parTransId="{85A5E64E-324C-4F93-B312-A33CE0D861B3}" sibTransId="{F834D35A-B187-4249-B57A-D70E9428F34E}"/>
    <dgm:cxn modelId="{6C437DEC-86B1-4A33-B71F-4498B08718E8}" srcId="{BA7F23CC-4578-4DF0-83CE-E547E904B899}" destId="{321A49BD-FF99-4D83-A9DC-A3F534F9C27E}" srcOrd="1" destOrd="0" parTransId="{37523853-A6AA-4129-92E0-7750964AE45D}" sibTransId="{E89C75C1-0FEE-4DBC-85C1-8C0621DB274A}"/>
    <dgm:cxn modelId="{3E92FFDB-B2CB-43E3-8B78-405712C66C22}" type="presOf" srcId="{72BB9392-2BD1-4FFE-B596-5CD8FA4F5AA3}" destId="{E95D279B-06D4-4DCB-9C1A-B4A1E4275BDF}" srcOrd="0" destOrd="1" presId="urn:microsoft.com/office/officeart/2005/8/layout/radial4"/>
    <dgm:cxn modelId="{917A1F2D-7E02-40F8-BE70-CA488AECDF5B}" type="presOf" srcId="{073A4948-EE24-4306-9F36-DCD512612FBD}" destId="{E95D279B-06D4-4DCB-9C1A-B4A1E4275BDF}" srcOrd="0" destOrd="0" presId="urn:microsoft.com/office/officeart/2005/8/layout/radial4"/>
    <dgm:cxn modelId="{7D23958C-53FB-42EA-8A2A-F010FC775A08}" type="presOf" srcId="{7C5E9B77-06C2-428C-A9E4-BC9553D2E57E}" destId="{32A2C0C8-EA15-49A9-917D-25D0070E2EB3}" srcOrd="0" destOrd="0" presId="urn:microsoft.com/office/officeart/2005/8/layout/radial4"/>
    <dgm:cxn modelId="{F8D029AE-C307-4905-9A23-2A5B06E3BE50}" type="presParOf" srcId="{32A2C0C8-EA15-49A9-917D-25D0070E2EB3}" destId="{94637247-8534-417B-8D7E-82C10D9CFD5A}" srcOrd="0" destOrd="0" presId="urn:microsoft.com/office/officeart/2005/8/layout/radial4"/>
    <dgm:cxn modelId="{131674A4-CDF0-4C72-94F1-A50D373DC45C}" type="presParOf" srcId="{32A2C0C8-EA15-49A9-917D-25D0070E2EB3}" destId="{176A550C-D211-40DB-A1A3-9651243E8376}" srcOrd="1" destOrd="0" presId="urn:microsoft.com/office/officeart/2005/8/layout/radial4"/>
    <dgm:cxn modelId="{083C7809-B051-46B1-8B67-7E440F75AFBF}" type="presParOf" srcId="{32A2C0C8-EA15-49A9-917D-25D0070E2EB3}" destId="{E95D279B-06D4-4DCB-9C1A-B4A1E4275BDF}" srcOrd="2" destOrd="0" presId="urn:microsoft.com/office/officeart/2005/8/layout/radial4"/>
    <dgm:cxn modelId="{A426E870-A1F4-474E-9390-B3532C50C47A}" type="presParOf" srcId="{32A2C0C8-EA15-49A9-917D-25D0070E2EB3}" destId="{A61FDCE6-B9A4-4863-9900-B5ABF42D84DB}" srcOrd="3" destOrd="0" presId="urn:microsoft.com/office/officeart/2005/8/layout/radial4"/>
    <dgm:cxn modelId="{9A2920A3-FF96-40DA-96B3-6B3357E6F662}" type="presParOf" srcId="{32A2C0C8-EA15-49A9-917D-25D0070E2EB3}" destId="{A539AF6F-C292-437A-8985-0550963B9A3F}" srcOrd="4" destOrd="0" presId="urn:microsoft.com/office/officeart/2005/8/layout/radial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54249943"/>
      </p:ext>
    </p:extLst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85572904"/>
      </p:ext>
    </p:extLst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45369609"/>
      </p:ext>
    </p:extLst>
  </p:cSld>
  <p:clrMapOvr>
    <a:masterClrMapping/>
  </p:clrMapOvr>
  <p:transition spd="slow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53102142"/>
      </p:ext>
    </p:extLst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34931290"/>
      </p:ext>
    </p:extLst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3847329"/>
      </p:ext>
    </p:extLst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25268706"/>
      </p:ext>
    </p:extLst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63785996"/>
      </p:ext>
    </p:extLst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08821545"/>
      </p:ext>
    </p:extLst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1093596"/>
      </p:ext>
    </p:extLst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68294721"/>
      </p:ext>
    </p:extLst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44C86-B095-4366-AE86-0B67EEBF082B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93434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ll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837916" y="2151220"/>
            <a:ext cx="513217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Philosopher" panose="02000503000000020004" pitchFamily="2" charset="-52"/>
              </a:rPr>
              <a:t>Фонды оценочных средств</a:t>
            </a:r>
            <a:endParaRPr lang="ru-RU" sz="4000" b="1" dirty="0">
              <a:latin typeface="Philosopher" panose="02000503000000020004" pitchFamily="2" charset="-5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985749" y="4863530"/>
            <a:ext cx="33084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rebuchet MS" panose="020B0603020202020204" pitchFamily="34" charset="0"/>
              </a:rPr>
              <a:t>Методический семинар</a:t>
            </a:r>
          </a:p>
          <a:p>
            <a:r>
              <a:rPr lang="ru-RU" sz="1600" dirty="0" smtClean="0">
                <a:latin typeface="Trebuchet MS" panose="020B0603020202020204" pitchFamily="34" charset="0"/>
              </a:rPr>
              <a:t>30.11.2017</a:t>
            </a:r>
            <a:endParaRPr lang="ru-RU" sz="1600" dirty="0" smtClean="0">
              <a:latin typeface="Trebuchet MS" panose="020B0603020202020204" pitchFamily="34" charset="0"/>
            </a:endParaRPr>
          </a:p>
          <a:p>
            <a:r>
              <a:rPr lang="ru-RU" sz="1200" dirty="0" smtClean="0">
                <a:latin typeface="Trebuchet MS" panose="020B0603020202020204" pitchFamily="34" charset="0"/>
              </a:rPr>
              <a:t>Управление образовательных программ</a:t>
            </a:r>
            <a:endParaRPr lang="ru-RU" sz="12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7919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2394" y="0"/>
            <a:ext cx="39936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Philosopher" panose="02000503000000020004" pitchFamily="2" charset="-52"/>
              </a:rPr>
              <a:t>01  Нормативные требования</a:t>
            </a:r>
            <a:endParaRPr lang="ru-RU" sz="2000" dirty="0">
              <a:solidFill>
                <a:schemeClr val="bg1"/>
              </a:solidFill>
              <a:latin typeface="Philosopher" panose="02000503000000020004" pitchFamily="2" charset="-52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26076" y="1299674"/>
            <a:ext cx="82131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</a:pPr>
            <a:endParaRPr lang="ru-RU" sz="1200" b="1" dirty="0" smtClean="0"/>
          </a:p>
          <a:p>
            <a:pPr indent="450000" algn="just">
              <a:spcAft>
                <a:spcPts val="1200"/>
              </a:spcAft>
            </a:pPr>
            <a:r>
              <a:rPr lang="ru-RU" b="1" dirty="0" smtClean="0"/>
              <a:t>	</a:t>
            </a:r>
            <a:endParaRPr lang="ru-RU" b="1" dirty="0" smtClean="0"/>
          </a:p>
        </p:txBody>
      </p:sp>
      <p:graphicFrame>
        <p:nvGraphicFramePr>
          <p:cNvPr id="5" name="Схема 4"/>
          <p:cNvGraphicFramePr/>
          <p:nvPr/>
        </p:nvGraphicFramePr>
        <p:xfrm>
          <a:off x="355599" y="1396999"/>
          <a:ext cx="8475133" cy="48429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956733" y="982471"/>
            <a:ext cx="57827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solidFill>
                  <a:srgbClr val="FF0000"/>
                </a:solidFill>
              </a:rPr>
              <a:t>Приказ от 5 апреля 2017 г. N </a:t>
            </a:r>
            <a:r>
              <a:rPr lang="ru-RU" sz="1200" b="1" dirty="0" smtClean="0">
                <a:solidFill>
                  <a:srgbClr val="FF0000"/>
                </a:solidFill>
              </a:rPr>
              <a:t>301, пункт 8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xmlns="" val="236443005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72994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0860" y="0"/>
            <a:ext cx="48338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Philosopher" panose="02000503000000020004" pitchFamily="2" charset="-52"/>
              </a:rPr>
              <a:t>02  Нормативные требования</a:t>
            </a:r>
            <a:endParaRPr lang="ru-RU" sz="2000" dirty="0">
              <a:solidFill>
                <a:schemeClr val="bg1"/>
              </a:solidFill>
              <a:latin typeface="Philosopher" panose="02000503000000020004" pitchFamily="2" charset="-52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26076" y="947351"/>
            <a:ext cx="82131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spcAft>
                <a:spcPts val="1200"/>
              </a:spcAft>
            </a:pPr>
            <a:endParaRPr lang="ru-RU" sz="1200" b="1" dirty="0" smtClean="0"/>
          </a:p>
          <a:p>
            <a:pPr indent="450000" algn="just">
              <a:spcAft>
                <a:spcPts val="1200"/>
              </a:spcAft>
            </a:pPr>
            <a:r>
              <a:rPr lang="ru-RU" b="1" dirty="0" smtClean="0"/>
              <a:t>	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2467" y="650454"/>
            <a:ext cx="8720666" cy="588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36443005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3699" y="0"/>
            <a:ext cx="50171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Philosopher" panose="02000503000000020004" pitchFamily="2" charset="-52"/>
              </a:rPr>
              <a:t>03   Соответствие </a:t>
            </a:r>
            <a:r>
              <a:rPr lang="ru-RU" sz="2000" dirty="0" err="1" smtClean="0">
                <a:solidFill>
                  <a:schemeClr val="bg1"/>
                </a:solidFill>
                <a:latin typeface="Philosopher" panose="02000503000000020004" pitchFamily="2" charset="-52"/>
              </a:rPr>
              <a:t>аккредитационным</a:t>
            </a:r>
            <a:r>
              <a:rPr lang="ru-RU" sz="2000" dirty="0" smtClean="0">
                <a:solidFill>
                  <a:schemeClr val="bg1"/>
                </a:solidFill>
                <a:latin typeface="Philosopher" panose="02000503000000020004" pitchFamily="2" charset="-52"/>
              </a:rPr>
              <a:t> требованиям</a:t>
            </a:r>
            <a:endParaRPr lang="ru-RU" sz="2000" dirty="0">
              <a:solidFill>
                <a:schemeClr val="bg1"/>
              </a:solidFill>
              <a:latin typeface="Philosopher" panose="02000503000000020004" pitchFamily="2" charset="-5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0575" y="814388"/>
            <a:ext cx="7562850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36443005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86267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0632" y="160421"/>
            <a:ext cx="35934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Philosopher" panose="02000503000000020004" pitchFamily="2" charset="-52"/>
              </a:rPr>
              <a:t>04  </a:t>
            </a:r>
            <a:r>
              <a:rPr lang="ru-RU" sz="2000" dirty="0" smtClean="0">
                <a:solidFill>
                  <a:schemeClr val="bg1"/>
                </a:solidFill>
                <a:latin typeface="Philosopher" panose="02000503000000020004" pitchFamily="2" charset="-52"/>
              </a:rPr>
              <a:t>Внешняя экспертиза</a:t>
            </a:r>
            <a:endParaRPr lang="ru-RU" sz="2000" dirty="0">
              <a:solidFill>
                <a:schemeClr val="bg1"/>
              </a:solidFill>
              <a:latin typeface="Philosopher" panose="02000503000000020004" pitchFamily="2" charset="-5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087967"/>
            <a:ext cx="8982075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36443005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0632" y="160421"/>
            <a:ext cx="39936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Philosopher" panose="02000503000000020004" pitchFamily="2" charset="-52"/>
              </a:rPr>
              <a:t>05 Внешняя экспертиза</a:t>
            </a:r>
            <a:endParaRPr lang="ru-RU" sz="2000" dirty="0">
              <a:solidFill>
                <a:schemeClr val="bg1"/>
              </a:solidFill>
              <a:latin typeface="Philosopher" panose="02000503000000020004" pitchFamily="2" charset="-52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26076" y="1299674"/>
            <a:ext cx="821312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000" algn="just">
              <a:spcAft>
                <a:spcPts val="1200"/>
              </a:spcAft>
            </a:pPr>
            <a:r>
              <a:rPr lang="ru-RU" b="1" dirty="0" smtClean="0"/>
              <a:t>Трудоемкость образовательной программы (ее части) в зачетных единицах характеризует объем образовательной программы (ее части). </a:t>
            </a:r>
          </a:p>
          <a:p>
            <a:pPr indent="450000" algn="just">
              <a:spcAft>
                <a:spcPts val="1200"/>
              </a:spcAft>
            </a:pPr>
            <a:r>
              <a:rPr lang="ru-RU" b="1" dirty="0" smtClean="0"/>
              <a:t>Объем части образовательной программы должен составлять целое число зачетных единиц. Объем образовательной программы, а также годовой объем образовательной программы устанавливается образовательным стандартом. </a:t>
            </a:r>
          </a:p>
          <a:p>
            <a:pPr indent="450000" algn="just">
              <a:spcAft>
                <a:spcPts val="1200"/>
              </a:spcAft>
            </a:pPr>
            <a:r>
              <a:rPr lang="ru-RU" b="1" dirty="0" smtClean="0"/>
              <a:t>В объем (годовой объем) образовательной программы не включаются факультативные дисциплины (модули). </a:t>
            </a:r>
          </a:p>
          <a:p>
            <a:pPr indent="450000" algn="just">
              <a:spcAft>
                <a:spcPts val="1200"/>
              </a:spcAft>
            </a:pPr>
            <a:r>
              <a:rPr lang="ru-RU" b="1" dirty="0" smtClean="0"/>
              <a:t>При обучении по индивидуальному учебному плану, в том числе при ускоренном обучении, годовой объем образовательной программы, без учета объема отдельных дисциплин (модулей) и (или) отдельных практик, по которым результаты обучения были зачтены, не может превышать объема, установленного образовательным стандартом. </a:t>
            </a:r>
          </a:p>
          <a:p>
            <a:pPr algn="just">
              <a:spcAft>
                <a:spcPts val="1200"/>
              </a:spcAft>
            </a:pPr>
            <a:r>
              <a:rPr lang="ru-RU" sz="1200" b="1" dirty="0" smtClean="0"/>
              <a:t>(</a:t>
            </a:r>
            <a:r>
              <a:rPr lang="ru-RU" sz="1200" dirty="0" smtClean="0"/>
              <a:t> </a:t>
            </a:r>
            <a:r>
              <a:rPr lang="ru-RU" sz="1200" b="1" dirty="0" smtClean="0">
                <a:solidFill>
                  <a:srgbClr val="FF0000"/>
                </a:solidFill>
              </a:rPr>
              <a:t>Приказ от 5 апреля 2017 г. N 301 </a:t>
            </a:r>
            <a:r>
              <a:rPr lang="ru-RU" sz="1200" b="1" dirty="0" smtClean="0"/>
              <a:t>«Об утверждении порядка организации и осуществления образовательной деятельности по образовательным программам высшего образования - программам </a:t>
            </a:r>
            <a:r>
              <a:rPr lang="ru-RU" sz="1200" b="1" dirty="0" err="1" smtClean="0"/>
              <a:t>бакалавриата</a:t>
            </a:r>
            <a:r>
              <a:rPr lang="ru-RU" sz="1200" b="1" dirty="0" smtClean="0"/>
              <a:t>, </a:t>
            </a:r>
            <a:r>
              <a:rPr lang="ru-RU" sz="1200" b="1" dirty="0" err="1" smtClean="0"/>
              <a:t>программам</a:t>
            </a:r>
            <a:r>
              <a:rPr lang="ru-RU" sz="1200" b="1" dirty="0" smtClean="0"/>
              <a:t> </a:t>
            </a:r>
            <a:r>
              <a:rPr lang="ru-RU" sz="1200" b="1" dirty="0" err="1" smtClean="0"/>
              <a:t>специалитета</a:t>
            </a:r>
            <a:r>
              <a:rPr lang="ru-RU" sz="1200" b="1" dirty="0" smtClean="0"/>
              <a:t>, </a:t>
            </a:r>
            <a:r>
              <a:rPr lang="ru-RU" sz="1200" b="1" dirty="0" err="1" smtClean="0"/>
              <a:t>программам</a:t>
            </a:r>
            <a:r>
              <a:rPr lang="ru-RU" sz="1200" b="1" dirty="0" smtClean="0"/>
              <a:t> магистратуры»)</a:t>
            </a:r>
          </a:p>
          <a:p>
            <a:pPr indent="450000" algn="just">
              <a:spcAft>
                <a:spcPts val="1200"/>
              </a:spcAft>
            </a:pPr>
            <a:r>
              <a:rPr lang="ru-RU" b="1" dirty="0" smtClean="0"/>
              <a:t>	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3200" y="1186922"/>
            <a:ext cx="8428566" cy="5501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36443005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238897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2394" y="0"/>
            <a:ext cx="48338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Philosopher" panose="02000503000000020004" pitchFamily="2" charset="-52"/>
              </a:rPr>
              <a:t>06  </a:t>
            </a:r>
            <a:r>
              <a:rPr lang="ru-RU" sz="2000" dirty="0" smtClean="0">
                <a:solidFill>
                  <a:schemeClr val="bg1"/>
                </a:solidFill>
                <a:latin typeface="Philosopher" panose="02000503000000020004" pitchFamily="2" charset="-52"/>
              </a:rPr>
              <a:t>Логика разработки</a:t>
            </a:r>
            <a:endParaRPr lang="ru-RU" sz="2000" dirty="0">
              <a:solidFill>
                <a:schemeClr val="bg1"/>
              </a:solidFill>
              <a:latin typeface="Philosopher" panose="02000503000000020004" pitchFamily="2" charset="-52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26076" y="947351"/>
            <a:ext cx="8213124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</a:pPr>
            <a:endParaRPr lang="ru-RU" sz="1200" b="1" dirty="0" smtClean="0"/>
          </a:p>
          <a:p>
            <a:pPr algn="just">
              <a:spcAft>
                <a:spcPts val="1200"/>
              </a:spcAft>
            </a:pPr>
            <a:endParaRPr lang="ru-RU" sz="1200" b="1" dirty="0" smtClean="0"/>
          </a:p>
          <a:p>
            <a:pPr indent="450000" algn="just">
              <a:spcAft>
                <a:spcPts val="1200"/>
              </a:spcAft>
            </a:pPr>
            <a:r>
              <a:rPr lang="ru-RU" b="1" dirty="0" smtClean="0"/>
              <a:t>	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0652" y="880465"/>
            <a:ext cx="8276147" cy="88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8396" y="1991785"/>
            <a:ext cx="7797537" cy="317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36443005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238897"/>
            <a:ext cx="9144000" cy="68580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626076" y="667265"/>
            <a:ext cx="8213124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</a:pPr>
            <a:endParaRPr lang="ru-RU" sz="1200" b="1" dirty="0" smtClean="0"/>
          </a:p>
          <a:p>
            <a:pPr algn="just">
              <a:spcAft>
                <a:spcPts val="1200"/>
              </a:spcAft>
            </a:pPr>
            <a:endParaRPr lang="ru-RU" sz="1200" b="1" dirty="0" smtClean="0"/>
          </a:p>
          <a:p>
            <a:pPr indent="450000" algn="just">
              <a:spcAft>
                <a:spcPts val="1200"/>
              </a:spcAft>
            </a:pPr>
            <a:r>
              <a:rPr lang="ru-RU" b="1" dirty="0" smtClean="0"/>
              <a:t>	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1601" y="1210206"/>
            <a:ext cx="8920153" cy="5156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36443005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55958" y="2462774"/>
            <a:ext cx="4038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Philosopher" panose="02000503000000020004" pitchFamily="2" charset="-52"/>
              </a:rPr>
              <a:t>Спасибо за</a:t>
            </a:r>
          </a:p>
          <a:p>
            <a:pPr algn="ctr"/>
            <a:r>
              <a:rPr lang="ru-RU" sz="4000" b="1" dirty="0" smtClean="0">
                <a:latin typeface="Philosopher" panose="02000503000000020004" pitchFamily="2" charset="-52"/>
              </a:rPr>
              <a:t>внимание!</a:t>
            </a:r>
            <a:endParaRPr lang="ru-RU" sz="4000" b="1" dirty="0">
              <a:latin typeface="Philosopher" panose="02000503000000020004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2249094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1369</TotalTime>
  <Words>209</Words>
  <Application>Microsoft Office PowerPoint</Application>
  <PresentationFormat>Экран (4:3)</PresentationFormat>
  <Paragraphs>32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User</cp:lastModifiedBy>
  <cp:revision>124</cp:revision>
  <dcterms:created xsi:type="dcterms:W3CDTF">2017-07-31T11:24:23Z</dcterms:created>
  <dcterms:modified xsi:type="dcterms:W3CDTF">2017-11-30T11:47:00Z</dcterms:modified>
</cp:coreProperties>
</file>