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83" r:id="rId17"/>
    <p:sldId id="271" r:id="rId18"/>
    <p:sldId id="272" r:id="rId19"/>
    <p:sldId id="284" r:id="rId20"/>
    <p:sldId id="285" r:id="rId21"/>
    <p:sldId id="286" r:id="rId22"/>
    <p:sldId id="287" r:id="rId23"/>
    <p:sldId id="277" r:id="rId24"/>
    <p:sldId id="278" r:id="rId25"/>
    <p:sldId id="279" r:id="rId26"/>
    <p:sldId id="280" r:id="rId27"/>
    <p:sldId id="281" r:id="rId28"/>
    <p:sldId id="282" r:id="rId29"/>
  </p:sldIdLst>
  <p:sldSz cx="18288000" cy="10287000"/>
  <p:notesSz cx="6858000" cy="9144000"/>
  <p:embeddedFontLst>
    <p:embeddedFont>
      <p:font typeface="Cormorant Garamond Bold" charset="-52"/>
      <p:regular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Open Sans Bold" charset="0"/>
      <p:regular r:id="rId35"/>
    </p:embeddedFont>
    <p:embeddedFont>
      <p:font typeface="Assistant Regular Bold" charset="-79"/>
      <p:regular r:id="rId36"/>
    </p:embeddedFont>
    <p:embeddedFont>
      <p:font typeface="Assistant Regular" charset="-79"/>
      <p:regular r:id="rId37"/>
    </p:embeddedFont>
    <p:embeddedFont>
      <p:font typeface="Assistant Bold Bold" charset="-79"/>
      <p:regular r:id="rId38"/>
    </p:embeddedFont>
    <p:embeddedFont>
      <p:font typeface="Open Sans" charset="0"/>
      <p:regular r:id="rId39"/>
    </p:embeddedFont>
    <p:embeddedFont>
      <p:font typeface="Assistant Bold" charset="-79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226" autoAdjust="0"/>
  </p:normalViewPr>
  <p:slideViewPr>
    <p:cSldViewPr>
      <p:cViewPr varScale="1">
        <p:scale>
          <a:sx n="53" d="100"/>
          <a:sy n="53" d="100"/>
        </p:scale>
        <p:origin x="-114" y="-5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3.sv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12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image" Target="../media/image49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oms@volsu.ru" TargetMode="Externa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2.svg"/><Relationship Id="rId4" Type="http://schemas.openxmlformats.org/officeDocument/2006/relationships/image" Target="../media/image9.png"/><Relationship Id="rId9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68090" y="0"/>
            <a:ext cx="9144000" cy="10349781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AutoShape 3"/>
          <p:cNvSpPr/>
          <p:nvPr/>
        </p:nvSpPr>
        <p:spPr>
          <a:xfrm>
            <a:off x="4305700" y="9229725"/>
            <a:ext cx="9182100" cy="2857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4" name="AutoShape 4"/>
          <p:cNvSpPr/>
          <p:nvPr/>
        </p:nvSpPr>
        <p:spPr>
          <a:xfrm>
            <a:off x="1028700" y="4191000"/>
            <a:ext cx="197461" cy="1905000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5" name="AutoShape 5"/>
          <p:cNvSpPr/>
          <p:nvPr/>
        </p:nvSpPr>
        <p:spPr>
          <a:xfrm rot="-5400000">
            <a:off x="9233628" y="5170128"/>
            <a:ext cx="10287000" cy="952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6" name="Freeform 6"/>
          <p:cNvSpPr/>
          <p:nvPr/>
        </p:nvSpPr>
        <p:spPr>
          <a:xfrm>
            <a:off x="1813351" y="1183152"/>
            <a:ext cx="4984698" cy="7468929"/>
          </a:xfrm>
          <a:custGeom>
            <a:avLst/>
            <a:gdLst/>
            <a:ahLst/>
            <a:cxnLst/>
            <a:rect l="l" t="t" r="r" b="b"/>
            <a:pathLst>
              <a:path w="4984698" h="7468929">
                <a:moveTo>
                  <a:pt x="0" y="0"/>
                </a:moveTo>
                <a:lnTo>
                  <a:pt x="4984698" y="0"/>
                </a:lnTo>
                <a:lnTo>
                  <a:pt x="4984698" y="7468928"/>
                </a:lnTo>
                <a:lnTo>
                  <a:pt x="0" y="746892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798049" y="1211727"/>
            <a:ext cx="7033661" cy="822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71"/>
              </a:lnSpc>
            </a:pPr>
            <a:r>
              <a:rPr lang="en-US" sz="2947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ОТДЕЛ МЕЖДУНАРОДНОГО СОТРУДНИЧЕСТВА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828312" y="3607564"/>
            <a:ext cx="5205522" cy="3944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772"/>
              </a:lnSpc>
            </a:pPr>
            <a:r>
              <a:rPr lang="en-US" sz="7196" spc="-179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Стажировки в зарубежных университетах(ИПТ)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900264" y="1977533"/>
            <a:ext cx="7868050" cy="538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 spc="54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ауд. 2-18В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1391" y="1439027"/>
            <a:ext cx="15173433" cy="9525"/>
          </a:xfrm>
          <a:prstGeom prst="rect">
            <a:avLst/>
          </a:prstGeom>
          <a:solidFill>
            <a:srgbClr val="342D29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893935" y="5143500"/>
            <a:ext cx="8122017" cy="4568577"/>
            <a:chOff x="0" y="0"/>
            <a:chExt cx="1128903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-1131" r="-1131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348107" y="5143500"/>
            <a:ext cx="8122017" cy="4568577"/>
            <a:chOff x="0" y="0"/>
            <a:chExt cx="1128903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9265" b="-9265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19344" y="1960917"/>
            <a:ext cx="17249313" cy="2483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58"/>
              </a:lnSpc>
              <a:spcBef>
                <a:spcPct val="0"/>
              </a:spcBef>
            </a:pPr>
            <a:r>
              <a:rPr lang="en-US" sz="3598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ЕНУ имени Л.Н. Гумилёва основан в 1996 году в Нур-Султане. В настоящее время Евразийский национальный университет – один из ведущих классических университетов Казахстана. Стажёрам университет предлагает широкое количество курсов в разных областях (от естественных и технических наук до гуманитарных и социальных)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59802" y="600885"/>
            <a:ext cx="16648424" cy="513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Евразийский национальный университет имени Л.Н. Гумилёва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10519" y="-480642"/>
            <a:ext cx="20248249" cy="11614633"/>
          </a:xfrm>
          <a:prstGeom prst="rect">
            <a:avLst/>
          </a:prstGeom>
          <a:solidFill>
            <a:srgbClr val="F2EFE5"/>
          </a:solidFill>
        </p:spPr>
      </p:sp>
      <p:sp>
        <p:nvSpPr>
          <p:cNvPr id="3" name="AutoShape 3"/>
          <p:cNvSpPr/>
          <p:nvPr/>
        </p:nvSpPr>
        <p:spPr>
          <a:xfrm>
            <a:off x="1816990" y="1166883"/>
            <a:ext cx="15173433" cy="952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4" name="TextBox 4"/>
          <p:cNvSpPr txBox="1"/>
          <p:nvPr/>
        </p:nvSpPr>
        <p:spPr>
          <a:xfrm>
            <a:off x="343427" y="1324046"/>
            <a:ext cx="17601146" cy="4649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13"/>
              </a:lnSpc>
            </a:pPr>
            <a:r>
              <a:rPr lang="en-US" sz="3375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КазНУ – крупнейший в г. Алматы образовательный и научный центр. Подготовка специалистов осуществляется по более чем 180 специальностям. Множество профилей подготовки позволяет студентам разных направлений пройти стажировку в данном вузе.</a:t>
            </a:r>
          </a:p>
          <a:p>
            <a:pPr algn="just">
              <a:lnSpc>
                <a:spcPts val="3713"/>
              </a:lnSpc>
              <a:spcBef>
                <a:spcPct val="0"/>
              </a:spcBef>
            </a:pPr>
            <a:r>
              <a:rPr lang="en-US" sz="3375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При университете Студенческое бюро по Болонскому процессу, Студенческий профсоюз, Научная библиотека, Музей истории, Музей биологии, Музей археологии и этнологии, Музей палеолита, Команда КВН, Танцевальный ансамбль, Студенческий драматический театр, Театральный клуб «Эйдос», Дебатный клуб КазНУ, Интеллектуальный клуб КазНУ, Студенческий дискуссионный клуб «Политолог», Дипломатический клуб и др.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5771103" y="6081309"/>
            <a:ext cx="7265207" cy="4086628"/>
            <a:chOff x="0" y="0"/>
            <a:chExt cx="1128903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4" b="-4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2259223" y="515312"/>
            <a:ext cx="14876225" cy="513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Казахский Национальный университет им. аль-Фараби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57284" y="1066871"/>
            <a:ext cx="15173433" cy="9525"/>
          </a:xfrm>
          <a:prstGeom prst="rect">
            <a:avLst/>
          </a:prstGeom>
          <a:solidFill>
            <a:srgbClr val="342D29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28700" y="6022631"/>
            <a:ext cx="6896161" cy="3879042"/>
            <a:chOff x="0" y="0"/>
            <a:chExt cx="1128903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18693" b="-18693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834555" y="6022631"/>
            <a:ext cx="6896161" cy="3879042"/>
            <a:chOff x="0" y="0"/>
            <a:chExt cx="1128903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4377" b="-14106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6596504" y="379240"/>
            <a:ext cx="12379179" cy="513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Университет Туран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72159" y="1331175"/>
            <a:ext cx="16943682" cy="4286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38"/>
              </a:lnSpc>
            </a:pPr>
            <a:r>
              <a:rPr lang="en-US" sz="258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Университет «Туран» был учрежден в 1992 году в г. Алматы и является ядром образовательной корпорации. Университет осуществляет подготовку по 57 специальностям на 4 факультетах: экономическом, гуманитарно-юридическом, факультете «Цифровые технологии и искусство» и факультете англоязычных программ STEM.</a:t>
            </a:r>
          </a:p>
          <a:p>
            <a:pPr algn="just">
              <a:lnSpc>
                <a:spcPts val="2838"/>
              </a:lnSpc>
            </a:pPr>
            <a:endParaRPr/>
          </a:p>
          <a:p>
            <a:pPr algn="just">
              <a:lnSpc>
                <a:spcPts val="2838"/>
              </a:lnSpc>
            </a:pPr>
            <a:r>
              <a:rPr lang="en-US" sz="258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Университет «Туран» стал первым вузом в Республике Казахстан, который присоединился к проекту Eduroam, что позволяет студентам и сотрудникам университета пользоваться бесплатным Wi-Fi практически в любом вузе 54 стран мира под своим корпоративным логином.</a:t>
            </a:r>
          </a:p>
          <a:p>
            <a:pPr algn="just">
              <a:lnSpc>
                <a:spcPts val="2838"/>
              </a:lnSpc>
            </a:pPr>
            <a:endParaRPr/>
          </a:p>
          <a:p>
            <a:pPr algn="just">
              <a:lnSpc>
                <a:spcPts val="2838"/>
              </a:lnSpc>
              <a:spcBef>
                <a:spcPct val="0"/>
              </a:spcBef>
            </a:pPr>
            <a:r>
              <a:rPr lang="en-US" sz="258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В университете также открыли цифровую лабораторию «Apple Digital Lab». В рамках проекта для детей и молодежи открыт доступ к образовательным программам, разработанным компанией Apple, — Everyone Can Code и Everyone Can Create.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326" y="-2576748"/>
            <a:ext cx="18314326" cy="11687070"/>
          </a:xfrm>
          <a:custGeom>
            <a:avLst/>
            <a:gdLst/>
            <a:ahLst/>
            <a:cxnLst/>
            <a:rect l="l" t="t" r="r" b="b"/>
            <a:pathLst>
              <a:path w="18314326" h="11687070">
                <a:moveTo>
                  <a:pt x="0" y="0"/>
                </a:moveTo>
                <a:lnTo>
                  <a:pt x="18314326" y="0"/>
                </a:lnTo>
                <a:lnTo>
                  <a:pt x="18314326" y="11687070"/>
                </a:lnTo>
                <a:lnTo>
                  <a:pt x="0" y="116870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-1" y="7136092"/>
            <a:ext cx="18288001" cy="3587783"/>
          </a:xfrm>
          <a:prstGeom prst="rect">
            <a:avLst/>
          </a:prstGeom>
          <a:solidFill>
            <a:srgbClr val="D4C0AB"/>
          </a:solidFill>
        </p:spPr>
      </p:sp>
      <p:grpSp>
        <p:nvGrpSpPr>
          <p:cNvPr id="4" name="Group 4"/>
          <p:cNvGrpSpPr/>
          <p:nvPr/>
        </p:nvGrpSpPr>
        <p:grpSpPr>
          <a:xfrm>
            <a:off x="12305794" y="-229776"/>
            <a:ext cx="3921815" cy="4319180"/>
            <a:chOff x="0" y="0"/>
            <a:chExt cx="57658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765800" cy="6350000"/>
            </a:xfrm>
            <a:custGeom>
              <a:avLst/>
              <a:gdLst/>
              <a:ahLst/>
              <a:cxnLst/>
              <a:rect l="l" t="t" r="r" b="b"/>
              <a:pathLst>
                <a:path w="5765800" h="6350000">
                  <a:moveTo>
                    <a:pt x="5765800" y="0"/>
                  </a:moveTo>
                  <a:lnTo>
                    <a:pt x="5765800" y="6350000"/>
                  </a:lnTo>
                  <a:lnTo>
                    <a:pt x="2881630" y="5361940"/>
                  </a:lnTo>
                  <a:lnTo>
                    <a:pt x="0" y="6350000"/>
                  </a:lnTo>
                  <a:lnTo>
                    <a:pt x="3810" y="4268470"/>
                  </a:lnTo>
                  <a:lnTo>
                    <a:pt x="8890" y="814070"/>
                  </a:lnTo>
                  <a:lnTo>
                    <a:pt x="10160" y="0"/>
                  </a:lnTo>
                  <a:lnTo>
                    <a:pt x="5765800" y="0"/>
                  </a:lnTo>
                  <a:close/>
                </a:path>
              </a:pathLst>
            </a:custGeom>
            <a:solidFill>
              <a:srgbClr val="643825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384971" y="7078942"/>
            <a:ext cx="15842639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89"/>
              </a:lnSpc>
            </a:pPr>
            <a:endParaRPr/>
          </a:p>
          <a:p>
            <a:pPr algn="just">
              <a:lnSpc>
                <a:spcPts val="5089"/>
              </a:lnSpc>
            </a:pPr>
            <a:r>
              <a:rPr lang="en-US" sz="3635" dirty="0">
                <a:solidFill>
                  <a:srgbClr val="643825"/>
                </a:solidFill>
                <a:latin typeface="Assistant Regular Bold"/>
                <a:ea typeface="Assistant Regular Bold"/>
                <a:cs typeface="Assistant Regular Bold"/>
                <a:sym typeface="Assistant Regular Bold"/>
              </a:rPr>
              <a:t>БЕЛАРУСЬ</a:t>
            </a:r>
          </a:p>
          <a:p>
            <a:pPr marL="766488" lvl="1" indent="-383244" algn="just">
              <a:lnSpc>
                <a:spcPts val="4970"/>
              </a:lnSpc>
              <a:buFont typeface="Arial"/>
              <a:buChar char="•"/>
            </a:pPr>
            <a:r>
              <a:rPr lang="en-US" sz="3200" dirty="0" err="1">
                <a:latin typeface="Times New Roman" pitchFamily="18" charset="0"/>
                <a:ea typeface="Assistant Regular"/>
                <a:cs typeface="Times New Roman" pitchFamily="18" charset="0"/>
                <a:sym typeface="Assistant Regular"/>
              </a:rPr>
              <a:t>Белорусский</a:t>
            </a:r>
            <a:r>
              <a:rPr lang="en-US" sz="3200" dirty="0">
                <a:latin typeface="Times New Roman" pitchFamily="18" charset="0"/>
                <a:ea typeface="Assistant Regular"/>
                <a:cs typeface="Times New Roman" pitchFamily="18" charset="0"/>
                <a:sym typeface="Assistant Regular"/>
              </a:rPr>
              <a:t> </a:t>
            </a:r>
            <a:r>
              <a:rPr lang="en-US" sz="3200" dirty="0" err="1">
                <a:latin typeface="Times New Roman" pitchFamily="18" charset="0"/>
                <a:ea typeface="Assistant Regular"/>
                <a:cs typeface="Times New Roman" pitchFamily="18" charset="0"/>
                <a:sym typeface="Assistant Regular"/>
              </a:rPr>
              <a:t>государственный</a:t>
            </a:r>
            <a:r>
              <a:rPr lang="en-US" sz="3200" dirty="0">
                <a:latin typeface="Times New Roman" pitchFamily="18" charset="0"/>
                <a:ea typeface="Assistant Regular"/>
                <a:cs typeface="Times New Roman" pitchFamily="18" charset="0"/>
                <a:sym typeface="Assistant Regular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ssistant Regular"/>
                <a:cs typeface="Times New Roman" pitchFamily="18" charset="0"/>
                <a:sym typeface="Assistant Regular"/>
              </a:rPr>
              <a:t>университет</a:t>
            </a:r>
            <a:endParaRPr lang="en-US" sz="3200" dirty="0" smtClean="0">
              <a:latin typeface="Times New Roman" pitchFamily="18" charset="0"/>
              <a:ea typeface="Assistant Regular"/>
              <a:cs typeface="Times New Roman" pitchFamily="18" charset="0"/>
              <a:sym typeface="Assistant Regular"/>
            </a:endParaRPr>
          </a:p>
          <a:p>
            <a:pPr marL="766488" lvl="1" indent="-383244" algn="just">
              <a:lnSpc>
                <a:spcPts val="4970"/>
              </a:lnSpc>
              <a:buFont typeface="Arial"/>
              <a:buChar char="•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Белорусский государственный университет информатики и радиоэлектроники</a:t>
            </a:r>
            <a:endParaRPr lang="en-US" sz="3200" dirty="0">
              <a:latin typeface="Times New Roman" pitchFamily="18" charset="0"/>
              <a:ea typeface="Assistant Regular"/>
              <a:cs typeface="Times New Roman" pitchFamily="18" charset="0"/>
              <a:sym typeface="Assistant Regular"/>
            </a:endParaRPr>
          </a:p>
          <a:p>
            <a:pPr marL="766488" lvl="1" indent="-383244" algn="just">
              <a:lnSpc>
                <a:spcPts val="4970"/>
              </a:lnSpc>
              <a:buFont typeface="Arial"/>
              <a:buChar char="•"/>
            </a:pPr>
            <a:r>
              <a:rPr lang="en-US" sz="3200" dirty="0" err="1">
                <a:latin typeface="Times New Roman" pitchFamily="18" charset="0"/>
                <a:ea typeface="Assistant Regular"/>
                <a:cs typeface="Times New Roman" pitchFamily="18" charset="0"/>
                <a:sym typeface="Assistant Regular"/>
              </a:rPr>
              <a:t>Гродненский</a:t>
            </a:r>
            <a:r>
              <a:rPr lang="en-US" sz="3200" dirty="0">
                <a:latin typeface="Times New Roman" pitchFamily="18" charset="0"/>
                <a:ea typeface="Assistant Regular"/>
                <a:cs typeface="Times New Roman" pitchFamily="18" charset="0"/>
                <a:sym typeface="Assistant Regular"/>
              </a:rPr>
              <a:t> </a:t>
            </a:r>
            <a:r>
              <a:rPr lang="en-US" sz="3200" dirty="0" err="1">
                <a:latin typeface="Times New Roman" pitchFamily="18" charset="0"/>
                <a:ea typeface="Assistant Regular"/>
                <a:cs typeface="Times New Roman" pitchFamily="18" charset="0"/>
                <a:sym typeface="Assistant Regular"/>
              </a:rPr>
              <a:t>государственный</a:t>
            </a:r>
            <a:r>
              <a:rPr lang="en-US" sz="3200" dirty="0">
                <a:latin typeface="Times New Roman" pitchFamily="18" charset="0"/>
                <a:ea typeface="Assistant Regular"/>
                <a:cs typeface="Times New Roman" pitchFamily="18" charset="0"/>
                <a:sym typeface="Assistant Regular"/>
              </a:rPr>
              <a:t> </a:t>
            </a:r>
            <a:r>
              <a:rPr lang="en-US" sz="3200" dirty="0" err="1">
                <a:latin typeface="Times New Roman" pitchFamily="18" charset="0"/>
                <a:ea typeface="Assistant Regular"/>
                <a:cs typeface="Times New Roman" pitchFamily="18" charset="0"/>
                <a:sym typeface="Assistant Regular"/>
              </a:rPr>
              <a:t>университет</a:t>
            </a:r>
            <a:r>
              <a:rPr lang="en-US" sz="3200" dirty="0">
                <a:latin typeface="Times New Roman" pitchFamily="18" charset="0"/>
                <a:ea typeface="Assistant Regular"/>
                <a:cs typeface="Times New Roman" pitchFamily="18" charset="0"/>
                <a:sym typeface="Assistant Regular"/>
              </a:rPr>
              <a:t> </a:t>
            </a:r>
            <a:r>
              <a:rPr lang="en-US" sz="3200" dirty="0" err="1">
                <a:latin typeface="Times New Roman" pitchFamily="18" charset="0"/>
                <a:ea typeface="Assistant Regular"/>
                <a:cs typeface="Times New Roman" pitchFamily="18" charset="0"/>
                <a:sym typeface="Assistant Regular"/>
              </a:rPr>
              <a:t>им</a:t>
            </a:r>
            <a:r>
              <a:rPr lang="en-US" sz="3200" dirty="0">
                <a:latin typeface="Times New Roman" pitchFamily="18" charset="0"/>
                <a:ea typeface="Assistant Regular"/>
                <a:cs typeface="Times New Roman" pitchFamily="18" charset="0"/>
                <a:sym typeface="Assistant Regular"/>
              </a:rPr>
              <a:t>. </a:t>
            </a:r>
            <a:r>
              <a:rPr lang="en-US" sz="3200" dirty="0" err="1">
                <a:latin typeface="Times New Roman" pitchFamily="18" charset="0"/>
                <a:ea typeface="Assistant Regular"/>
                <a:cs typeface="Times New Roman" pitchFamily="18" charset="0"/>
                <a:sym typeface="Assistant Regular"/>
              </a:rPr>
              <a:t>Янки</a:t>
            </a:r>
            <a:r>
              <a:rPr lang="en-US" sz="3200" dirty="0">
                <a:latin typeface="Times New Roman" pitchFamily="18" charset="0"/>
                <a:ea typeface="Assistant Regular"/>
                <a:cs typeface="Times New Roman" pitchFamily="18" charset="0"/>
                <a:sym typeface="Assistant Regular"/>
              </a:rPr>
              <a:t> </a:t>
            </a:r>
            <a:r>
              <a:rPr lang="en-US" sz="3200" dirty="0" err="1">
                <a:latin typeface="Times New Roman" pitchFamily="18" charset="0"/>
                <a:ea typeface="Assistant Regular"/>
                <a:cs typeface="Times New Roman" pitchFamily="18" charset="0"/>
                <a:sym typeface="Assistant Regular"/>
              </a:rPr>
              <a:t>Купалы</a:t>
            </a:r>
            <a:endParaRPr lang="en-US" sz="3200" dirty="0">
              <a:latin typeface="Times New Roman" pitchFamily="18" charset="0"/>
              <a:ea typeface="Assistant Regular"/>
              <a:cs typeface="Times New Roman" pitchFamily="18" charset="0"/>
              <a:sym typeface="Assistant Regula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407743" y="472514"/>
            <a:ext cx="3717918" cy="200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6"/>
              </a:lnSpc>
              <a:spcBef>
                <a:spcPct val="0"/>
              </a:spcBef>
            </a:pPr>
            <a:r>
              <a:rPr lang="en-US" sz="2096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Примерные расходы:</a:t>
            </a:r>
          </a:p>
          <a:p>
            <a:pPr marL="452703" lvl="1" indent="-226352" algn="l">
              <a:lnSpc>
                <a:spcPts val="2306"/>
              </a:lnSpc>
              <a:spcBef>
                <a:spcPct val="0"/>
              </a:spcBef>
              <a:buFont typeface="Arial"/>
              <a:buChar char="•"/>
            </a:pPr>
            <a:r>
              <a:rPr lang="en-US" sz="2096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Проезд: ~ 10 000 руб. (туда и обратно)</a:t>
            </a:r>
          </a:p>
          <a:p>
            <a:pPr marL="452703" lvl="1" indent="-226352" algn="l">
              <a:lnSpc>
                <a:spcPts val="2306"/>
              </a:lnSpc>
              <a:spcBef>
                <a:spcPct val="0"/>
              </a:spcBef>
              <a:buFont typeface="Arial"/>
              <a:buChar char="•"/>
            </a:pPr>
            <a:r>
              <a:rPr lang="en-US" sz="2096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Проживание:  ~ 500 руб/мес. (в общежитии)</a:t>
            </a:r>
          </a:p>
          <a:p>
            <a:pPr marL="452703" lvl="1" indent="-226352" algn="l">
              <a:lnSpc>
                <a:spcPts val="2306"/>
              </a:lnSpc>
              <a:spcBef>
                <a:spcPct val="0"/>
              </a:spcBef>
              <a:buFont typeface="Arial"/>
              <a:buChar char="•"/>
            </a:pPr>
            <a:r>
              <a:rPr lang="en-US" sz="2096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Питание и транспорт:  ~ 7 000 руб/мес.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531620" y="2080572"/>
            <a:ext cx="15173433" cy="9525"/>
          </a:xfrm>
          <a:prstGeom prst="rect">
            <a:avLst/>
          </a:prstGeom>
          <a:solidFill>
            <a:srgbClr val="342D29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17741" y="444007"/>
            <a:ext cx="8163641" cy="4591990"/>
            <a:chOff x="0" y="0"/>
            <a:chExt cx="1128903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4" b="-4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317741" y="5335442"/>
            <a:ext cx="8163641" cy="4591990"/>
            <a:chOff x="0" y="0"/>
            <a:chExt cx="1128903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5894" b="-5894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9144000" y="2613547"/>
            <a:ext cx="8417185" cy="6870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3"/>
              </a:lnSpc>
            </a:pPr>
            <a:r>
              <a:rPr lang="en-US" sz="3275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БГУ был основан в 1921 г. в Минске. Занимает 1-ое место в Беларуси среди научных учреждений по количеству размещенных научных статей в базах данных Scopus иWebofScience. Обучает по широкому спектру направлений.</a:t>
            </a:r>
          </a:p>
          <a:p>
            <a:pPr algn="just">
              <a:lnSpc>
                <a:spcPts val="3603"/>
              </a:lnSpc>
            </a:pPr>
            <a:endParaRPr/>
          </a:p>
          <a:p>
            <a:pPr algn="just">
              <a:lnSpc>
                <a:spcPts val="3603"/>
              </a:lnSpc>
            </a:pPr>
            <a:endParaRPr/>
          </a:p>
          <a:p>
            <a:pPr algn="just">
              <a:lnSpc>
                <a:spcPts val="3603"/>
              </a:lnSpc>
            </a:pPr>
            <a:r>
              <a:rPr lang="en-US" sz="3275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Визитной карточкой БГУ, символичным воплощением его истории является университетский городок – комплекс зданий и скульптурных композиций, создаваемых с 1925 года по настоящее время. </a:t>
            </a:r>
          </a:p>
          <a:p>
            <a:pPr algn="just">
              <a:lnSpc>
                <a:spcPts val="3603"/>
              </a:lnSpc>
              <a:spcBef>
                <a:spcPct val="0"/>
              </a:spcBef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9144000" y="650178"/>
            <a:ext cx="9239426" cy="1018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Белорусский государственный университет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10519" y="-480642"/>
            <a:ext cx="20248249" cy="11614633"/>
          </a:xfrm>
          <a:prstGeom prst="rect">
            <a:avLst/>
          </a:prstGeom>
          <a:solidFill>
            <a:srgbClr val="F2EFE5"/>
          </a:solidFill>
        </p:spPr>
      </p:sp>
      <p:sp>
        <p:nvSpPr>
          <p:cNvPr id="3" name="AutoShape 3"/>
          <p:cNvSpPr/>
          <p:nvPr/>
        </p:nvSpPr>
        <p:spPr>
          <a:xfrm>
            <a:off x="5729048" y="2044809"/>
            <a:ext cx="15173433" cy="9525"/>
          </a:xfrm>
          <a:prstGeom prst="rect">
            <a:avLst/>
          </a:prstGeom>
          <a:solidFill>
            <a:srgbClr val="342D29"/>
          </a:solid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08468" y="682634"/>
            <a:ext cx="7541397" cy="4241983"/>
            <a:chOff x="0" y="0"/>
            <a:chExt cx="1128903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9287" b="-9287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308468" y="5304561"/>
            <a:ext cx="7541397" cy="4241983"/>
            <a:chOff x="0" y="0"/>
            <a:chExt cx="1128903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4" b="-4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8413606" y="720734"/>
            <a:ext cx="9694621" cy="1018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Гродненский государственный университет им. Янки Купалы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13606" y="2722345"/>
            <a:ext cx="9183374" cy="6278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68"/>
              </a:lnSpc>
            </a:pPr>
            <a:r>
              <a:rPr lang="en-US" sz="3243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Гродненский государственный университет имени Янки Купалы имеет большой опыт в обучении иностранных студентов и развитые ветви международного сотрудничества.</a:t>
            </a:r>
          </a:p>
          <a:p>
            <a:pPr algn="just">
              <a:lnSpc>
                <a:spcPts val="3568"/>
              </a:lnSpc>
            </a:pPr>
            <a:endParaRPr/>
          </a:p>
          <a:p>
            <a:pPr algn="just">
              <a:lnSpc>
                <a:spcPts val="3568"/>
              </a:lnSpc>
            </a:pPr>
            <a:r>
              <a:rPr lang="en-US" sz="3243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ГрГУ им. Янки Купалы был основан в 1940 году в Гродно.</a:t>
            </a:r>
          </a:p>
          <a:p>
            <a:pPr algn="just">
              <a:lnSpc>
                <a:spcPts val="3568"/>
              </a:lnSpc>
            </a:pPr>
            <a:endParaRPr/>
          </a:p>
          <a:p>
            <a:pPr algn="just">
              <a:lnSpc>
                <a:spcPts val="3568"/>
              </a:lnSpc>
              <a:spcBef>
                <a:spcPct val="0"/>
              </a:spcBef>
            </a:pPr>
            <a:r>
              <a:rPr lang="en-US" sz="3243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На сегодняшний день ГрГУ входит в десятку лучших вузов Беларуси и выпускает специалистов в сфере языка и литературы, управления, права, экономики и других специальностей.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10519" y="-480642"/>
            <a:ext cx="20248249" cy="11614633"/>
          </a:xfrm>
          <a:prstGeom prst="rect">
            <a:avLst/>
          </a:prstGeom>
          <a:solidFill>
            <a:srgbClr val="F2EFE5"/>
          </a:solidFill>
        </p:spPr>
      </p:sp>
      <p:sp>
        <p:nvSpPr>
          <p:cNvPr id="8" name="TextBox 8"/>
          <p:cNvSpPr txBox="1"/>
          <p:nvPr/>
        </p:nvSpPr>
        <p:spPr>
          <a:xfrm>
            <a:off x="8413606" y="720734"/>
            <a:ext cx="9694621" cy="1543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4"/>
              </a:lnSpc>
              <a:spcBef>
                <a:spcPct val="0"/>
              </a:spcBef>
            </a:pPr>
            <a:r>
              <a:rPr lang="ru-RU" sz="4000" b="1" dirty="0" smtClean="0">
                <a:latin typeface="Open Sans Bold" charset="0"/>
                <a:ea typeface="Open Sans Bold" charset="0"/>
                <a:cs typeface="Open Sans Bold" charset="0"/>
              </a:rPr>
              <a:t>Белорусский государственный университет информатики и радиоэлектроники</a:t>
            </a:r>
            <a:endParaRPr lang="en-US" sz="4000" dirty="0">
              <a:solidFill>
                <a:srgbClr val="643825"/>
              </a:solidFill>
              <a:latin typeface="Open Sans Bold" charset="0"/>
              <a:ea typeface="Open Sans Bold" charset="0"/>
              <a:cs typeface="Open Sans Bold" charset="0"/>
              <a:sym typeface="Open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413606" y="2722345"/>
            <a:ext cx="9183374" cy="6093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ru-RU" sz="3600" dirty="0" smtClean="0"/>
              <a:t>БГУИР был основан в 1964 году в Минске. Университет является </a:t>
            </a:r>
            <a:r>
              <a:rPr lang="ru-RU" sz="3600" dirty="0" err="1" smtClean="0"/>
              <a:t>ведущм</a:t>
            </a:r>
            <a:r>
              <a:rPr lang="ru-RU" sz="3600" dirty="0" smtClean="0"/>
              <a:t> вузом Республики Беларусь в области информационных технологий, радиотехники, электроники и телекоммуникаций.</a:t>
            </a:r>
          </a:p>
          <a:p>
            <a:pPr algn="just"/>
            <a:r>
              <a:rPr lang="ru-RU" sz="3600" dirty="0" smtClean="0"/>
              <a:t>Университет включает в себя 9 факультетов, 32 кафедры, институт информационных технологий. БГУИР осуществляет подготовку студентов по 41 специальности бакалавриата, по 15 - магистратуры, по 30 - аспирантуры и 15 - докторантуры.</a:t>
            </a:r>
            <a:endParaRPr lang="ru-RU" sz="3600" dirty="0"/>
          </a:p>
        </p:txBody>
      </p:sp>
      <p:pic>
        <p:nvPicPr>
          <p:cNvPr id="1027" name="Picture 3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64" y="1174226"/>
            <a:ext cx="7310488" cy="4112150"/>
          </a:xfrm>
          <a:prstGeom prst="rect">
            <a:avLst/>
          </a:prstGeom>
          <a:noFill/>
        </p:spPr>
      </p:pic>
      <p:pic>
        <p:nvPicPr>
          <p:cNvPr id="1029" name="Picture 5" descr="Picture 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02" y="5643566"/>
            <a:ext cx="7280117" cy="40719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873849"/>
            <a:ext cx="18488592" cy="12325728"/>
          </a:xfrm>
          <a:custGeom>
            <a:avLst/>
            <a:gdLst/>
            <a:ahLst/>
            <a:cxnLst/>
            <a:rect l="l" t="t" r="r" b="b"/>
            <a:pathLst>
              <a:path w="18488592" h="12325728">
                <a:moveTo>
                  <a:pt x="0" y="0"/>
                </a:moveTo>
                <a:lnTo>
                  <a:pt x="18488592" y="0"/>
                </a:lnTo>
                <a:lnTo>
                  <a:pt x="18488592" y="12325728"/>
                </a:lnTo>
                <a:lnTo>
                  <a:pt x="0" y="12325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-1363972" y="6459964"/>
            <a:ext cx="20248249" cy="4263910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4" name="TextBox 4"/>
          <p:cNvSpPr txBox="1"/>
          <p:nvPr/>
        </p:nvSpPr>
        <p:spPr>
          <a:xfrm>
            <a:off x="469077" y="6941457"/>
            <a:ext cx="17550438" cy="2177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04"/>
              </a:lnSpc>
            </a:pPr>
            <a:endParaRPr/>
          </a:p>
          <a:p>
            <a:pPr algn="just">
              <a:lnSpc>
                <a:spcPts val="5904"/>
              </a:lnSpc>
            </a:pPr>
            <a:r>
              <a:rPr lang="en-US" sz="4217">
                <a:solidFill>
                  <a:srgbClr val="643825"/>
                </a:solidFill>
                <a:latin typeface="Assistant Regular Bold"/>
                <a:ea typeface="Assistant Regular Bold"/>
                <a:cs typeface="Assistant Regular Bold"/>
                <a:sym typeface="Assistant Regular Bold"/>
              </a:rPr>
              <a:t>УЗБЕКИСТАН</a:t>
            </a:r>
          </a:p>
          <a:p>
            <a:pPr marL="889339" lvl="1" indent="-444670" algn="just">
              <a:lnSpc>
                <a:spcPts val="5766"/>
              </a:lnSpc>
              <a:buFont typeface="Arial"/>
              <a:buChar char="•"/>
            </a:pPr>
            <a:r>
              <a:rPr lang="en-US" sz="4119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Национальный университет Узбекистана имени Мирзо Улугбека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1374611" y="-192088"/>
            <a:ext cx="4164119" cy="4586035"/>
            <a:chOff x="0" y="0"/>
            <a:chExt cx="57658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765800" cy="6350000"/>
            </a:xfrm>
            <a:custGeom>
              <a:avLst/>
              <a:gdLst/>
              <a:ahLst/>
              <a:cxnLst/>
              <a:rect l="l" t="t" r="r" b="b"/>
              <a:pathLst>
                <a:path w="5765800" h="6350000">
                  <a:moveTo>
                    <a:pt x="5765800" y="0"/>
                  </a:moveTo>
                  <a:lnTo>
                    <a:pt x="5765800" y="6350000"/>
                  </a:lnTo>
                  <a:lnTo>
                    <a:pt x="2881630" y="5361940"/>
                  </a:lnTo>
                  <a:lnTo>
                    <a:pt x="0" y="6350000"/>
                  </a:lnTo>
                  <a:lnTo>
                    <a:pt x="3810" y="4268470"/>
                  </a:lnTo>
                  <a:lnTo>
                    <a:pt x="8890" y="814070"/>
                  </a:lnTo>
                  <a:lnTo>
                    <a:pt x="10160" y="0"/>
                  </a:lnTo>
                  <a:lnTo>
                    <a:pt x="5765800" y="0"/>
                  </a:lnTo>
                  <a:close/>
                </a:path>
              </a:pathLst>
            </a:custGeom>
            <a:solidFill>
              <a:srgbClr val="643825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1677611" y="391003"/>
            <a:ext cx="3558120" cy="4008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6"/>
              </a:lnSpc>
              <a:spcBef>
                <a:spcPct val="0"/>
              </a:spcBef>
            </a:pPr>
            <a:r>
              <a:rPr lang="en-US" sz="2096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Примерные расходы:</a:t>
            </a:r>
          </a:p>
          <a:p>
            <a:pPr marL="452703" lvl="1" indent="-226352" algn="l">
              <a:lnSpc>
                <a:spcPts val="2306"/>
              </a:lnSpc>
              <a:spcBef>
                <a:spcPct val="0"/>
              </a:spcBef>
              <a:buFont typeface="Arial"/>
              <a:buChar char="•"/>
            </a:pPr>
            <a:r>
              <a:rPr lang="en-US" sz="2096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Виза: 1420 руб.</a:t>
            </a:r>
          </a:p>
          <a:p>
            <a:pPr marL="452703" lvl="1" indent="-226352" algn="l">
              <a:lnSpc>
                <a:spcPts val="2306"/>
              </a:lnSpc>
              <a:buFont typeface="Arial"/>
              <a:buChar char="•"/>
            </a:pPr>
            <a:r>
              <a:rPr lang="en-US" sz="2096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Проезд: ~ 40 000 руб.</a:t>
            </a:r>
          </a:p>
          <a:p>
            <a:pPr marL="452703" lvl="1" indent="-226352" algn="l">
              <a:lnSpc>
                <a:spcPts val="2306"/>
              </a:lnSpc>
              <a:buFont typeface="Arial"/>
              <a:buChar char="•"/>
            </a:pPr>
            <a:r>
              <a:rPr lang="en-US" sz="2096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Проживание: от 5 000 руб/мес.</a:t>
            </a:r>
          </a:p>
          <a:p>
            <a:pPr marL="452703" lvl="1" indent="-226352" algn="l">
              <a:lnSpc>
                <a:spcPts val="2306"/>
              </a:lnSpc>
              <a:buFont typeface="Arial"/>
              <a:buChar char="•"/>
            </a:pPr>
            <a:r>
              <a:rPr lang="en-US" sz="2096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Питание и транспорт: ~ 8000 руб /мес.</a:t>
            </a:r>
          </a:p>
          <a:p>
            <a:pPr algn="l">
              <a:lnSpc>
                <a:spcPts val="2306"/>
              </a:lnSpc>
            </a:pPr>
            <a:endParaRPr/>
          </a:p>
          <a:p>
            <a:pPr algn="l">
              <a:lnSpc>
                <a:spcPts val="2306"/>
              </a:lnSpc>
            </a:pPr>
            <a:r>
              <a:rPr lang="en-US" sz="2096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*Проживание в общежитии НУУз - бесплатно</a:t>
            </a:r>
          </a:p>
          <a:p>
            <a:pPr algn="l">
              <a:lnSpc>
                <a:spcPts val="2306"/>
              </a:lnSpc>
            </a:pPr>
            <a:endParaRPr/>
          </a:p>
          <a:p>
            <a:pPr algn="l">
              <a:lnSpc>
                <a:spcPts val="2306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2306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729048" y="2044809"/>
            <a:ext cx="15173433" cy="952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3" name="TextBox 3"/>
          <p:cNvSpPr txBox="1"/>
          <p:nvPr/>
        </p:nvSpPr>
        <p:spPr>
          <a:xfrm>
            <a:off x="6620340" y="2468287"/>
            <a:ext cx="11356144" cy="7424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3"/>
              </a:lnSpc>
            </a:pPr>
            <a:r>
              <a:rPr lang="en-US" sz="3175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Национальный университет Узбекистана имени Мирзо Улугбека (г. Ташкент) считается первым и ведущим высшим учебным заведением не только в Узбекистане, но и в Центральной Азии. </a:t>
            </a:r>
          </a:p>
          <a:p>
            <a:pPr algn="just">
              <a:lnSpc>
                <a:spcPts val="3493"/>
              </a:lnSpc>
            </a:pPr>
            <a:endParaRPr/>
          </a:p>
          <a:p>
            <a:pPr algn="just">
              <a:lnSpc>
                <a:spcPts val="3493"/>
              </a:lnSpc>
            </a:pPr>
            <a:r>
              <a:rPr lang="en-US" sz="3175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Для осуществления практики в процессе обучения имеется 3 площадки для полевой практики, 32 научно-учебные лаборатории, 3 учебно-научно-экспериментальных центра, 1 межвузовской научной лаборатории.</a:t>
            </a:r>
          </a:p>
          <a:p>
            <a:pPr algn="just">
              <a:lnSpc>
                <a:spcPts val="3493"/>
              </a:lnSpc>
            </a:pPr>
            <a:endParaRPr/>
          </a:p>
          <a:p>
            <a:pPr algn="just">
              <a:lnSpc>
                <a:spcPts val="3493"/>
              </a:lnSpc>
              <a:spcBef>
                <a:spcPct val="0"/>
              </a:spcBef>
            </a:pPr>
            <a:r>
              <a:rPr lang="en-US" sz="3175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Национальный университет Узбекистана сотрудничает со ста высшими учебными и научными заведениями из тридцати двух  стран, в их числе Московский Государственный университет имени В.М.Ломоносова, Сеульский Национальный университет, Калифорнийский государственный университет.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64395" y="1028700"/>
            <a:ext cx="6113047" cy="3438546"/>
            <a:chOff x="0" y="0"/>
            <a:chExt cx="1128903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9265" b="-9265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31124" y="6007832"/>
            <a:ext cx="5979588" cy="3363476"/>
            <a:chOff x="0" y="0"/>
            <a:chExt cx="1128903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l="-2869" r="-2869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7004719" y="720734"/>
            <a:ext cx="11103508" cy="1018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Национальный университет Узбекистана имени Мирзо Улугбека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73" t="-2330" r="-1434" b="-18924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-1363972" y="6639738"/>
            <a:ext cx="20248249" cy="4084137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4" name="TextBox 4"/>
          <p:cNvSpPr txBox="1"/>
          <p:nvPr/>
        </p:nvSpPr>
        <p:spPr>
          <a:xfrm>
            <a:off x="627379" y="6215070"/>
            <a:ext cx="7985224" cy="3847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986"/>
              </a:lnSpc>
            </a:pPr>
            <a:endParaRPr/>
          </a:p>
          <a:p>
            <a:pPr algn="just">
              <a:lnSpc>
                <a:spcPts val="5986"/>
              </a:lnSpc>
            </a:pPr>
            <a:r>
              <a:rPr lang="en-US" sz="4276" dirty="0">
                <a:solidFill>
                  <a:srgbClr val="643825"/>
                </a:solidFill>
                <a:latin typeface="Assistant Regular Bold"/>
                <a:ea typeface="Assistant Regular Bold"/>
                <a:cs typeface="Assistant Regular Bold"/>
                <a:sym typeface="Assistant Regular Bold"/>
              </a:rPr>
              <a:t>КИТАЙ</a:t>
            </a:r>
          </a:p>
          <a:p>
            <a:pPr marL="923245" lvl="1" indent="-461622" algn="just">
              <a:lnSpc>
                <a:spcPts val="5986"/>
              </a:lnSpc>
              <a:buFont typeface="Arial"/>
              <a:buChar char="•"/>
            </a:pPr>
            <a:r>
              <a:rPr lang="en-US" sz="4276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Цзилиньский</a:t>
            </a:r>
            <a:r>
              <a:rPr lang="en-US" sz="4276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4276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университет</a:t>
            </a:r>
            <a:endParaRPr lang="en-US" sz="4276" dirty="0">
              <a:solidFill>
                <a:srgbClr val="643825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  <a:p>
            <a:pPr marL="923245" lvl="1" indent="-461622" algn="just">
              <a:lnSpc>
                <a:spcPts val="5986"/>
              </a:lnSpc>
              <a:buFont typeface="Arial"/>
              <a:buChar char="•"/>
            </a:pPr>
            <a:r>
              <a:rPr lang="en-US" sz="4276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Университет</a:t>
            </a:r>
            <a:r>
              <a:rPr lang="en-US" sz="4276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4276" dirty="0" smtClean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Цзаочжуан</a:t>
            </a:r>
            <a:endParaRPr lang="ru-RU" sz="4276" dirty="0" smtClean="0">
              <a:solidFill>
                <a:srgbClr val="643825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  <a:p>
            <a:pPr marL="923245" lvl="1" indent="-461622" algn="just">
              <a:lnSpc>
                <a:spcPts val="5986"/>
              </a:lnSpc>
              <a:buFont typeface="Arial"/>
              <a:buChar char="•"/>
            </a:pPr>
            <a:r>
              <a:rPr lang="ru-RU" sz="4276" dirty="0" smtClean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Университет </a:t>
            </a:r>
            <a:r>
              <a:rPr lang="ru-RU" sz="4276" dirty="0" err="1" smtClean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Бэйхуа</a:t>
            </a:r>
            <a:endParaRPr lang="en-US" sz="4276" dirty="0">
              <a:solidFill>
                <a:srgbClr val="643825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343404" y="5143500"/>
            <a:ext cx="15702918" cy="5206281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AutoShape 3"/>
          <p:cNvSpPr/>
          <p:nvPr/>
        </p:nvSpPr>
        <p:spPr>
          <a:xfrm rot="-5400000">
            <a:off x="9220777" y="5201518"/>
            <a:ext cx="10287000" cy="952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4" name="Freeform 4"/>
          <p:cNvSpPr/>
          <p:nvPr/>
        </p:nvSpPr>
        <p:spPr>
          <a:xfrm>
            <a:off x="9730674" y="1285712"/>
            <a:ext cx="1138855" cy="1190441"/>
          </a:xfrm>
          <a:custGeom>
            <a:avLst/>
            <a:gdLst/>
            <a:ahLst/>
            <a:cxnLst/>
            <a:rect l="l" t="t" r="r" b="b"/>
            <a:pathLst>
              <a:path w="1138855" h="1190441">
                <a:moveTo>
                  <a:pt x="0" y="0"/>
                </a:moveTo>
                <a:lnTo>
                  <a:pt x="1138855" y="0"/>
                </a:lnTo>
                <a:lnTo>
                  <a:pt x="1138855" y="1190441"/>
                </a:lnTo>
                <a:lnTo>
                  <a:pt x="0" y="11904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347363" y="2885016"/>
            <a:ext cx="9982972" cy="1917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28"/>
              </a:lnSpc>
            </a:pPr>
            <a:r>
              <a:rPr lang="en-US" sz="552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Твоя команда-проводник в мир стажировок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5266398" y="1122933"/>
            <a:ext cx="3777269" cy="1866858"/>
            <a:chOff x="0" y="0"/>
            <a:chExt cx="5036358" cy="2489144"/>
          </a:xfrm>
        </p:grpSpPr>
        <p:sp>
          <p:nvSpPr>
            <p:cNvPr id="7" name="TextBox 7"/>
            <p:cNvSpPr txBox="1"/>
            <p:nvPr/>
          </p:nvSpPr>
          <p:spPr>
            <a:xfrm>
              <a:off x="0" y="76200"/>
              <a:ext cx="5036358" cy="15455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783"/>
                </a:lnSpc>
              </a:pPr>
              <a:r>
                <a:rPr lang="en-US" sz="7985">
                  <a:solidFill>
                    <a:srgbClr val="342D29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Кто мы?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834904"/>
              <a:ext cx="5036358" cy="654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1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139150" y="5773485"/>
            <a:ext cx="10399399" cy="3681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420" lvl="1" indent="-346710" algn="just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поможем определиться с университетом для прохождения стажировки</a:t>
            </a:r>
          </a:p>
          <a:p>
            <a:pPr marL="693420" lvl="1" indent="-346710" algn="just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поможем собрать нужные документы</a:t>
            </a:r>
          </a:p>
          <a:p>
            <a:pPr marL="693420" lvl="1" indent="-346710" algn="just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проконсультируем по разным вопросам, касающимся пребывания за рубежом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10519" y="-490167"/>
            <a:ext cx="20248249" cy="11614633"/>
          </a:xfrm>
          <a:prstGeom prst="rect">
            <a:avLst/>
          </a:prstGeom>
          <a:solidFill>
            <a:srgbClr val="F2EFE5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39681" y="5372100"/>
            <a:ext cx="4800090" cy="4800071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D90012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68174" y="5595249"/>
            <a:ext cx="4353790" cy="4353772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8760" r="-38760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890115" y="343429"/>
            <a:ext cx="4800090" cy="4800071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D90012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890115" y="534889"/>
            <a:ext cx="4417168" cy="4417150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38888" r="-38888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939429" y="811726"/>
            <a:ext cx="12379179" cy="513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Университет</a:t>
            </a:r>
            <a:r>
              <a:rPr lang="en-US" sz="3676" dirty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Цзаочжуан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249007" y="5823520"/>
            <a:ext cx="12379179" cy="513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Цзилиньский университет</a:t>
            </a:r>
          </a:p>
        </p:txBody>
      </p:sp>
      <p:sp>
        <p:nvSpPr>
          <p:cNvPr id="13" name="AutoShape 13"/>
          <p:cNvSpPr/>
          <p:nvPr/>
        </p:nvSpPr>
        <p:spPr>
          <a:xfrm>
            <a:off x="6249007" y="6757677"/>
            <a:ext cx="15173433" cy="952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15" name="TextBox 15"/>
          <p:cNvSpPr txBox="1"/>
          <p:nvPr/>
        </p:nvSpPr>
        <p:spPr>
          <a:xfrm>
            <a:off x="6249007" y="7131093"/>
            <a:ext cx="11812309" cy="2027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Цзилиньский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университет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расположен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в г.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Чаньчунь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провинция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Цзилинь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Для</a:t>
            </a:r>
            <a:r>
              <a:rPr lang="en-US" sz="3676" dirty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обучения</a:t>
            </a:r>
            <a:r>
              <a:rPr lang="en-US" sz="3676" dirty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по</a:t>
            </a:r>
            <a:r>
              <a:rPr lang="en-US" sz="3676" dirty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гуманитарным</a:t>
            </a:r>
            <a:r>
              <a:rPr lang="en-US" sz="3676" dirty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дисциплинам</a:t>
            </a:r>
            <a:r>
              <a:rPr lang="en-US" sz="3676" dirty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необходимо</a:t>
            </a:r>
            <a:r>
              <a:rPr lang="en-US" sz="3676" dirty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знание</a:t>
            </a:r>
            <a:r>
              <a:rPr lang="en-US" sz="3676" dirty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китайского</a:t>
            </a:r>
            <a:r>
              <a:rPr lang="en-US" sz="3676" dirty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языка</a:t>
            </a:r>
            <a:r>
              <a:rPr lang="en-US" sz="3676" dirty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9681" y="1999989"/>
            <a:ext cx="11819659" cy="2532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44"/>
              </a:lnSpc>
              <a:spcBef>
                <a:spcPct val="0"/>
              </a:spcBef>
            </a:pP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Университет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Цзаочжуан —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ведущий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национальный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исследовательский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университет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расположенный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в г. Цзаочжуан,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провинция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Шаньдун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Предлагает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курсы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по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изучению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китайского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языка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с </a:t>
            </a:r>
            <a:r>
              <a:rPr lang="en-US" sz="3676" dirty="0" err="1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нуля</a:t>
            </a:r>
            <a:r>
              <a:rPr lang="en-US" sz="3676" dirty="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500262" y="-500102"/>
            <a:ext cx="20248249" cy="11614633"/>
          </a:xfrm>
          <a:prstGeom prst="rect">
            <a:avLst/>
          </a:prstGeom>
          <a:solidFill>
            <a:srgbClr val="F2EFE5"/>
          </a:solidFill>
        </p:spPr>
      </p:sp>
      <p:sp>
        <p:nvSpPr>
          <p:cNvPr id="12" name="TextBox 12"/>
          <p:cNvSpPr txBox="1"/>
          <p:nvPr/>
        </p:nvSpPr>
        <p:spPr>
          <a:xfrm>
            <a:off x="928630" y="0"/>
            <a:ext cx="12379179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ru-RU" sz="3676" dirty="0" smtClean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Университет </a:t>
            </a:r>
            <a:r>
              <a:rPr lang="ru-RU" sz="3676" dirty="0" err="1" smtClean="0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Бэйхуа</a:t>
            </a:r>
            <a:endParaRPr lang="en-US" sz="3676" dirty="0">
              <a:solidFill>
                <a:srgbClr val="643825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6249007" y="6757677"/>
            <a:ext cx="15173433" cy="952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15" name="TextBox 15"/>
          <p:cNvSpPr txBox="1"/>
          <p:nvPr/>
        </p:nvSpPr>
        <p:spPr>
          <a:xfrm>
            <a:off x="857192" y="714344"/>
            <a:ext cx="11812309" cy="4068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44"/>
              </a:lnSpc>
              <a:spcBef>
                <a:spcPct val="0"/>
              </a:spcBef>
            </a:pPr>
            <a:r>
              <a:rPr lang="ru-RU" sz="3200" dirty="0" smtClean="0">
                <a:latin typeface="Open Sans "/>
              </a:rPr>
              <a:t>Университет </a:t>
            </a:r>
            <a:r>
              <a:rPr lang="ru-RU" sz="3200" dirty="0" err="1" smtClean="0">
                <a:latin typeface="Open Sans "/>
              </a:rPr>
              <a:t>Бэйхуа</a:t>
            </a:r>
            <a:r>
              <a:rPr lang="ru-RU" sz="3200" dirty="0" smtClean="0">
                <a:latin typeface="Open Sans "/>
              </a:rPr>
              <a:t> – один из крупнейших вузов провинции </a:t>
            </a:r>
            <a:r>
              <a:rPr lang="ru-RU" sz="3200" dirty="0" err="1" smtClean="0">
                <a:latin typeface="Open Sans "/>
              </a:rPr>
              <a:t>Цзилинь</a:t>
            </a:r>
            <a:r>
              <a:rPr lang="ru-RU" sz="3200" dirty="0" smtClean="0">
                <a:latin typeface="Open Sans "/>
              </a:rPr>
              <a:t>. Он был создан путем объединения в 1999 году четырех вузов: педагогического института, медицинского института, института лесной промышленности и института электрификации. Сегодня в состав университета входят 27 институтов. Обучение ведется по 59 специальностям. В университете обучаются 22500 студентов и работают около 1500 преподавателей, из которых 250 – профессоры.</a:t>
            </a:r>
            <a:endParaRPr lang="en-US" sz="3200" dirty="0">
              <a:latin typeface="Open Sans 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51204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06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08" name="AutoShape 8" descr="data:image/jpeg;base64,/9j/4AAQSkZJRgABAQEAYABgAAD/2wBDAAIBAQIBAQICAgICAgICAwUDAwMDAwYEBAMFBwYHBwcGBwcICQsJCAgKCAcHCg0KCgsMDAwMBwkODw0MDgsMDAz/2wBDAQICAgMDAwYDAwYMCAcIDAwMDAwMDAwMDAwMDAwMDAwMDAwMDAwMDAwMDAwMDAwMDAwMDAwMDAwMDAwMDAwMDAz/wAARCACsAK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/KKKKACiiigAooozQAUZrxv4q/t0eB/h14zn8J6T/bHxA8dW+BL4Z8I2Z1TULUk4H2llIhtB73MkQx61gpN+0h8ZwWWPwH8E9IlHyicN4q14D1IVobOFj6BrkD3oA+gs1X1DVbXSYfMuri3tY/70sgRfzNfP2t/sVaLJa/bfid8Xvip4qhndIpVv/FjeH9NkkY4VBBpwtY/mJwFbcTnHNYHxf/Zd/ZM/ZL8Hf8JN8QPBvw/0fRhJ5cmq+JLRtRRGwT+8muPMI6dXOPegD6KHxV8LtN5Y8SaCZP7v9oRbvy3VsWOo2+pw+ZbTw3Ef96Jw6/mK8H/4Z3/Zkn+EMfjeH4bfBy98G3FimpRapaeFbG5t5rZ1BWVDHC25SpByueK5f4Sfspfso/tUeEF8T/D/AMH+B9S0dpDHFqvhmGTTEdh18ua2MRbHqhIzxnIoA+pqK+edM/YsttPs1vvhr8ZPiv4XhwRbJH4kHiTTAQcEeVqS3I2g8YR1PuKkfXP2jPgthr7SfBHxq0eLAaXR3PhnXgvdvIneW0mbHYT24PYUAfQVFeR/B/8Abb8B/FzxavheS61Lwh442F28K+KbJ9J1gqOrRRSfLcIOvmW7Sp/tV64DmgAooooAKKKKACiiigAooooAKKK8r/aZ/adh+BUGk6Lo+kzeMPiN4ud7fw14YtZRHLqDoAZJ5pCCLezhBDSzsMICAA7uiMAbnx7/AGifCn7NvhGPVvFGoSQG9nFnpthawPdajrV033LW0towZJ5m7IgOBknCgsPJYfhd8U/2wz9q+IV/qfwn+H9xzD4M0HUPL17VIj/0FNShP7gMOttZMCA2GuH5UdV+z7+yjN4N8YSfET4harD43+LepW5gm1byTHY6DA3JsNLgYn7PbDgM3Ms5G6VmO1V8P8a/8Fr/AAT+zx+3R4u+DPxi0m8+H+n6beWUGg+NZd0vh/UftVqk8cNzNtAtJ8lwAxKMFJ3LgigD6z+FHwc8K/ArwZb+HvBvh7SPDOi23KWmnWywRlj1dto+Z26l2yzHkkmvj/8A4KEftEfFn9nX9t79nbS5fGlnpfwV+LHit/DGqR6Zo6Q6nZXhg32cb3krSgxzSqVYpHG21SoPOa+3tN1O31nTre8s7iC6tLqNZoJ4ZBJHMjDKsrDhlIIII4INfMX/AAWK/Y38Qfts/sP614e8EtBH8RPDeo2Xivwi80ohT+1LGYTRIXPC718yPJwAXBJAzQNGb/wUx+Enhnwjq/wy+PFzoun3GrfC3xppc2p3lxH5pXSLp2065+Vsr+6F4twGxlTbhgQRmvX/ANvHb/ww78Zt0ccir4G1s7XXcrYsJzyO9fNnxH/aH+JX/BQD9kzUPhZZ/AH4leC/Gfj3Sv7D8SXvi/To9O0LwqJlEd1dJOZC155eXaFLdWLsE3GMZI+n/wBpr4Na98Zf2ZfEvgDw/r1hot54m0afQZtU1Kwe/wDJgngaCSQRLLFul2sSpLbc9QRxQB+d/wCxT491j/gif8SPAPw18ZaheX37L3xqt7S58C+Ir6Uyf8IHrdxCkkuk3Up4W3nkZnidsAFj/wBNCPtP/gk2m3/gnH8I1xjboajj/ro9bHiX9izSfjz+xOfgv8XhpHjDTbjSI9HurmxsnsVYRIFguYleSRop02q4YMQHGQMcVB8Cf2fvF37Gv7BvhX4Z+B59H8Y+JvA2hR6Pp91rE76Xb3pjBVJZDHHMVP3SVCkEgjI60CPlT/gjH8KPD/xb/a1/au+N8Gmww2dx8T7vw14XFs7wWttb2ECwTyRwowizNI+5mKkllznNetftN/tj/Fb4Of8ABUz4Q/CHwjZ+FfEvhv4raBqGp3VnrUj2MmjnT8NLJb3MKOWMiP8A6uWNhuUYZATjW/4IvfsreLv2Lf2H9M+HvjzRo9O8Yafquo6hq97bX0V5Z6zcXV1JObmF1IcKVdVKyqjAoeCMGvA/+Ck3xvs/2f8A/guF+zL4iudL1jX7mHwJ4otdN0fSbY3F/rF7N5UcFrCvQM7Hl3KoihmdlVSaCup9lftQan8E/G2raD8Nvi5L4SkvPFhebQbDXiIGvZoyoP2OdtuLlNykCFxMoIYYHNcfN4V+LH7G4+0eG7rWvjX8NYOZtB1K5WTxdocQ5Jsrtyq6iijP7i5Kz4ACzyHCGx8A/wBkLUvF3jf/AIWv8dINF8SfEy6iMelaQqi70f4f2jEP9jsQ4w9wSqme8Kh5WUBdkaqlH7f/APwUW8L/APBPxvh7J4gt7jWpfHXiFNEi0fS4pLvWp42Ul7m1tYwWnWE7DIowdrfLl9qMEnrvwQ+PHhX9ovwJF4j8IatFqumtK9tMNjQ3FjcIcSW9xC4EkE6HhopFV1PUV19fN/i/4RWXxoFh8dP2f/E2h6f4y1a0SUXsTl9B8d2qZC2upInJZcMiXCjz7dgR8yhoW9H/AGbP2ldN/aJ8Paiv9n3nhrxd4ZuBp/ibwzqJX7foF2V3BH2/LJE6/PFOmY5oyGU9QoB6TRRRQAUUUUAFFFNkdY0ZmIVVGST0AoA4D9pf9oTT/wBm34ZvrlxY3Wt6tfXMWl6FodmQLzX9SmJWCzhzwGcglnPyxxpJI2FRiPMvBPhS1/Y0+Gfi34yfFa8fxH8SdctVn1+80y1kupEVSfs2h6TAAZDAjsI4o1G+eV2kf53O2H9m6L/hq34z3nx21XMnhPR1udF+Glu4/diyyY7zWtv/AD0vGQpE2ARaxoR/x8OD5z8HP+Cu2j6/+3n4g+E/xL0PXfhTb64ts3wxm8TacbGHxpCoYTXEcz8LM8hAjgfa2xFyBI5QAH0x+yx+0Tov7VfwF8N+OtDns3t9dtVlnt7e589tNuMfvbSU4UrNC+Y5EZVZXVgQK+Vf20P2etR+Mf7eV78PVu/C+k+Cfjt8PFHiS51XS01Kdv7FvSrCyilBgW6eHVUAmlDCJYt6ozAY779sX4L3H7LMfjD9or4U3UPh7xBodjJrnjbw+7eXovj6xtozJN56dIdQWFG8m8QbshUl8yM4X0j4o/AT4Z/tAa54D+Lfji0jurf4f2E2s6KNWnEOn6R9ojjkku5kOFMiRxgZkJRACQA3zAGfNP7LP/BLz4r/ALDX7Ti6D8H/AIu65of7M62MN3ceHPEix69dQXvmNvttNeQ7reFlUF3kzgyYVGI3r9S/ET9r3w/4W8Y3HhPw5Y6x8Q/G9rgT6F4ciW4ewJzt+2XDstvZg8f6+RGIOVVuleYfEX4zX3x28F3fifVvEV/8J/gLbrn+1d72XiDxoh+6bc48yys5P4GUC6nXlPJUhn+OfjP/AMFSZvDnhj/hCPgToFn8NPBdmWSK5gtkXULvP3pcciNn6lzulYnJYEmvpOH+FMwzmpy4SPureT0ivn1fkrs+K4w4/wAn4bpKeYVPfa92EdZv5dF5tpfM+1PiT8TPiPpmmLqHj34kfDf4E6TJiRLOyCa1q7L3X7RdBIN3qEtZBnox614P4u/a6/Z90i8mTWfin8ePiNKT8/ka3fWFs59ktTaRY+i4r87/ABB4i1DxZrM2o6tfXmqahcEtLdXc7TzSH3diSfzqoBuNfsGX+D+AhG+NrSm/7tor8bv8j+c84+kZmtWbWW4eFOP9685fg4pfc/U+71/bK/ZZF3/yJfxdXnPnDxLqO/65/tDP612Xg39rb4B6zfxjQ/jB8dPhzMv3Be6vd6haofdLwXkWPqAK/K3Vvj54P0T4hw+FrrXbOHWpxjyi37uN+0byfdVz2UnP04z2LjY2MYx611R8MuHcSpRw1SV4uz5Zp2fZ6PXyOGXjfxlgXCpjaUOWa5o81Nx5o9001deZ+zPw8+JfxPl0b+0vBvjT4b/HzQ41LvEHTQ9ZA7ASwmW1dv8AZeG3B7sOtbnw5+Knwv8Aip+0LYalrPhuTwf8aNO0ubS7Oy8T2K2usJZNIJJks5MtFcQlkBZ7WSQfKNxHSvxa8KeLtW8B65Dqmh6nqGj6lbsGjurKdoJkI/2lIP4dK+ufhD/wU/s/iP4dh8E/tBeHrPx14YaRGi1iOHy9R02RfuT/ALva29OolhKSqeQSa+Kz7woxuFi62Xz9rFdLWl8uj/B9kfpnCfj/AJZj5xw+b0/q83pzJ80Pn1j87ru0ffv7dH7aug/sE/APWPiH4n0HxVrWh6PbSyztounteeQ6r+7WbbzCkjEL5rDy0PLsoxn4A+Enwy+Mnwm8cWf7d3xw8M2fjzxh4lij0yx+Hdgvmap4C0i8mSKxi0cswilvWMqiaJtrOJWIkVw6v9geHPjHc/A3wTb32va9/wALa+AmuQmOLxbKFu7/AMOQuNpj1UAYurPB2tdbRJFyJ1Zd0wk8J/swav8As160ureF/jJN4d/Z70mA60fC82lwaj/ZgX94Y7PUJd7QacUy3lBHMYyIpI0wq/lE4ShJwmrNbpn9AUqkKkFUptOL1TWqa8mdV+zV+zXqXw6+N3jP4hMv/CIaX8QtPsLm58DWU6zWNhqwDtd38hA2fapd0cbtDtRxBvbe7bqZ+0d8GL3xzq9n8VPhLeaWvxT8GrLYR4uQtn4otI5D9o0S+ZcgKXVvLkYFracBhwZEf5u/b9/4Lk6T8M9S1T4f/s/2ul/FL4jWUEUus66Ji3hH4f28rpGL3VL2PKBELqSitwMlmXBByf2QJ/EX/BOD9rH4d/D/AMefGgfGTxJ+1NPqmt65FGsUcOj6xDbLOt7YxR8x2M0MbQEMAC8ULrt/eKJLPur9nv48aL+0h8K9P8VaGLq3juWktrywvI/KvdIvImMdxZ3MfWOeGVWR19VyCVIJ7avmz4vwf8Ma/tI2vxOs/wDR/h58Sry20Xx5AvEOmai+2DT9bx0UM3l2lw3GVa2kPELE/SdAgooooAK8C/bx1y/8ZaF4Z+D2g3dxZ638Yr2TS7y6t32zaZocKCXVbpW/hbyCLdG7S3kR7V77Xz7+z+v/AAuX9sj4sfEKQiXT/CHk/DjQTzhfIC3epyAf7d1NFCSP+fAelAF74q/tqfCT9jv4vfDP4S+INe8NeDJfFmmXX9hxXt7FY2ttb2QgiSFd+FG7zAka5GfLfGSMHZ/a/wD2MPhp/wAFAfglN4N+Imh22vaHeAXFldwuEu9NmxlLq0nX5opBwQy8EcEMpIPx1rH7bP7D/wC39a/F5fiVa/DnxFr/AITe/wBPu9L175tS1DTdNkm8maxM204l/eOgtWyTIM5auB+G/wDwSi/aG/Yy/Zh0Xxd+z58afGHhHxdeWMV7qPwy12Aa94dt5rlwTa26TZe3Nukipuy24wliRk0DPdvhJ/wS2+MEGkWfw++K/wC0hq3xS+COj3EcsOgXHh+K11jXYImDw2epaiHZ5rZWVd6KqtMF2s2wlD2nxX+K/h744WeseNfGF2lv+z58O7oraWoG5PiBqkEm3eV6S2MMy7IYvu3E6GRsxxxl+y+O8OsWvgfwL8EdH8Qatd+JvG1r9i1XXnlJvrXSLaNBqWoF+ds0u9II242y3iMOENfnv/wU4/aas/iT8RrP4c+EFh0/4dfDNF0rT7O0G23lniXymZQONkYHlJ6BWI+9X1XB/DVTOswWH2gtZvsuy83svv6HwXiLxtS4ZymWM0lVl7tOPeXd+UVq/kuqPPf2xf2yvE37Y3xFbVNXkkstDsnYaTo8cmYbCM/xHs8rD7z/AIDAwK8f6UVx3xm+O/h34FaGLrWrnddTKTa2EJDXN0fYfwr6scAe54r+poxwOU4K2lOlTXol/m397fmfwbKWacQZk5e9WxFV9NW3+iXySXZHU6rq1roGmXF9fXMFnZWqGSaeZwkcSjuSa+S/2jP28LnxCLjRfA7zWNg2Y5tWI2XFwOhEQ6xqf7x+Y9tteV/Hb9pHxD8e9TzqMv2PSYX3W2mQMfJi9Gf/AJ6P/tH8AK8/zX4Vxf4m1sZzYXK7wp7OW0pen8q/F+Wx/V3hz4G4XLeXMM+Sq1t1DeEH5/zyX/gKe19wkPmszMSzOSWLHJYnqSe5r6A/Zs/bfv8A4eLb6J4sa41XQVwkN39+6sF6YPeSMeh+Yds9K8BETGEybW8tWClscAnJA/Q/lTa/OsnzvGZXiFicHNxl17Ndmuq/pan7NxJwvlmfYN4HMqalHo9nF94vo/w6NNH6jaDr9j4q0S31LS7y31DT7tQ8NxA+6Nx9f6Hkd6tV+dXwM/aF8QfAXWzNpc32jTbhgbvTZmPkXHuP7j+jDn1yOK+4/gx8efD/AMddC+16NcbLqFQbqwmIFxaH3H8S+jDg+x4r+k+EeO8HnMVSl7lbrF9fOL6+m6/E/iXxE8J8y4am8RC9XDX0mlrHymuj8/hfdPQ+ov2J/wBt3Xv2P/G2Y/M1bwfqj7dY0V2zHOh4MsQPCygfgw+VuxH6KfBfx3ov7Ps/h6TQb6PVP2fPiZMkPh+bO6PwXqM7bVsGB+5Y3EhKRq3FvOfJ4SSNY/x7FfW//BMH4/aXJq+rfBLx0qah4A+J0UlkkE7EJa3ki7flP8HmjABGCsixsMHJrwPEng2ni8PLNMJG1WCvJL7UVu/VLXzWnY+r8FfEqrl+LhkWYTvQqO0G/sSey/wyelujd9NTu/8Ago1+xf4Z/Zy/Ze8H/s4/CnQY/Duh/tNfF+0sNYnsrBYodP0+WZtQvIZJVHI2wPHErnIjPljhK+rP2cf+CSX7PP7JXxxvPiN8P/hrpPh/xddQNaxXi3FxOunxMMOltHJIyW4YcERqvBIGASDq/AO/uviD8Ptb8AeOLWz8UeOPhPqcEEkmoHZ/a7RbbnStU3AMUaZBGzOoO2eOcAHbg/MH7SX7evxYtf8AgiL8afjxrUmgeDfEV7p17ZeGtM0N5JZPDxF6+mhnu3IM1yXy+5Y4whCgLkE1/Op/ZXkfffxH8AaJ8Yfh7rvhbX7WHU9C8QWU2majbMfllhlQo6H0O1jz1Bwa8u/YU8f6xqXw21XwL4svJL/xt8J9Sbwvq11Kf3uqQoiSWN+ec5ubOSCRj08wyj+E18ZfsdfCTwh+wJ8T/wBl3Q/h/H401Dxp8RtAD/FK2sZL3WEu4Z9O86PVdSUs6W7rqGxI5jsJjkmX5lU7frn4hRN8Ff2/fBPiWLMOj/F3SJvB2rYwsf8AaVkst/psjerNB/aUWep/dDsBQI+gqKKKAMvxv4us/AHgvWNe1BvLsNFspr+5b+7FEjSOf++VNeI/sVwWPwq/YK8F6h4yuIbWTxVaprWsyzg/vL7Wrn7Q8bYGSzT3ojH1ArQ/4KV63Non7B/xRW3bZPqmhy6PGR2a9ZbQfrNVz9sP9jDRf2w/2bV+FGqalqWjeEbu5sf7SXTZTBdT2lrIkqwRyqcxEvFF84yQFIHJyADL/ab/AOCYPwE/a+8F2eh+PPhh4X1S30q3S1026gtRZ32mRou2NYLiHbJGEAGFDbRgcV4z+yT/AMExvHH7JP7WGmx2vxp+J/jP4EaDpM19pPhvxNqSXjabqzN5MUYnwJZYI4HnYI2FDsh+YgEYP/Dkjxn8LNv/AAqL9sH9orwNbw8w2GsalD4lsU9B5dwqnb/wKvVv2LfAPxe/Zi+HPxg1/wCO3j7/AIWVrmn3zT6frCWEem29xpNpp8cke22j+SJvNe5Dkcsyk5IxQM5X4z/HKTwD4F+PXxqV9uoSXQ+Hfg92A/dRWjtDLIhH96/kvHOOq2sX90V+U4Vnbqzs3JJOST3Jr7T/AOChOpTfD/8AYW/Z78FPJILvVNP/AOEj1QN1kupIUklZvczXcx+tflh+25a/Em98N+X4ZXzPC/lf8TBdPLf2g/rvHUxY7R/8C4r+gOA2sn4bnmvspVJTbdoq7tHReiTu29bX2P5F8Voy4j40pZC68KMKcUuabtFSklJ+smnFJaXaWqIv2jP25NN+HxuNH8J/Z9Y1xcxy3Z+e0sW7gf8APVx6D5R3J6V8eeJfE+o+M9duNT1a9uNQ1C6bdLPM25n/AMAOwHAqlCqs6ruWNd20seic4OfpXq/wT+DUPib4i6t8P/E0R0vUtTsjPpl2V3eRcIPMjdSP9ZFJGW6cMMEcivzPNM6zTiXFxhUdot2jFaRTd+Vestk317Lb9zyLhjIeB8vlVox5pqPNOb1qSimuaS/uxTu4x6d3v57a+GWtNf0WHUFaOz1YwSrIv8cEjhSyn2+YexUiu08I/Am6l+OWveCL6P8A06xtNQSI4+9JHCzwuPZsKR7NXo2n/ADVfFPwF1bw/eWbQ+NvhjqTz2iDn7ZaS4m2If4lYq7If7wx3Ne+3nwrW+/aI8L+PrWNRu0qa01AY+8TEDC59+WQ/Ra+gyXgOpW5Jzi7c1Nu+/LJuNSL84SWvlr1PkOJvFmlhlUpUpq/JWSaenPBRqUZp/y1YS0/vadD5B8JfD46r+yN4t14x/vrHXrLaSOVRUZH/WYVga/8PG8P/A7w94iljb7R4g1S6jh45MEKIox9XL/kK+yE/Z9OkfAHx14TtI0aTXbvULmzHb94weAfhtUU3xH+zrb6td/CfRfJWTR/Bpknu8j5ZWSOPap/35efoDXp1vDqvKjBKPvKlGP/AG/Krq/lFu/keFhfGbCxxNSTn7jrznv/AMuo4e6X/b1RJLzPi/xh8NL3wz4/j8NRxvNqqxQLNEP4Z3iWR1+ibsH02k1k+F/FmpeCPEFvqmj301hqFq26K4gbDfT0KnuDwRX034x8DSeGNG+K3xNvoZJNW8QXlxpHh+LaS4WWT7OZVHXc43Bcfwg/3q8i+IHwPufhxp3hzwqtnJqHjrxJtvLm0hXe1hEeIbdcfxsdzO3QbQOgJPxWacN4jB1PbULxs3Jb3ScuWnbrzSs2l216M/UMg42wmZUVhsU4yulCV7WclTU67d9PZ01JRbenNePVH0d+zd+2rpnxV8jR/EX2fR/EbYSN87bXUD/sE/cc/wBwnB7HtXvNpd3Gl30VxbySW91bSLLFIpw0Tqcqw9CCAfwr8tNe0z+wtXurNpoLhrOQxPJC26MsvB2t3AORnocZFfaX7E+v/ETVvCnl+KLRn8OxxD+zb2+YpfP6KFPLx46M2COxYdP1HgLjrFY6p/ZeYQc5L7aV9v57aL/F169z8F8WvCnAZVR/t7KKsadNtP2cnbV/8+m9X35d10fQ/er4V/GtPGPiT4G/GSNkih+I2nt4D8TqG+UXYEk9m5A4yl1DdQrn/n/Fc7+0n/wRd8E/tMePZtN1T4mfEbS/hrq2t/8ACW618MbHUYF0TVL7zfMkmAaMzwxSzEySRo4jMjswCM2a8Q/Yn8X3Ws/8Ez/ixaQtuvvhnq9t4w08gZaI2zw342+mWtJB/wADNfUP7e/7Aeoft0ePvhrqWk/Erxx8NdI0W31GDWr/AMH6sdN1LVrS4WBorbzACDF5kQc5GR26k1+M8TZasBmtfCR2jJ29HqvwaP6S4GzqWbZDhMwm/enBcz/vL3ZfimfQ3iHxT4Z+E+hm61bUtC8N2EMaqZry5is4VRBhQWcgYVRjrwK8B/bE+JWk/Gj/AIJ/2Pxg8Iu2oWfhl9K+I+iz4wzQ2dxFdSHAJ+/aidCMkYkNeZ+FP+Dc39lnSb77f4q8M+KfidqAO9rvxp4qvtVZj6lTIsZ/75xX0don7Kfh34X/ALHWqfCLw1DJD4VXQ9R0fTrSR/M+yWtws2y3UnkxxrL5aZydiKCSea8I+qPWLW6jvrWOaF1khmUOjqeGUjII+oqSvK/2GvF8nj39jD4T6xNI0txqHhDS5Z3PVpfskW8n/gQNeqUAeD/8FJ1Ev7JWoRN9yfxD4cif/dbXtPB/Q079tPWvFjeKPg54Z8K+LdU8Fr408aHTtXvtOtbae7ksotL1C7eGP7RHIkZd7aMF9pIGcVF/wU6DQ/sPeNr1P+YKbDWG/wBlbTULa5Y/gsRP4Uv7fH7Buh/8FBPBvhHwz4m1jXtH0DQNeGuXTaJqEmn6hcFbS5hjSO4j+aMb5wzY6qpXjNAGV4U8UfE34mftd/Ez4ZeItV8Kf8K58P6Dp97BPpVlfWOvzrqJvY0Q3S3WyJ4TaFvNjUFywwI8VwPgHxL4ml/4JvftDaX4k8Uav4yvPBtz4z8OWWraoIvt01lbC4S3EzRqiySJGQpcqC23J5NcTH/wbZfAGG9kuV8TfHVbmZVSSZfiHfiSRVztVmzkhctgE4GTjqa9l+CH7ANn+yZ+wh8RvhD4d1TUta0vWI9el0yTUJ3ur5Uvo5CI5pW+aWQO7DeeSMZ55oHofI//AAWoH2Lx/wDC2zj/AOPa18KARAdB+82/yVa+KlbaeODX2h/wVWkbx58G/wBnvx1GFaDXvCiI7A5w7Q28wX/x9/yNfF1f1f4dzjPh7D26KS/8mZ/AHjFTnDi/Gc3VxfycInkvx2/Y68M/Gbzr63VdB1+QZ+2W8Y8qdv8AptGMBv8AeGG+tU/g/wDBnUJ/C2j6V4ws/s3ib4fXiHRtZtzvW5tc5VQ/8SY3IyNggYPB5r2bNGa9OXC2X/XHjYQUZSVpJbS1TTa/mTSakrO54tPj3OFlyyypVcoRd4N6yhpZqL35ZRbjKDvFp7I7j4MaHZa5c6pHaaPo+reLpUiGmQakrMl5GpcyQRqGUNMSVZFckMA6qNxGey+HWnr8U3vI734T+HV0/S3Meo6rBqNz4fh00jqJZpJHhVh/cKFjjhTXEfCrwbb6vbahrV9p2pa1ZaKYlGm2Afzr2Z9xRXdAWihGxizjnoqkMwI9kOseOP2m7GGz+IngLXr7R7NibHVbJBoraKpx3uCttOgAHMx804/1tcWbVPZ1ZOD93S75nFxdl8KUo82lm1dWb0cr8q7shoqrRpxqJ82vLFQUlJXfxtwny2d0naV7WaglzPNtvhN8CLjXbq30/wAdaxqmoRxoYNOvZF03Tp5v44hqbQkFR0DNBEG/vDrWBruk6no3jWHwvY/BvQdP1K4QzQJeNdai80PUzidpxC0QHJlUBAMnIFd5f/AHQ/EOk2Og3HxW0Hxxpvg9XGk+HtA+yWerS+e3mSo08xWEkMMEpJcEfwjFYPiL4j+O/A+hyeDZvhnquj/DmQNHP4fa2upHuQzKTL9tKl/OyqsCmIsgfuyMg+Zh8TOpK1Ko6j7Tk42XRpfu+ZtWdnG17r2itd+3i8HTpQ5q9GNFdHSip3fVSd6vKk7q6mnZJqk72Xivxi0Pw7qfja3+wW2nzW+lGKbNoXay+2KhWSW3Dkt5YZm2Ek/3hgEY8D+KXw51Dw3b67feGbOTWPiF47kazGoN8sek2mArbWPEUaR4XP3mZs89B9B/ErwUvgTxS1nE109rcQR3lt9qi8m5SKVdyrMn8Mi9GHTIyOCK5/dxX01bK8PjMLGKb20l9pXVrq+0rXSbV43dj4zC5/i8tx0puKtfWH2WlLmUXbeHMk5RTSlbU+avhh+y5YfAf4h+ELfUdFh8X6hrTSia/lnSO10lo03DyoH5lYcksw+gBr6WZi3J714L+0Zz+1l8G/aeb/0Na94ry+FcLhsJUxWBwsOWFOaS2/59xersm9W9W2/loe7x9j8bmFHAZpj6nPUrU5Se9larUjZK7ilZLSKitNU3dn2Z/wAEvCb39n79paxkP+iz+DnLZ6c216p/Q19b/tI/th+Jf2RP2SPg/wCK9B8B+IPiZqGvXelaRdeHdDh87VL6ObTppGa3UnG9GiV2zxsV+nUfJv8AwT+tm8J/sCftKeIyp3ahpLaJaY6vO9rLGij3MlzGPqa/UXw14QtdB8M6Jp7Qwzf2HbxQ27sgYxMkXlblz907SwyOcMR3r8C8RqkZcQ4jl6cq+6MT+tfBmlOnwfg1Przv5Ocmj4R1T/gsh8RNa024s7z9hP8AaiurS7jaGeGXRrV45kYYZWUyYKkEgg9Qa7v/AIIj6pDrP7N/xAuLXwbr3w5s5PiTrjW/hTWRtvPDqM0LfZXTcwjCksQinaqsAOK+wNZtri90i6hs7n7FdSxOkNx5Yk8hyCFfaeGwcHB4OMV5N+zh8Ao/2OPhR4wN/wCLNX8Y32sazqXjDWNW1OGCCSW4nxJIFjhVUSNQgVVA4UAZPWviD9RMf/gmC5b9gT4Xqf8Allo4iX2VZJFX9AK96rxX/gnDokmgfsE/B+GUYlm8J6fdv/vTQLMf1evaqBHE/tLfDRvjP+zr488IoFMnifw9f6XHns81u8an8GYH8K5X4FftC2+t/sJ+GfidfCW4jTwXDrt+kfMm+KzEk8Y/2g6Ov1FewV87fsV6Zb+G0+Lfwc1KGKS28E+J7x7S1Zfkl0bV91/bj3RWnurf/t2I7UAfCPxb+Mf7bn7Znwb+G+m+LrXwb8F/hf8AtFeJNMs7fXPCGp3B8TeE9NuUeeO3uSx2l7qJUj3xspWRwrAB9tfWX7D3wt1r9gT9ou4+BOofEvxZ8SPBvibw8/inwfceLL5bzWNJktZ44L+yM2A0sB+0W00eQNpMy8gCvBvB3/BLv9p/9pb4eW/gn4kftF33w/8Ahb4J1U6X4d0Pwr4dit9aubLTLspp91PfyfMspSCCVXjBH3W65r379mH/AIIm/CH9kv4waL8RvDeoePtU+I2lzSG58TeIvEVxqt9qkEsTxzW0wkPleW+4N8qAho0IPByFHlP7UfwebxD+wF408HxRMdX/AGf/ABfciCMndIdLkc3FswH90WN5EPTNuw7Gvzpr9rfjtpNr8J/2itI8VX0KyeC/ifZx+BfFiMv7qG4Zn/sy5k4+6zzT2jMe91b9lr8nP2tf2dL/APZY+PGueEbxZGtbWUz6ZcOP+PyzckxPnuQPlb0ZGr978Is8jKhUyuo/ei+aPmna6+T1+Z/JX0iOF5wxVHPqK92S5J+Uldxb9Vdf9u+Z2P7LX7Hvhf8AanaHTLH4qaX4f8WzL8mjappDoZj6RTCXbJ9AN3+zS/tO/wDBOP4kfsq2X9qa1Z2+seGVcLJq+kkzxW4JAzKjBXj+pG3PG6vBre4ktLiOaGSSGaFxJHJGxVo2ByGUjkEHkEciv1P/AOCZn/BQi1/aR8Mf8K4+IVxbXHiyG3aC3nu1Up4ittuGVweGmVchh/Gvzdd1fU8T43O8of8AaOGl7agvjg0lKK7xlFLT1Ttu7q9vg+B8t4Z4hj/Y+Nh9WxTX7upGUnGb7SjJtJvycebZWdk/lz9mz/gnvZftG6HLqHw2+NOktr1rEGudNuNPn029tQf7+2RmK5/iUMvTnPFebftB/sqeOvgF480/T/irNqlnpN9KUh1yLfq1rJjvHllJYdShKtjnBr3X9uL9hnxP+w/8TYvil8KJNQtvDVrP9p3WmXm8OuTyjjnfat0y2QAdrcYJ+s/2Z/2g/A//AAU6/ZzvvD/iexspNWWBYdd0cthoX/gurc/eCk/MrDlG+U9OfnMTxVjMNCGcUJ/WMJPSXuxVSk30bSS06XVnouqb+ywPAOXYypU4dxVN4TH0/eh783RrpdUpNvW2vK01utnFfF/hL/gkjdfGz4c/8JH8Nfih4P8AGlmQR5T20tk6uP8Alm4Jcxv7OB+VeR6f8J9d+D3xVk8E/EbxZ4k+FDqBtn8ie6tWBOA/7mRQYj/fTcPXGDXqnjXwD8S/+CQ37RkOuaRJcap4R1CXy4rlgRZ61bZz9muAOI51GcHsfmXIJWvuTx94B+HP/BVX9mG1v7G4jSd0Mmn34UG80G8x80Ug64zgOh4YYI/haqxnFGMwThWxFVV8FW+Gqox54Ps1bluuqcddbWasRl3AuX5kqmFwdF4XMsPrKhKc/Z1UusXzKaT6NTstLtp3Pinxx/wR18eXvg5fFHgvxb4a+JFnfRfaomtpmhmvVPO5Gcsjk+7g54618j+IPD194T1y70zVLO60/UrCUw3NrcxmOaBx1VlPINfXH7Nvx98d/wDBLD4+TeB/iBaXn/CHX0+bu3XdJCqk4F/Znow7so+8MggOBX1j+3n+wvoH7c/w2tPG3ge401vF0dos2nX8Lj7Pr1vjKwyOOM4+455U8Hg8ddHi/F5VjIUM1nGphqv8OtFJL/t5LTTrbVb6rbz8R4eZfn2XVcVkNOVHG0NKuHnJt3/uuXva9L3vto7X/Bn9oTS7q7/ap+D80NtcSwxzz75EjLKmCrHJHAwvPPavcW4H9a0PFHhfUvA3iK80fWLG60vVdNlMNzaXMZjmgcdQQf59COmRXqn7Cn7MNx+1b+0To/h8xSNodmwv9bmA+WO0RhuXPYyHEY/3iexr7WMcPlscVmdSpeE2qj8koRjZPre2ndtWPzWpUxmdzwGR0qVqlJOklrduVSU7tW0tzWfZJtn2p+zj8H5PB/7KPwN+G0sWzU/ih4oi8WaxC6crp1ky6g272Pk2EJz3uAK6v9tH9sH49/AL9qa1m+G/wL8S/GT4a6J4dCeI4dKv4LG8i1C4m3xtbJMM3TRwRfMqcDzwMg8V6j+zSkXxq+NHir4pQqn/AAjtjEfBng3Z/q5LG2lze3iAHG2e7TYpHDRWMLDh694r+Scyx08biqmLqbzk5fe72+R/oNkmV08sy+jl9H4acYxXnZWv89z839D/AOCon7VH7bfhrULz9nf9m2x8NaLZy3NjN4j+Jmux23k3MDNHNCNPtiZvNjkVkKseCOQBXsnirXPiF8M/+COepXnxF1G61b4q+IfCDw6nJJGImj1jVj5SW6RjAjWKe7SJEHCrGorU/aV/Z4+IHwy+PGiePvgZfQ6LdfELxBp2k/EbTZLL7VZ3dlvCvrMSZCxX8MKGIyEFZY2UOCYoyOo/a2k/4Wd8ePgv8M4dzx3mvN411lVwQlho4WWLePR9QmsAM9drelcR6p7R8PfB1v8ADrwDofh+z4s9C0+DT4B6JDGsa/oorYoooEFfPP7REv8AwoD9rL4e/FJcxaD4qVfh54rfnZCJ5TJpN0/YCO8aS33Hp/aIPQV9DVy/xp+EWi/Hv4T+IfBniKBrjRvEljJYXQRtsiK4wJEb+GRGw6sOVZVI5FAHUA0V4v8AsV/GLWvGng7VfBfjadJPiZ8MLldD8SMF2DUxt3WmqRr/AM8ryALKMcLJ50fWI17RmgDB+J/w20f4w/D3WfC/iCzW+0XXrR7O7hJ2lkcYyrDlWHDKwwVYAgggGvi/4+/s56h+1j4Fvfhb4quof+F4/DG1N3oGtTgRL410ksFS5z0y+FjnUf6m4AbAjlTd7t+0H/wUv+CP7MXizxN4a8ZfETw5ofizwv4fPiS40a9uPIuZ7Uh9nlbgBK7GMgRxln5Hy8jPD/Db45eCf+CkH7A/gH46SaoPhReNbNrOk69c3kKzeD75Xe3mR5ZNscsLOrRSRPhJozggHaV7cuzCvgcTDF4Z2nF3T/R+T2fkeZnOT4XNcFUy/Gx5qdRWa/Jrs09U+jPyQ8R+HNQ8IeIL3SdUs7jTtS06Zre6tbhNktvIpwVYdiKr2V9Npl7Dc2001tc27iWGaJzHJE4OQysOQQeQRX6X/tE/s8aP+2rrqeG/GVrpvw0/aEsbVjZ3cW5tG8bW8Y/11rIeZo8YJQ/6Rb5wwdNrv+fvxv8A2f8Axf8As5+L30Pxhol1o94CfKdhut7tQfvwyj5ZF+hyO4B4r+pOFeMsFndFRTUatveg/wAWu6/FdfP+EOPPDXM+GMS5tOdC/u1Ft5KVvhl+D6H0B8Kf+CyHxY8AaEum61HoPjazWPyt2qwMty69MPJGQH44JZST3JrzDxr+1ZZXfjyHxb4H8F2nwv8AFUMhk+3eHtVmWFiT8wNuy+Xtbuowp7g145RXp0eFsqo1XWo0VFy3SbUWuzinyteTVjw8Tx1nuJoRw+JxDmoaxcknKLXWM2nKL800z6+s/wDgsn4613wVNoHjXwh4H8c6fdR+VcLe2rw/aB/tqpKE98hRz6V5F4a/bB1T4O/EKTxF8LdNb4ctdH/TNOt9Sl1DT7sdg0U4PA5xySM8EV49Rilh+Fcqoc0aVFKM943fK/WF+V+WmhWL49z7FezliMS5Sp/DOy516Ttz+vva9T61+IH/AAVj1L44eCE0H4h/C/wH4vtk5EjPcWskb4++jBmaNvdGFeefBT9vzxt+zRq86+AZjpPhq4k8w+HtRnbU7KNickoXCuhPqpGe+a8Nrvv2fv2ZPGv7T3i1dJ8HaNNqDKwFzeODHZ2K/wB6WUjC/QZY9ga558O5JgsNNVYRjR3ak3yLzs3yp+aSZ1UuMOJ8zx1KVCrKeIWkZRivaPycopSa8m2j3L4h/tv3H7dGtaX4f1v4J+FvEniu/YWmn3emXlzaXwY9AHXJ2DqQ5KKASfWvp74Ufs5L8D/CKfArwLdyQ+PPGkCal8QfEVnLvbwtpT7l8uOXAxcSjzIbYYDA+dcEYjw2R8FPhBoH7F1vq/hn4czaP4s+L1vZl/FnjHUlxoXgC1273e4fICkKCyWqsJZdoaQxRfOvoX/BPb9qb4QeK/jR8UPg74H1bVte8beBJ7fVPE/iDUjFI/jG4uY1Ml/FNGxEyIfLiIVVSIGKNFCBRX4BxZxJha0f7NydOGGTva8mpPulJu0V0Std6tbW/rvw/wCCsdhpf21xFKNTGyVk+WCcE905RS5pPZtt2Widm7/UPg/wjpvgDwppuh6LZQabo+j2sVlZWkK7Y7aGNQiIo9FUAfhWlUFlqltqLzLb3EE7WshimEcgYxOMEq2OjYI4PPNT18Gfq4Gvnj9kGVfjx8ZPiN8aXxNpesXC+EPCEnBDaPp0siy3KH+7c3z3Lg/xRQ255GKv/tufELVtU03RfhH4MvprPx18VjLZLeW5/e+HdHTb/aOqH+60cTiKInGbi4gHIDY9g+H3gPSfhb4E0bw1oNnFp2ieH7GHTrC1j+7bwRIEjQfRVA55oA2KKKKACiiigDwf9rD4VeIPDni3SfjJ8O9Pk1Lxx4PtmstU0WFgp8ZaIzb5rDJwPtMbZmtmJwJQ0ZISeQ1l/tPftVeOtd/YOu/iR+zP4Xsfir4p1a2jk0SynuBbogZ9k0kkbsjNLBhw1uWR/MUocEEV9GV83/FL4deIv2R/iVq3xO+HGk3viLwn4iuPtvjvwRYJuuJ5cAPrOmR9PtgUDz7cYF0qhlxMo80A/nl/4KP/AAU/bA/aW1nW/jx+0D8MdU8N2Xh+wgsbzUrqwttFtLS3SQrFFHG0nmSM0kpCkb2YuMHAGPePgd+yR8f/ANtr4t/s4+FvjL8GfiF4d/ZPmS3i0Tw34QDW+k6TblGeK8vNzvMDLIfMlmuMSssrFCma/TX/AILTfsy6r/wVq/4JpaddfA/xBaeIbzTdVtvFmjwW1yqQa+IFlRrfLYCTLvYqsmNssWxwpzj6T/4J1+LPih44/Yl+HOp/GjRm0H4nXGkqNes3jSKRZldkV3RCVSR41R2QcKzkYGMAL5tDvvih8DfCvxm8CJ4b8SaNbalpMLRyW6EtHLZSx/6uaCVCJIZk/hkjZXXsRXi/jv4RePvBPhmbQda0ex/aH+HbDAstWaC28U6enT5ZZNttfFQDhnNvNzy8rc19KUVVOpKElODs1s1ozCtRhVg6dWKlF6NNXTXmnufmB46/YU+AnxX8QNZ+E/H2qfCPxVKN3/CL+M7WSzkDk/djS68uRx/tRPKvoSK4zxh/wRX+MWhSFtJk8K+IrYjdHJbaiYGcdvllVR/48a+Lf2vf+C0n7T3wy/ai8S+H/Fmu6f4o0/SdXvLO18H6x4Hshol9F5zxW/mxh2nbKEMpZwxIUkc4H25/wQj0Hxl+3joXj3x18TPDek/D/RdOvE0jSNM8FW2peFAbhR5k04e2uxG4AcRmMplSoPGefucv8SM9wseT2qmv76v+Oj+9s/L848FeFcfJ1fYOk3v7OTiv/AdYr5JHGD/gkn8ejNs/4Q62/wB46vabf/Rldb4Q/wCCKvxc1f8Aea3eeEvDNmg3SyXF+1wyDucRqV/8eH1r9Cv+GJtBLc+NPjE0fTyz8QdW249P9fn9aIv2AfhNNfR3Wq+F5PFE0ZyG8S6te64ufXZeTSr+lenW8Wc7nG0VCPmov9W1+B4WG+j7wxTlzTlVn5OaS/CKf4nxV8Of2J/2fvhlr62mteLdc+OHiy3wx8OeDbRrxFYH7sv2csIh7zzxL619V+D/AILfEH4k+HbfRGtbH4C/DmEbV0DwzPHJ4hvk5+Wa8iHk2YbjcLbzJT2uENeW/BH/AIKfeEPgz8ev2j/hv8UE8E/CTwv8DdY00aNqAZNPs77TdQthJADH0MwdJOIx8ysvygqSfr74S/Fzwz8ePhxpHjDwbrmm+JPC+vQC507U7CYTW93HkjcjDrggg9wQQeRXxOa5/mGZS5sbVc+yey9ErJfcfp+Q8JZPkkOTLMPGnfdpXk/WTvJ/Nng/7c3gn/hnH/gnD8QND+Fnh/UNHjj0ae2iTw9o8eqXVkkw2zXjWsnzXmAzPKMtM6+Yy75MA/za/sTftCeJv2WfGOl3ngnxxZ2vjTw019a+EpYLqSWztZbp7e3uIriGZBHJaTQl5vl2yJJbhnGYwh/rkPNfkj/wVx/4I+aN8Z/+CgHgPxNZeHdS8KeBPiPp114e13xF4M0f7Rd6J4hmWSO11C+t1+VreZZfKecKCrohd1Dbq8c+kizS/wCDf/8AbC+GHh3wL8OPhD4D8O+M9f8AHPxKtdc8dePfEGoXUNxPYzxXTW4u9QkU5zcuipCgAYJ5bMPmJP6V/Hn46eH/ANnL4X6l4s8STTpYWISOK3tojNd6jcSMEhtbeIcyzyyMsaIOWZgOBkj8sPDn7DnxQ/4J0/tCQ/GhvEWm+DbzVvE0S+LNSW5W48Ot4Ot4ksrDQI7BUFzf6zP5MbxtAi7JJMb3LYP3x8FvhF4m/aA+J+m/Fz4qaZNop0ne/gbwTOyyf8IvG6lTf3u0lZNTljJXAJW2jdo0JZpXYEzc/ZI+CniDR73XPiZ8RIoF+J3xAWI3lrHIJovDGnR7jaaPA/QrCHd5XXAlnklf7uwL7ZRRQIKKKKACiiigAooooA+f/iX+y94i+GHxB1T4jfBG603SPEWrS/avEXhPUXaLw/4yfgNK2wE2d+QBi7jVg5AE0cowy9R8A/2v/Dnxv1268M3VtqHgv4iaTF5mqeD9eVbfVLVehliAJS6tyfu3FuzxnI+YNlR6xXC/Hb9mrwX+0lodpZeLtFi1CTTZftGm38Mr2uo6RN2mtbqIrNbycD5o3UnGDkcUAd1XzH+3L+1z46/Z5sPEIb4MHxF8N7fSwdR8W3XxB0rw3ZQCUGN42NxIksRBZV8wY5YbecVpxeF/j1+zYRHoepWPx28Jw8R2OuXEWkeKrVOgVLxVFpeYH/PZIHP8UrHmpT+3j8JPFsbeGPiTDdfDu/1IGKXQ/iJpX9mQ3WD91Zpt1ncAkceVNIDigD+XHwx4ITV/iS3g+xPhzVBfX97qd1baN4ptbrQoyUaK3MLNPCJJYC+QXuCXwvBG7d+//wDwbo/CrXP2Xf2Zte+FviLwD8QPDepWOqya/wD21rnhyHTLXWo7naqrHLFcTrPLGIgCxI+RowAQM11v7Kv/AATg8O+Mv2wvj98VvH3w++H994V8X3Gn+HPA2ktptle2I0WytwXvBGFaIG5uJXP97bEM4BAr7e0rSrXQtLtrGxtoLOys4lgt7eCMRxQRqAqoqjhVAAAA4AFBUpdCxXmf7Xfjr4mfDj4C61rHwj8D6X8RPHVqE+waHqGrLpkNzlgGbzWG0lAd2wlNwBAZTivTK4H9pf4w6x8CvhFqHiHw/wCA/E/xK1qF4oLPQNB8pbq8lkcIpLyuqRxKSC8jE7EBbBxigk/nB/avtPG3gv8A4Kznxt+2P4Ps/idb6LZ6Xr3xC0Pwix+w+H9PnDQWUUpQBWEJMZKsxEoYKZTvzX74fswf8FHv2ZPi34W8P6P8Nfij8M4bWeGO30vQre/t9NuIBwEgSzfY6MMgCMIDntXA/sIfsOXnwJt/ix8Xv2hL7wnqnxO+Oc6XPi2J2STQ9A02OMx2+jxvNxJDFGdru3EjDoQAT8ma/wD8Eov2Bte+NM+rfD/wN4++L2qw3on/AOEZ8Cahc32g20u7cA92HS1t0DY+VrtQo4C4GKCtz9fc5FePfHb9sfRfhX4rXwb4d03UPiH8TruIS23hPRGVriFG+7PezN+6sbbJGZZyuRkIsjYU8pF8M/jd+0PaRw+KNetPgp4QKhf7E8JXf9oeIrmMDGyfVJEEdt0GRaxM4ycXHevWvgl+z54N/Z08KNo3g3QLLRLOeU3F08e6S51CY/emuJ3LS3Ep7ySszH1oJPOfg/8Asqazr3xCsfiT8ZNUsfFfj6x3NoumWSsPD/gpXGGWxjcBpbgqSr3ko81hkIsKExn3gDFFFABRRRQAUUUUAFFFFABRRRQAUUUUAFU9e8P2HinSJ9P1Oxs9Ssbpdk1tdQrNDKvoyMCCPYirlFAHheo/8E2fg22qy6honhSTwPqUx3G68H6reeHH3eu2yliQn/eU1DF+xDq+ik/2L8ePjnpgz8qXGrWOqIv43lpK5/FjXvVFAHg//DKnxKPyn9pL4m+X7aH4e3fn/Z/9KbJ+w5qWsura38dPjrqy/wAUcOuWmlI342VrC4/BhXvVFAHhuif8E3vgxp2sR6lqXguHxhqkfIvPFt9c+I5g394G+klCn/dAr2rS9KtdD06Gzsra3s7S3UJFBBGI44lHQKowAPYVYooAKKKKACiiigAooooAKKKK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10" name="AutoShape 10" descr="data:image/jpeg;base64,/9j/4AAQSkZJRgABAQEAYABgAAD/2wBDAAIBAQIBAQICAgICAgICAwUDAwMDAwYEBAMFBwYHBwcGBwcICQsJCAgKCAcHCg0KCgsMDAwMBwkODw0MDgsMDAz/2wBDAQICAgMDAwYDAwYMCAcIDAwMDAwMDAwMDAwMDAwMDAwMDAwMDAwMDAwMDAwMDAwMDAwMDAwMDAwMDAwMDAwMDAz/wAARCACsAK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/KKKKACiiigAooozQAUZrxv4q/t0eB/h14zn8J6T/bHxA8dW+BL4Z8I2Z1TULUk4H2llIhtB73MkQx61gpN+0h8ZwWWPwH8E9IlHyicN4q14D1IVobOFj6BrkD3oA+gs1X1DVbXSYfMuri3tY/70sgRfzNfP2t/sVaLJa/bfid8Xvip4qhndIpVv/FjeH9NkkY4VBBpwtY/mJwFbcTnHNYHxf/Zd/ZM/ZL8Hf8JN8QPBvw/0fRhJ5cmq+JLRtRRGwT+8muPMI6dXOPegD6KHxV8LtN5Y8SaCZP7v9oRbvy3VsWOo2+pw+ZbTw3Ef96Jw6/mK8H/4Z3/Zkn+EMfjeH4bfBy98G3FimpRapaeFbG5t5rZ1BWVDHC25SpByueK5f4Sfspfso/tUeEF8T/D/AMH+B9S0dpDHFqvhmGTTEdh18ua2MRbHqhIzxnIoA+pqK+edM/YsttPs1vvhr8ZPiv4XhwRbJH4kHiTTAQcEeVqS3I2g8YR1PuKkfXP2jPgthr7SfBHxq0eLAaXR3PhnXgvdvIneW0mbHYT24PYUAfQVFeR/B/8Abb8B/FzxavheS61Lwh442F28K+KbJ9J1gqOrRRSfLcIOvmW7Sp/tV64DmgAooooAKKKKACiiigAooooAKKK8r/aZ/adh+BUGk6Lo+kzeMPiN4ud7fw14YtZRHLqDoAZJ5pCCLezhBDSzsMICAA7uiMAbnx7/AGifCn7NvhGPVvFGoSQG9nFnpthawPdajrV033LW0towZJ5m7IgOBknCgsPJYfhd8U/2wz9q+IV/qfwn+H9xzD4M0HUPL17VIj/0FNShP7gMOttZMCA2GuH5UdV+z7+yjN4N8YSfET4harD43+LepW5gm1byTHY6DA3JsNLgYn7PbDgM3Ms5G6VmO1V8P8a/8Fr/AAT+zx+3R4u+DPxi0m8+H+n6beWUGg+NZd0vh/UftVqk8cNzNtAtJ8lwAxKMFJ3LgigD6z+FHwc8K/ArwZb+HvBvh7SPDOi23KWmnWywRlj1dto+Z26l2yzHkkmvj/8A4KEftEfFn9nX9t79nbS5fGlnpfwV+LHit/DGqR6Zo6Q6nZXhg32cb3krSgxzSqVYpHG21SoPOa+3tN1O31nTre8s7iC6tLqNZoJ4ZBJHMjDKsrDhlIIII4INfMX/AAWK/Y38Qfts/sP614e8EtBH8RPDeo2Xivwi80ohT+1LGYTRIXPC718yPJwAXBJAzQNGb/wUx+Enhnwjq/wy+PFzoun3GrfC3xppc2p3lxH5pXSLp2065+Vsr+6F4twGxlTbhgQRmvX/ANvHb/ww78Zt0ccir4G1s7XXcrYsJzyO9fNnxH/aH+JX/BQD9kzUPhZZ/AH4leC/Gfj3Sv7D8SXvi/To9O0LwqJlEd1dJOZC155eXaFLdWLsE3GMZI+n/wBpr4Na98Zf2ZfEvgDw/r1hot54m0afQZtU1Kwe/wDJgngaCSQRLLFul2sSpLbc9QRxQB+d/wCxT491j/gif8SPAPw18ZaheX37L3xqt7S58C+Ir6Uyf8IHrdxCkkuk3Up4W3nkZnidsAFj/wBNCPtP/gk2m3/gnH8I1xjboajj/ro9bHiX9izSfjz+xOfgv8XhpHjDTbjSI9HurmxsnsVYRIFguYleSRop02q4YMQHGQMcVB8Cf2fvF37Gv7BvhX4Z+B59H8Y+JvA2hR6Pp91rE76Xb3pjBVJZDHHMVP3SVCkEgjI60CPlT/gjH8KPD/xb/a1/au+N8Gmww2dx8T7vw14XFs7wWttb2ECwTyRwowizNI+5mKkllznNetftN/tj/Fb4Of8ABUz4Q/CHwjZ+FfEvhv4raBqGp3VnrUj2MmjnT8NLJb3MKOWMiP8A6uWNhuUYZATjW/4IvfsreLv2Lf2H9M+HvjzRo9O8Yafquo6hq97bX0V5Z6zcXV1JObmF1IcKVdVKyqjAoeCMGvA/+Ck3xvs/2f8A/guF+zL4iudL1jX7mHwJ4otdN0fSbY3F/rF7N5UcFrCvQM7Hl3KoihmdlVSaCup9lftQan8E/G2raD8Nvi5L4SkvPFhebQbDXiIGvZoyoP2OdtuLlNykCFxMoIYYHNcfN4V+LH7G4+0eG7rWvjX8NYOZtB1K5WTxdocQ5Jsrtyq6iijP7i5Kz4ACzyHCGx8A/wBkLUvF3jf/AIWv8dINF8SfEy6iMelaQqi70f4f2jEP9jsQ4w9wSqme8Kh5WUBdkaqlH7f/APwUW8L/APBPxvh7J4gt7jWpfHXiFNEi0fS4pLvWp42Ul7m1tYwWnWE7DIowdrfLl9qMEnrvwQ+PHhX9ovwJF4j8IatFqumtK9tMNjQ3FjcIcSW9xC4EkE6HhopFV1PUV19fN/i/4RWXxoFh8dP2f/E2h6f4y1a0SUXsTl9B8d2qZC2upInJZcMiXCjz7dgR8yhoW9H/AGbP2ldN/aJ8Paiv9n3nhrxd4ZuBp/ibwzqJX7foF2V3BH2/LJE6/PFOmY5oyGU9QoB6TRRRQAUUUUAFFFNkdY0ZmIVVGST0AoA4D9pf9oTT/wBm34ZvrlxY3Wt6tfXMWl6FodmQLzX9SmJWCzhzwGcglnPyxxpJI2FRiPMvBPhS1/Y0+Gfi34yfFa8fxH8SdctVn1+80y1kupEVSfs2h6TAAZDAjsI4o1G+eV2kf53O2H9m6L/hq34z3nx21XMnhPR1udF+Glu4/diyyY7zWtv/AD0vGQpE2ARaxoR/x8OD5z8HP+Cu2j6/+3n4g+E/xL0PXfhTb64ts3wxm8TacbGHxpCoYTXEcz8LM8hAjgfa2xFyBI5QAH0x+yx+0Tov7VfwF8N+OtDns3t9dtVlnt7e589tNuMfvbSU4UrNC+Y5EZVZXVgQK+Vf20P2etR+Mf7eV78PVu/C+k+Cfjt8PFHiS51XS01Kdv7FvSrCyilBgW6eHVUAmlDCJYt6ozAY779sX4L3H7LMfjD9or4U3UPh7xBodjJrnjbw+7eXovj6xtozJN56dIdQWFG8m8QbshUl8yM4X0j4o/AT4Z/tAa54D+Lfji0jurf4f2E2s6KNWnEOn6R9ojjkku5kOFMiRxgZkJRACQA3zAGfNP7LP/BLz4r/ALDX7Ti6D8H/AIu65of7M62MN3ceHPEix69dQXvmNvttNeQ7reFlUF3kzgyYVGI3r9S/ET9r3w/4W8Y3HhPw5Y6x8Q/G9rgT6F4ciW4ewJzt+2XDstvZg8f6+RGIOVVuleYfEX4zX3x28F3fifVvEV/8J/gLbrn+1d72XiDxoh+6bc48yys5P4GUC6nXlPJUhn+OfjP/AMFSZvDnhj/hCPgToFn8NPBdmWSK5gtkXULvP3pcciNn6lzulYnJYEmvpOH+FMwzmpy4SPureT0ivn1fkrs+K4w4/wAn4bpKeYVPfa92EdZv5dF5tpfM+1PiT8TPiPpmmLqHj34kfDf4E6TJiRLOyCa1q7L3X7RdBIN3qEtZBnox614P4u/a6/Z90i8mTWfin8ePiNKT8/ka3fWFs59ktTaRY+i4r87/ABB4i1DxZrM2o6tfXmqahcEtLdXc7TzSH3diSfzqoBuNfsGX+D+AhG+NrSm/7tor8bv8j+c84+kZmtWbWW4eFOP9685fg4pfc/U+71/bK/ZZF3/yJfxdXnPnDxLqO/65/tDP612Xg39rb4B6zfxjQ/jB8dPhzMv3Be6vd6haofdLwXkWPqAK/K3Vvj54P0T4hw+FrrXbOHWpxjyi37uN+0byfdVz2UnP04z2LjY2MYx611R8MuHcSpRw1SV4uz5Zp2fZ6PXyOGXjfxlgXCpjaUOWa5o81Nx5o9001deZ+zPw8+JfxPl0b+0vBvjT4b/HzQ41LvEHTQ9ZA7ASwmW1dv8AZeG3B7sOtbnw5+Knwv8Aip+0LYalrPhuTwf8aNO0ubS7Oy8T2K2usJZNIJJks5MtFcQlkBZ7WSQfKNxHSvxa8KeLtW8B65Dqmh6nqGj6lbsGjurKdoJkI/2lIP4dK+ufhD/wU/s/iP4dh8E/tBeHrPx14YaRGi1iOHy9R02RfuT/ALva29OolhKSqeQSa+Kz7woxuFi62Xz9rFdLWl8uj/B9kfpnCfj/AJZj5xw+b0/q83pzJ80Pn1j87ru0ffv7dH7aug/sE/APWPiH4n0HxVrWh6PbSyztounteeQ6r+7WbbzCkjEL5rDy0PLsoxn4A+Enwy+Mnwm8cWf7d3xw8M2fjzxh4lij0yx+Hdgvmap4C0i8mSKxi0cswilvWMqiaJtrOJWIkVw6v9geHPjHc/A3wTb32va9/wALa+AmuQmOLxbKFu7/AMOQuNpj1UAYurPB2tdbRJFyJ1Zd0wk8J/swav8As160ureF/jJN4d/Z70mA60fC82lwaj/ZgX94Y7PUJd7QacUy3lBHMYyIpI0wq/lE4ShJwmrNbpn9AUqkKkFUptOL1TWqa8mdV+zV+zXqXw6+N3jP4hMv/CIaX8QtPsLm58DWU6zWNhqwDtd38hA2fapd0cbtDtRxBvbe7bqZ+0d8GL3xzq9n8VPhLeaWvxT8GrLYR4uQtn4otI5D9o0S+ZcgKXVvLkYFracBhwZEf5u/b9/4Lk6T8M9S1T4f/s/2ul/FL4jWUEUus66Ji3hH4f28rpGL3VL2PKBELqSitwMlmXBByf2QJ/EX/BOD9rH4d/D/AMefGgfGTxJ+1NPqmt65FGsUcOj6xDbLOt7YxR8x2M0MbQEMAC8ULrt/eKJLPur9nv48aL+0h8K9P8VaGLq3juWktrywvI/KvdIvImMdxZ3MfWOeGVWR19VyCVIJ7avmz4vwf8Ma/tI2vxOs/wDR/h58Sry20Xx5AvEOmai+2DT9bx0UM3l2lw3GVa2kPELE/SdAgooooAK8C/bx1y/8ZaF4Z+D2g3dxZ638Yr2TS7y6t32zaZocKCXVbpW/hbyCLdG7S3kR7V77Xz7+z+v/AAuX9sj4sfEKQiXT/CHk/DjQTzhfIC3epyAf7d1NFCSP+fAelAF74q/tqfCT9jv4vfDP4S+INe8NeDJfFmmXX9hxXt7FY2ttb2QgiSFd+FG7zAka5GfLfGSMHZ/a/wD2MPhp/wAFAfglN4N+Imh22vaHeAXFldwuEu9NmxlLq0nX5opBwQy8EcEMpIPx1rH7bP7D/wC39a/F5fiVa/DnxFr/AITe/wBPu9L175tS1DTdNkm8maxM204l/eOgtWyTIM5auB+G/wDwSi/aG/Yy/Zh0Xxd+z58afGHhHxdeWMV7qPwy12Aa94dt5rlwTa26TZe3Nukipuy24wliRk0DPdvhJ/wS2+MEGkWfw++K/wC0hq3xS+COj3EcsOgXHh+K11jXYImDw2epaiHZ5rZWVd6KqtMF2s2wlD2nxX+K/h744WeseNfGF2lv+z58O7oraWoG5PiBqkEm3eV6S2MMy7IYvu3E6GRsxxxl+y+O8OsWvgfwL8EdH8Qatd+JvG1r9i1XXnlJvrXSLaNBqWoF+ds0u9II242y3iMOENfnv/wU4/aas/iT8RrP4c+EFh0/4dfDNF0rT7O0G23lniXymZQONkYHlJ6BWI+9X1XB/DVTOswWH2gtZvsuy83svv6HwXiLxtS4ZymWM0lVl7tOPeXd+UVq/kuqPPf2xf2yvE37Y3xFbVNXkkstDsnYaTo8cmYbCM/xHs8rD7z/AIDAwK8f6UVx3xm+O/h34FaGLrWrnddTKTa2EJDXN0fYfwr6scAe54r+poxwOU4K2lOlTXol/m397fmfwbKWacQZk5e9WxFV9NW3+iXySXZHU6rq1roGmXF9fXMFnZWqGSaeZwkcSjuSa+S/2jP28LnxCLjRfA7zWNg2Y5tWI2XFwOhEQ6xqf7x+Y9tteV/Hb9pHxD8e9TzqMv2PSYX3W2mQMfJi9Gf/AJ6P/tH8AK8/zX4Vxf4m1sZzYXK7wp7OW0pen8q/F+Wx/V3hz4G4XLeXMM+Sq1t1DeEH5/zyX/gKe19wkPmszMSzOSWLHJYnqSe5r6A/Zs/bfv8A4eLb6J4sa41XQVwkN39+6sF6YPeSMeh+Yds9K8BETGEybW8tWClscAnJA/Q/lTa/OsnzvGZXiFicHNxl17Ndmuq/pan7NxJwvlmfYN4HMqalHo9nF94vo/w6NNH6jaDr9j4q0S31LS7y31DT7tQ8NxA+6Nx9f6Hkd6tV+dXwM/aF8QfAXWzNpc32jTbhgbvTZmPkXHuP7j+jDn1yOK+4/gx8efD/AMddC+16NcbLqFQbqwmIFxaH3H8S+jDg+x4r+k+EeO8HnMVSl7lbrF9fOL6+m6/E/iXxE8J8y4am8RC9XDX0mlrHymuj8/hfdPQ+ov2J/wBt3Xv2P/G2Y/M1bwfqj7dY0V2zHOh4MsQPCygfgw+VuxH6KfBfx3ov7Ps/h6TQb6PVP2fPiZMkPh+bO6PwXqM7bVsGB+5Y3EhKRq3FvOfJ4SSNY/x7FfW//BMH4/aXJq+rfBLx0qah4A+J0UlkkE7EJa3ki7flP8HmjABGCsixsMHJrwPEng2ni8PLNMJG1WCvJL7UVu/VLXzWnY+r8FfEqrl+LhkWYTvQqO0G/sSey/wyelujd9NTu/8Ago1+xf4Z/Zy/Ze8H/s4/CnQY/Duh/tNfF+0sNYnsrBYodP0+WZtQvIZJVHI2wPHErnIjPljhK+rP2cf+CSX7PP7JXxxvPiN8P/hrpPh/xddQNaxXi3FxOunxMMOltHJIyW4YcERqvBIGASDq/AO/uviD8Ptb8AeOLWz8UeOPhPqcEEkmoHZ/a7RbbnStU3AMUaZBGzOoO2eOcAHbg/MH7SX7evxYtf8AgiL8afjxrUmgeDfEV7p17ZeGtM0N5JZPDxF6+mhnu3IM1yXy+5Y4whCgLkE1/Op/ZXkfffxH8AaJ8Yfh7rvhbX7WHU9C8QWU2majbMfllhlQo6H0O1jz1Bwa8u/YU8f6xqXw21XwL4svJL/xt8J9Sbwvq11Kf3uqQoiSWN+ec5ubOSCRj08wyj+E18ZfsdfCTwh+wJ8T/wBl3Q/h/H401Dxp8RtAD/FK2sZL3WEu4Z9O86PVdSUs6W7rqGxI5jsJjkmX5lU7frn4hRN8Ff2/fBPiWLMOj/F3SJvB2rYwsf8AaVkst/psjerNB/aUWep/dDsBQI+gqKKKAMvxv4us/AHgvWNe1BvLsNFspr+5b+7FEjSOf++VNeI/sVwWPwq/YK8F6h4yuIbWTxVaprWsyzg/vL7Wrn7Q8bYGSzT3ojH1ArQ/4KV63Non7B/xRW3bZPqmhy6PGR2a9ZbQfrNVz9sP9jDRf2w/2bV+FGqalqWjeEbu5sf7SXTZTBdT2lrIkqwRyqcxEvFF84yQFIHJyADL/ab/AOCYPwE/a+8F2eh+PPhh4X1S30q3S1026gtRZ32mRou2NYLiHbJGEAGFDbRgcV4z+yT/AMExvHH7JP7WGmx2vxp+J/jP4EaDpM19pPhvxNqSXjabqzN5MUYnwJZYI4HnYI2FDsh+YgEYP/Dkjxn8LNv/AAqL9sH9orwNbw8w2GsalD4lsU9B5dwqnb/wKvVv2LfAPxe/Zi+HPxg1/wCO3j7/AIWVrmn3zT6frCWEem29xpNpp8cke22j+SJvNe5Dkcsyk5IxQM5X4z/HKTwD4F+PXxqV9uoSXQ+Hfg92A/dRWjtDLIhH96/kvHOOq2sX90V+U4Vnbqzs3JJOST3Jr7T/AOChOpTfD/8AYW/Z78FPJILvVNP/AOEj1QN1kupIUklZvczXcx+tflh+25a/Em98N+X4ZXzPC/lf8TBdPLf2g/rvHUxY7R/8C4r+gOA2sn4bnmvspVJTbdoq7tHReiTu29bX2P5F8Voy4j40pZC68KMKcUuabtFSklJ+smnFJaXaWqIv2jP25NN+HxuNH8J/Z9Y1xcxy3Z+e0sW7gf8APVx6D5R3J6V8eeJfE+o+M9duNT1a9uNQ1C6bdLPM25n/AMAOwHAqlCqs6ruWNd20seic4OfpXq/wT+DUPib4i6t8P/E0R0vUtTsjPpl2V3eRcIPMjdSP9ZFJGW6cMMEcivzPNM6zTiXFxhUdot2jFaRTd+Vestk317Lb9zyLhjIeB8vlVox5pqPNOb1qSimuaS/uxTu4x6d3v57a+GWtNf0WHUFaOz1YwSrIv8cEjhSyn2+YexUiu08I/Am6l+OWveCL6P8A06xtNQSI4+9JHCzwuPZsKR7NXo2n/ADVfFPwF1bw/eWbQ+NvhjqTz2iDn7ZaS4m2If4lYq7If7wx3Ne+3nwrW+/aI8L+PrWNRu0qa01AY+8TEDC59+WQ/Ra+gyXgOpW5Jzi7c1Nu+/LJuNSL84SWvlr1PkOJvFmlhlUpUpq/JWSaenPBRqUZp/y1YS0/vadD5B8JfD46r+yN4t14x/vrHXrLaSOVRUZH/WYVga/8PG8P/A7w94iljb7R4g1S6jh45MEKIox9XL/kK+yE/Z9OkfAHx14TtI0aTXbvULmzHb94weAfhtUU3xH+zrb6td/CfRfJWTR/Bpknu8j5ZWSOPap/35efoDXp1vDqvKjBKPvKlGP/AG/Krq/lFu/keFhfGbCxxNSTn7jrznv/AMuo4e6X/b1RJLzPi/xh8NL3wz4/j8NRxvNqqxQLNEP4Z3iWR1+ibsH02k1k+F/FmpeCPEFvqmj301hqFq26K4gbDfT0KnuDwRX034x8DSeGNG+K3xNvoZJNW8QXlxpHh+LaS4WWT7OZVHXc43Bcfwg/3q8i+IHwPufhxp3hzwqtnJqHjrxJtvLm0hXe1hEeIbdcfxsdzO3QbQOgJPxWacN4jB1PbULxs3Jb3ScuWnbrzSs2l216M/UMg42wmZUVhsU4yulCV7WclTU67d9PZ01JRbenNePVH0d+zd+2rpnxV8jR/EX2fR/EbYSN87bXUD/sE/cc/wBwnB7HtXvNpd3Gl30VxbySW91bSLLFIpw0Tqcqw9CCAfwr8tNe0z+wtXurNpoLhrOQxPJC26MsvB2t3AORnocZFfaX7E+v/ETVvCnl+KLRn8OxxD+zb2+YpfP6KFPLx46M2COxYdP1HgLjrFY6p/ZeYQc5L7aV9v57aL/F169z8F8WvCnAZVR/t7KKsadNtP2cnbV/8+m9X35d10fQ/er4V/GtPGPiT4G/GSNkih+I2nt4D8TqG+UXYEk9m5A4yl1DdQrn/n/Fc7+0n/wRd8E/tMePZtN1T4mfEbS/hrq2t/8ACW618MbHUYF0TVL7zfMkmAaMzwxSzEySRo4jMjswCM2a8Q/Yn8X3Ws/8Ez/ixaQtuvvhnq9t4w08gZaI2zw342+mWtJB/wADNfUP7e/7Aeoft0ePvhrqWk/Erxx8NdI0W31GDWr/AMH6sdN1LVrS4WBorbzACDF5kQc5GR26k1+M8TZasBmtfCR2jJ29HqvwaP6S4GzqWbZDhMwm/enBcz/vL3ZfimfQ3iHxT4Z+E+hm61bUtC8N2EMaqZry5is4VRBhQWcgYVRjrwK8B/bE+JWk/Gj/AIJ/2Pxg8Iu2oWfhl9K+I+iz4wzQ2dxFdSHAJ+/aidCMkYkNeZ+FP+Dc39lnSb77f4q8M+KfidqAO9rvxp4qvtVZj6lTIsZ/75xX0don7Kfh34X/ALHWqfCLw1DJD4VXQ9R0fTrSR/M+yWtws2y3UnkxxrL5aZydiKCSea8I+qPWLW6jvrWOaF1khmUOjqeGUjII+oqSvK/2GvF8nj39jD4T6xNI0txqHhDS5Z3PVpfskW8n/gQNeqUAeD/8FJ1Ev7JWoRN9yfxD4cif/dbXtPB/Q079tPWvFjeKPg54Z8K+LdU8Fr408aHTtXvtOtbae7ksotL1C7eGP7RHIkZd7aMF9pIGcVF/wU6DQ/sPeNr1P+YKbDWG/wBlbTULa5Y/gsRP4Uv7fH7Buh/8FBPBvhHwz4m1jXtH0DQNeGuXTaJqEmn6hcFbS5hjSO4j+aMb5wzY6qpXjNAGV4U8UfE34mftd/Ez4ZeItV8Kf8K58P6Dp97BPpVlfWOvzrqJvY0Q3S3WyJ4TaFvNjUFywwI8VwPgHxL4ml/4JvftDaX4k8Uav4yvPBtz4z8OWWraoIvt01lbC4S3EzRqiySJGQpcqC23J5NcTH/wbZfAGG9kuV8TfHVbmZVSSZfiHfiSRVztVmzkhctgE4GTjqa9l+CH7ANn+yZ+wh8RvhD4d1TUta0vWI9el0yTUJ3ur5Uvo5CI5pW+aWQO7DeeSMZ55oHofI//AAWoH2Lx/wDC2zj/AOPa18KARAdB+82/yVa+KlbaeODX2h/wVWkbx58G/wBnvx1GFaDXvCiI7A5w7Q28wX/x9/yNfF1f1f4dzjPh7D26KS/8mZ/AHjFTnDi/Gc3VxfycInkvx2/Y68M/Gbzr63VdB1+QZ+2W8Y8qdv8AptGMBv8AeGG+tU/g/wDBnUJ/C2j6V4ws/s3ib4fXiHRtZtzvW5tc5VQ/8SY3IyNggYPB5r2bNGa9OXC2X/XHjYQUZSVpJbS1TTa/mTSakrO54tPj3OFlyyypVcoRd4N6yhpZqL35ZRbjKDvFp7I7j4MaHZa5c6pHaaPo+reLpUiGmQakrMl5GpcyQRqGUNMSVZFckMA6qNxGey+HWnr8U3vI734T+HV0/S3Meo6rBqNz4fh00jqJZpJHhVh/cKFjjhTXEfCrwbb6vbahrV9p2pa1ZaKYlGm2Afzr2Z9xRXdAWihGxizjnoqkMwI9kOseOP2m7GGz+IngLXr7R7NibHVbJBoraKpx3uCttOgAHMx804/1tcWbVPZ1ZOD93S75nFxdl8KUo82lm1dWb0cr8q7shoqrRpxqJ82vLFQUlJXfxtwny2d0naV7WaglzPNtvhN8CLjXbq30/wAdaxqmoRxoYNOvZF03Tp5v44hqbQkFR0DNBEG/vDrWBruk6no3jWHwvY/BvQdP1K4QzQJeNdai80PUzidpxC0QHJlUBAMnIFd5f/AHQ/EOk2Og3HxW0Hxxpvg9XGk+HtA+yWerS+e3mSo08xWEkMMEpJcEfwjFYPiL4j+O/A+hyeDZvhnquj/DmQNHP4fa2upHuQzKTL9tKl/OyqsCmIsgfuyMg+Zh8TOpK1Ko6j7Tk42XRpfu+ZtWdnG17r2itd+3i8HTpQ5q9GNFdHSip3fVSd6vKk7q6mnZJqk72Xivxi0Pw7qfja3+wW2nzW+lGKbNoXay+2KhWSW3Dkt5YZm2Ek/3hgEY8D+KXw51Dw3b67feGbOTWPiF47kazGoN8sek2mArbWPEUaR4XP3mZs89B9B/ErwUvgTxS1nE109rcQR3lt9qi8m5SKVdyrMn8Mi9GHTIyOCK5/dxX01bK8PjMLGKb20l9pXVrq+0rXSbV43dj4zC5/i8tx0puKtfWH2WlLmUXbeHMk5RTSlbU+avhh+y5YfAf4h+ELfUdFh8X6hrTSia/lnSO10lo03DyoH5lYcksw+gBr6WZi3J714L+0Zz+1l8G/aeb/0Na94ry+FcLhsJUxWBwsOWFOaS2/59xersm9W9W2/loe7x9j8bmFHAZpj6nPUrU5Se9larUjZK7ilZLSKitNU3dn2Z/wAEvCb39n79paxkP+iz+DnLZ6c216p/Q19b/tI/th+Jf2RP2SPg/wCK9B8B+IPiZqGvXelaRdeHdDh87VL6ObTppGa3UnG9GiV2zxsV+nUfJv8AwT+tm8J/sCftKeIyp3ahpLaJaY6vO9rLGij3MlzGPqa/UXw14QtdB8M6Jp7Qwzf2HbxQ27sgYxMkXlblz907SwyOcMR3r8C8RqkZcQ4jl6cq+6MT+tfBmlOnwfg1Przv5Ocmj4R1T/gsh8RNa024s7z9hP8AaiurS7jaGeGXRrV45kYYZWUyYKkEgg9Qa7v/AIIj6pDrP7N/xAuLXwbr3w5s5PiTrjW/hTWRtvPDqM0LfZXTcwjCksQinaqsAOK+wNZtri90i6hs7n7FdSxOkNx5Yk8hyCFfaeGwcHB4OMV5N+zh8Ao/2OPhR4wN/wCLNX8Y32sazqXjDWNW1OGCCSW4nxJIFjhVUSNQgVVA4UAZPWviD9RMf/gmC5b9gT4Xqf8Allo4iX2VZJFX9AK96rxX/gnDokmgfsE/B+GUYlm8J6fdv/vTQLMf1evaqBHE/tLfDRvjP+zr488IoFMnifw9f6XHns81u8an8GYH8K5X4FftC2+t/sJ+GfidfCW4jTwXDrt+kfMm+KzEk8Y/2g6Ov1FewV87fsV6Zb+G0+Lfwc1KGKS28E+J7x7S1Zfkl0bV91/bj3RWnurf/t2I7UAfCPxb+Mf7bn7Znwb+G+m+LrXwb8F/hf8AtFeJNMs7fXPCGp3B8TeE9NuUeeO3uSx2l7qJUj3xspWRwrAB9tfWX7D3wt1r9gT9ou4+BOofEvxZ8SPBvibw8/inwfceLL5bzWNJktZ44L+yM2A0sB+0W00eQNpMy8gCvBvB3/BLv9p/9pb4eW/gn4kftF33w/8Ahb4J1U6X4d0Pwr4dit9aubLTLspp91PfyfMspSCCVXjBH3W65r379mH/AIIm/CH9kv4waL8RvDeoePtU+I2lzSG58TeIvEVxqt9qkEsTxzW0wkPleW+4N8qAho0IPByFHlP7UfwebxD+wF408HxRMdX/AGf/ABfciCMndIdLkc3FswH90WN5EPTNuw7Gvzpr9rfjtpNr8J/2itI8VX0KyeC/ifZx+BfFiMv7qG4Zn/sy5k4+6zzT2jMe91b9lr8nP2tf2dL/APZY+PGueEbxZGtbWUz6ZcOP+PyzckxPnuQPlb0ZGr978Is8jKhUyuo/ei+aPmna6+T1+Z/JX0iOF5wxVHPqK92S5J+Uldxb9Vdf9u+Z2P7LX7Hvhf8AanaHTLH4qaX4f8WzL8mjappDoZj6RTCXbJ9AN3+zS/tO/wDBOP4kfsq2X9qa1Z2+seGVcLJq+kkzxW4JAzKjBXj+pG3PG6vBre4ktLiOaGSSGaFxJHJGxVo2ByGUjkEHkEciv1P/AOCZn/BQi1/aR8Mf8K4+IVxbXHiyG3aC3nu1Up4ittuGVweGmVchh/Gvzdd1fU8T43O8of8AaOGl7agvjg0lKK7xlFLT1Ttu7q9vg+B8t4Z4hj/Y+Nh9WxTX7upGUnGb7SjJtJvycebZWdk/lz9mz/gnvZftG6HLqHw2+NOktr1rEGudNuNPn029tQf7+2RmK5/iUMvTnPFebftB/sqeOvgF480/T/irNqlnpN9KUh1yLfq1rJjvHllJYdShKtjnBr3X9uL9hnxP+w/8TYvil8KJNQtvDVrP9p3WmXm8OuTyjjnfat0y2QAdrcYJ+s/2Z/2g/A//AAU6/ZzvvD/iexspNWWBYdd0cthoX/gurc/eCk/MrDlG+U9OfnMTxVjMNCGcUJ/WMJPSXuxVSk30bSS06XVnouqb+ywPAOXYypU4dxVN4TH0/eh783RrpdUpNvW2vK01utnFfF/hL/gkjdfGz4c/8JH8Nfih4P8AGlmQR5T20tk6uP8Alm4Jcxv7OB+VeR6f8J9d+D3xVk8E/EbxZ4k+FDqBtn8ie6tWBOA/7mRQYj/fTcPXGDXqnjXwD8S/+CQ37RkOuaRJcap4R1CXy4rlgRZ61bZz9muAOI51GcHsfmXIJWvuTx94B+HP/BVX9mG1v7G4jSd0Mmn34UG80G8x80Ug64zgOh4YYI/haqxnFGMwThWxFVV8FW+Gqox54Ps1bluuqcddbWasRl3AuX5kqmFwdF4XMsPrKhKc/Z1UusXzKaT6NTstLtp3Pinxx/wR18eXvg5fFHgvxb4a+JFnfRfaomtpmhmvVPO5Gcsjk+7g54618j+IPD194T1y70zVLO60/UrCUw3NrcxmOaBx1VlPINfXH7Nvx98d/wDBLD4+TeB/iBaXn/CHX0+bu3XdJCqk4F/Znow7so+8MggOBX1j+3n+wvoH7c/w2tPG3ge401vF0dos2nX8Lj7Pr1vjKwyOOM4+455U8Hg8ddHi/F5VjIUM1nGphqv8OtFJL/t5LTTrbVb6rbz8R4eZfn2XVcVkNOVHG0NKuHnJt3/uuXva9L3vto7X/Bn9oTS7q7/ap+D80NtcSwxzz75EjLKmCrHJHAwvPPavcW4H9a0PFHhfUvA3iK80fWLG60vVdNlMNzaXMZjmgcdQQf59COmRXqn7Cn7MNx+1b+0To/h8xSNodmwv9bmA+WO0RhuXPYyHEY/3iexr7WMcPlscVmdSpeE2qj8koRjZPre2ndtWPzWpUxmdzwGR0qVqlJOklrduVSU7tW0tzWfZJtn2p+zj8H5PB/7KPwN+G0sWzU/ih4oi8WaxC6crp1ky6g272Pk2EJz3uAK6v9tH9sH49/AL9qa1m+G/wL8S/GT4a6J4dCeI4dKv4LG8i1C4m3xtbJMM3TRwRfMqcDzwMg8V6j+zSkXxq+NHir4pQqn/AAjtjEfBng3Z/q5LG2lze3iAHG2e7TYpHDRWMLDh694r+Scyx08biqmLqbzk5fe72+R/oNkmV08sy+jl9H4acYxXnZWv89z839D/AOCon7VH7bfhrULz9nf9m2x8NaLZy3NjN4j+Jmux23k3MDNHNCNPtiZvNjkVkKseCOQBXsnirXPiF8M/+COepXnxF1G61b4q+IfCDw6nJJGImj1jVj5SW6RjAjWKe7SJEHCrGorU/aV/Z4+IHwy+PGiePvgZfQ6LdfELxBp2k/EbTZLL7VZ3dlvCvrMSZCxX8MKGIyEFZY2UOCYoyOo/a2k/4Wd8ePgv8M4dzx3mvN411lVwQlho4WWLePR9QmsAM9drelcR6p7R8PfB1v8ADrwDofh+z4s9C0+DT4B6JDGsa/oorYoooEFfPP7REv8AwoD9rL4e/FJcxaD4qVfh54rfnZCJ5TJpN0/YCO8aS33Hp/aIPQV9DVy/xp+EWi/Hv4T+IfBniKBrjRvEljJYXQRtsiK4wJEb+GRGw6sOVZVI5FAHUA0V4v8AsV/GLWvGng7VfBfjadJPiZ8MLldD8SMF2DUxt3WmqRr/AM8ryALKMcLJ50fWI17RmgDB+J/w20f4w/D3WfC/iCzW+0XXrR7O7hJ2lkcYyrDlWHDKwwVYAgggGvi/4+/s56h+1j4Fvfhb4quof+F4/DG1N3oGtTgRL410ksFS5z0y+FjnUf6m4AbAjlTd7t+0H/wUv+CP7MXizxN4a8ZfETw5ofizwv4fPiS40a9uPIuZ7Uh9nlbgBK7GMgRxln5Hy8jPD/Db45eCf+CkH7A/gH46SaoPhReNbNrOk69c3kKzeD75Xe3mR5ZNscsLOrRSRPhJozggHaV7cuzCvgcTDF4Z2nF3T/R+T2fkeZnOT4XNcFUy/Gx5qdRWa/Jrs09U+jPyQ8R+HNQ8IeIL3SdUs7jTtS06Zre6tbhNktvIpwVYdiKr2V9Npl7Dc2001tc27iWGaJzHJE4OQysOQQeQRX6X/tE/s8aP+2rrqeG/GVrpvw0/aEsbVjZ3cW5tG8bW8Y/11rIeZo8YJQ/6Rb5wwdNrv+fvxv8A2f8Axf8As5+L30Pxhol1o94CfKdhut7tQfvwyj5ZF+hyO4B4r+pOFeMsFndFRTUatveg/wAWu6/FdfP+EOPPDXM+GMS5tOdC/u1Ft5KVvhl+D6H0B8Kf+CyHxY8AaEum61HoPjazWPyt2qwMty69MPJGQH44JZST3JrzDxr+1ZZXfjyHxb4H8F2nwv8AFUMhk+3eHtVmWFiT8wNuy+Xtbuowp7g145RXp0eFsqo1XWo0VFy3SbUWuzinyteTVjw8Tx1nuJoRw+JxDmoaxcknKLXWM2nKL800z6+s/wDgsn4613wVNoHjXwh4H8c6fdR+VcLe2rw/aB/tqpKE98hRz6V5F4a/bB1T4O/EKTxF8LdNb4ctdH/TNOt9Sl1DT7sdg0U4PA5xySM8EV49Rilh+Fcqoc0aVFKM943fK/WF+V+WmhWL49z7FezliMS5Sp/DOy516Ttz+vva9T61+IH/AAVj1L44eCE0H4h/C/wH4vtk5EjPcWskb4++jBmaNvdGFeefBT9vzxt+zRq86+AZjpPhq4k8w+HtRnbU7KNickoXCuhPqpGe+a8Nrvv2fv2ZPGv7T3i1dJ8HaNNqDKwFzeODHZ2K/wB6WUjC/QZY9ga558O5JgsNNVYRjR3ak3yLzs3yp+aSZ1UuMOJ8zx1KVCrKeIWkZRivaPycopSa8m2j3L4h/tv3H7dGtaX4f1v4J+FvEniu/YWmn3emXlzaXwY9AHXJ2DqQ5KKASfWvp74Ufs5L8D/CKfArwLdyQ+PPGkCal8QfEVnLvbwtpT7l8uOXAxcSjzIbYYDA+dcEYjw2R8FPhBoH7F1vq/hn4czaP4s+L1vZl/FnjHUlxoXgC1273e4fICkKCyWqsJZdoaQxRfOvoX/BPb9qb4QeK/jR8UPg74H1bVte8beBJ7fVPE/iDUjFI/jG4uY1Ml/FNGxEyIfLiIVVSIGKNFCBRX4BxZxJha0f7NydOGGTva8mpPulJu0V0Std6tbW/rvw/wCCsdhpf21xFKNTGyVk+WCcE905RS5pPZtt2Widm7/UPg/wjpvgDwppuh6LZQabo+j2sVlZWkK7Y7aGNQiIo9FUAfhWlUFlqltqLzLb3EE7WshimEcgYxOMEq2OjYI4PPNT18Gfq4Gvnj9kGVfjx8ZPiN8aXxNpesXC+EPCEnBDaPp0siy3KH+7c3z3Lg/xRQ255GKv/tufELVtU03RfhH4MvprPx18VjLZLeW5/e+HdHTb/aOqH+60cTiKInGbi4gHIDY9g+H3gPSfhb4E0bw1oNnFp2ieH7GHTrC1j+7bwRIEjQfRVA55oA2KKKKACiiigDwf9rD4VeIPDni3SfjJ8O9Pk1Lxx4PtmstU0WFgp8ZaIzb5rDJwPtMbZmtmJwJQ0ZISeQ1l/tPftVeOtd/YOu/iR+zP4Xsfir4p1a2jk0SynuBbogZ9k0kkbsjNLBhw1uWR/MUocEEV9GV83/FL4deIv2R/iVq3xO+HGk3viLwn4iuPtvjvwRYJuuJ5cAPrOmR9PtgUDz7cYF0qhlxMo80A/nl/4KP/AAU/bA/aW1nW/jx+0D8MdU8N2Xh+wgsbzUrqwttFtLS3SQrFFHG0nmSM0kpCkb2YuMHAGPePgd+yR8f/ANtr4t/s4+FvjL8GfiF4d/ZPmS3i0Tw34QDW+k6TblGeK8vNzvMDLIfMlmuMSssrFCma/TX/AILTfsy6r/wVq/4JpaddfA/xBaeIbzTdVtvFmjwW1yqQa+IFlRrfLYCTLvYqsmNssWxwpzj6T/4J1+LPih44/Yl+HOp/GjRm0H4nXGkqNes3jSKRZldkV3RCVSR41R2QcKzkYGMAL5tDvvih8DfCvxm8CJ4b8SaNbalpMLRyW6EtHLZSx/6uaCVCJIZk/hkjZXXsRXi/jv4RePvBPhmbQda0ex/aH+HbDAstWaC28U6enT5ZZNttfFQDhnNvNzy8rc19KUVVOpKElODs1s1ozCtRhVg6dWKlF6NNXTXmnufmB46/YU+AnxX8QNZ+E/H2qfCPxVKN3/CL+M7WSzkDk/djS68uRx/tRPKvoSK4zxh/wRX+MWhSFtJk8K+IrYjdHJbaiYGcdvllVR/48a+Lf2vf+C0n7T3wy/ai8S+H/Fmu6f4o0/SdXvLO18H6x4Hshol9F5zxW/mxh2nbKEMpZwxIUkc4H25/wQj0Hxl+3joXj3x18TPDek/D/RdOvE0jSNM8FW2peFAbhR5k04e2uxG4AcRmMplSoPGefucv8SM9wseT2qmv76v+Oj+9s/L848FeFcfJ1fYOk3v7OTiv/AdYr5JHGD/gkn8ejNs/4Q62/wB46vabf/Rldb4Q/wCCKvxc1f8Aea3eeEvDNmg3SyXF+1wyDucRqV/8eH1r9Cv+GJtBLc+NPjE0fTyz8QdW249P9fn9aIv2AfhNNfR3Wq+F5PFE0ZyG8S6te64ufXZeTSr+lenW8Wc7nG0VCPmov9W1+B4WG+j7wxTlzTlVn5OaS/CKf4nxV8Of2J/2fvhlr62mteLdc+OHiy3wx8OeDbRrxFYH7sv2csIh7zzxL619V+D/AILfEH4k+HbfRGtbH4C/DmEbV0DwzPHJ4hvk5+Wa8iHk2YbjcLbzJT2uENeW/BH/AIKfeEPgz8ev2j/hv8UE8E/CTwv8DdY00aNqAZNPs77TdQthJADH0MwdJOIx8ysvygqSfr74S/Fzwz8ePhxpHjDwbrmm+JPC+vQC507U7CYTW93HkjcjDrggg9wQQeRXxOa5/mGZS5sbVc+yey9ErJfcfp+Q8JZPkkOTLMPGnfdpXk/WTvJ/Nng/7c3gn/hnH/gnD8QND+Fnh/UNHjj0ae2iTw9o8eqXVkkw2zXjWsnzXmAzPKMtM6+Yy75MA/za/sTftCeJv2WfGOl3ngnxxZ2vjTw019a+EpYLqSWztZbp7e3uIriGZBHJaTQl5vl2yJJbhnGYwh/rkPNfkj/wVx/4I+aN8Z/+CgHgPxNZeHdS8KeBPiPp114e13xF4M0f7Rd6J4hmWSO11C+t1+VreZZfKecKCrohd1Dbq8c+kizS/wCDf/8AbC+GHh3wL8OPhD4D8O+M9f8AHPxKtdc8dePfEGoXUNxPYzxXTW4u9QkU5zcuipCgAYJ5bMPmJP6V/Hn46eH/ANnL4X6l4s8STTpYWISOK3tojNd6jcSMEhtbeIcyzyyMsaIOWZgOBkj8sPDn7DnxQ/4J0/tCQ/GhvEWm+DbzVvE0S+LNSW5W48Ot4Ot4ksrDQI7BUFzf6zP5MbxtAi7JJMb3LYP3x8FvhF4m/aA+J+m/Fz4qaZNop0ne/gbwTOyyf8IvG6lTf3u0lZNTljJXAJW2jdo0JZpXYEzc/ZI+CniDR73XPiZ8RIoF+J3xAWI3lrHIJovDGnR7jaaPA/QrCHd5XXAlnklf7uwL7ZRRQIKKKKACiiigAooooA+f/iX+y94i+GHxB1T4jfBG603SPEWrS/avEXhPUXaLw/4yfgNK2wE2d+QBi7jVg5AE0cowy9R8A/2v/Dnxv1268M3VtqHgv4iaTF5mqeD9eVbfVLVehliAJS6tyfu3FuzxnI+YNlR6xXC/Hb9mrwX+0lodpZeLtFi1CTTZftGm38Mr2uo6RN2mtbqIrNbycD5o3UnGDkcUAd1XzH+3L+1z46/Z5sPEIb4MHxF8N7fSwdR8W3XxB0rw3ZQCUGN42NxIksRBZV8wY5YbecVpxeF/j1+zYRHoepWPx28Jw8R2OuXEWkeKrVOgVLxVFpeYH/PZIHP8UrHmpT+3j8JPFsbeGPiTDdfDu/1IGKXQ/iJpX9mQ3WD91Zpt1ncAkceVNIDigD+XHwx4ITV/iS3g+xPhzVBfX97qd1baN4ptbrQoyUaK3MLNPCJJYC+QXuCXwvBG7d+//wDwbo/CrXP2Xf2Zte+FviLwD8QPDepWOqya/wD21rnhyHTLXWo7naqrHLFcTrPLGIgCxI+RowAQM11v7Kv/AATg8O+Mv2wvj98VvH3w++H994V8X3Gn+HPA2ktptle2I0WytwXvBGFaIG5uJXP97bEM4BAr7e0rSrXQtLtrGxtoLOys4lgt7eCMRxQRqAqoqjhVAAAA4AFBUpdCxXmf7Xfjr4mfDj4C61rHwj8D6X8RPHVqE+waHqGrLpkNzlgGbzWG0lAd2wlNwBAZTivTK4H9pf4w6x8CvhFqHiHw/wCA/E/xK1qF4oLPQNB8pbq8lkcIpLyuqRxKSC8jE7EBbBxigk/nB/avtPG3gv8A4Kznxt+2P4Ps/idb6LZ6Xr3xC0Pwix+w+H9PnDQWUUpQBWEJMZKsxEoYKZTvzX74fswf8FHv2ZPi34W8P6P8Nfij8M4bWeGO30vQre/t9NuIBwEgSzfY6MMgCMIDntXA/sIfsOXnwJt/ix8Xv2hL7wnqnxO+Oc6XPi2J2STQ9A02OMx2+jxvNxJDFGdru3EjDoQAT8ma/wD8Eov2Bte+NM+rfD/wN4++L2qw3on/AOEZ8Cahc32g20u7cA92HS1t0DY+VrtQo4C4GKCtz9fc5FePfHb9sfRfhX4rXwb4d03UPiH8TruIS23hPRGVriFG+7PezN+6sbbJGZZyuRkIsjYU8pF8M/jd+0PaRw+KNetPgp4QKhf7E8JXf9oeIrmMDGyfVJEEdt0GRaxM4ycXHevWvgl+z54N/Z08KNo3g3QLLRLOeU3F08e6S51CY/emuJ3LS3Ep7ySszH1oJPOfg/8Asqazr3xCsfiT8ZNUsfFfj6x3NoumWSsPD/gpXGGWxjcBpbgqSr3ko81hkIsKExn3gDFFFABRRRQAUUUUAFFFFABRRRQAUUUUAFU9e8P2HinSJ9P1Oxs9Ssbpdk1tdQrNDKvoyMCCPYirlFAHheo/8E2fg22qy6honhSTwPqUx3G68H6reeHH3eu2yliQn/eU1DF+xDq+ik/2L8ePjnpgz8qXGrWOqIv43lpK5/FjXvVFAHg//DKnxKPyn9pL4m+X7aH4e3fn/Z/9KbJ+w5qWsura38dPjrqy/wAUcOuWmlI342VrC4/BhXvVFAHhuif8E3vgxp2sR6lqXguHxhqkfIvPFt9c+I5g394G+klCn/dAr2rS9KtdD06Gzsra3s7S3UJFBBGI44lHQKowAPYVYooAKKKKACiiigAooooAKKKK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428696" y="5286340"/>
            <a:ext cx="7143800" cy="464350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11" name="Picture 11" descr="C:\Users\Admin\Downloads\загруженно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16098" y="785782"/>
            <a:ext cx="3286148" cy="3324809"/>
          </a:xfrm>
          <a:prstGeom prst="rect">
            <a:avLst/>
          </a:prstGeom>
          <a:noFill/>
        </p:spPr>
      </p:pic>
      <p:pic>
        <p:nvPicPr>
          <p:cNvPr id="51202" name="Picture 2" descr="Picture 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06" y="5000624"/>
            <a:ext cx="7182270" cy="4786310"/>
          </a:xfrm>
          <a:prstGeom prst="rect">
            <a:avLst/>
          </a:prstGeom>
          <a:noFill/>
        </p:spPr>
      </p:pic>
      <p:sp>
        <p:nvSpPr>
          <p:cNvPr id="27" name="Прямоугольник 26"/>
          <p:cNvSpPr/>
          <p:nvPr/>
        </p:nvSpPr>
        <p:spPr>
          <a:xfrm>
            <a:off x="9572628" y="5357814"/>
            <a:ext cx="7143800" cy="464350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13" name="Picture 13" descr="Picture backgrou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29686" y="5000624"/>
            <a:ext cx="7500990" cy="4857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-5400000">
            <a:off x="9736221" y="5138676"/>
            <a:ext cx="10287000" cy="952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5" name="TextBox 5"/>
          <p:cNvSpPr txBox="1"/>
          <p:nvPr/>
        </p:nvSpPr>
        <p:spPr>
          <a:xfrm>
            <a:off x="1235918" y="331877"/>
            <a:ext cx="13242081" cy="920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149"/>
              </a:lnSpc>
            </a:pPr>
            <a:r>
              <a:rPr lang="en-US" sz="6499" dirty="0" err="1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Отзывы</a:t>
            </a:r>
            <a:r>
              <a:rPr lang="en-US" sz="6499" dirty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6499" dirty="0" err="1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участников</a:t>
            </a:r>
            <a:r>
              <a:rPr lang="en-US" sz="6499" dirty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6499" dirty="0" err="1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стажировок</a:t>
            </a:r>
            <a:endParaRPr lang="en-US" sz="6499" dirty="0">
              <a:solidFill>
                <a:srgbClr val="342D29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81000" y="2536627"/>
            <a:ext cx="11206978" cy="74122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0"/>
              </a:lnSpc>
            </a:pPr>
            <a:r>
              <a:rPr lang="ru-RU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С самого начала прохождения стажировки мы столкнулись с языковым барьером, который приходилось постепенно снимать. Благодаря преподавателям </a:t>
            </a:r>
            <a:r>
              <a:rPr lang="ru-RU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Университета </a:t>
            </a:r>
            <a:r>
              <a:rPr lang="ru-RU" sz="24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Цзаочжуан</a:t>
            </a:r>
            <a:r>
              <a:rPr lang="ru-RU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мы получили необходимые знания и бесценный опыт общения с носителями языка! Учебная программа была наполнена как теоретически-практическим материалом, так и культурной составляющей, где студенты Университета на совместных занятиях просвещали нас в особенности культуры Китая и её традиции. На таких занятиях нам удалось и собственноручно создать предметы китайской культуры (маски, зонты и многое другое). </a:t>
            </a:r>
            <a:endParaRPr lang="en-US" sz="24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algn="just">
              <a:lnSpc>
                <a:spcPts val="3350"/>
              </a:lnSpc>
            </a:pPr>
            <a:endParaRPr lang="en-US" sz="2400" dirty="0"/>
          </a:p>
          <a:p>
            <a:pPr algn="just">
              <a:lnSpc>
                <a:spcPts val="3350"/>
              </a:lnSpc>
            </a:pPr>
            <a:r>
              <a:rPr lang="ru-RU" sz="24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Наш </a:t>
            </a:r>
            <a:r>
              <a:rPr lang="ru-RU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куратор с первого дня нашего пребывания в Китае организовывал нам поездки в пределах города и знакомил нас с бытом Поднебесной. Даже удалось поучаствовать в рекламной компании Гранатового музея, где за день до нашего приезда присутствовал на форуме Си </a:t>
            </a:r>
            <a:r>
              <a:rPr lang="ru-RU" sz="2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Цзиньпин</a:t>
            </a:r>
            <a:r>
              <a:rPr lang="ru-RU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и это только начало. </a:t>
            </a:r>
            <a:r>
              <a:rPr lang="ru-RU" sz="24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Под </a:t>
            </a:r>
            <a:r>
              <a:rPr lang="ru-RU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конец обучения получилось записать интервью </a:t>
            </a:r>
            <a:r>
              <a:rPr lang="ru-RU" sz="24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для Университета </a:t>
            </a:r>
            <a:r>
              <a:rPr lang="ru-RU" sz="24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Цзаочжуан</a:t>
            </a:r>
            <a:r>
              <a:rPr lang="ru-RU" sz="24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о </a:t>
            </a:r>
            <a:r>
              <a:rPr lang="ru-RU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пребывании и обучении в Китае в качестве иностранного студента полностью на китайском!</a:t>
            </a:r>
            <a:endParaRPr lang="en-US" sz="3600" dirty="0">
              <a:solidFill>
                <a:srgbClr val="00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Open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969922" y="1389850"/>
            <a:ext cx="9597811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ru-RU" sz="2499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Кирилл Крючков</a:t>
            </a:r>
            <a:r>
              <a:rPr lang="en-US" sz="2499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2499" dirty="0" err="1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студент</a:t>
            </a:r>
            <a:r>
              <a:rPr lang="en-US" sz="2499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направления</a:t>
            </a:r>
            <a:endParaRPr lang="en-US" sz="2499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«</a:t>
            </a:r>
            <a:r>
              <a:rPr lang="ru-RU" sz="2499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Международные отношения</a:t>
            </a:r>
            <a:r>
              <a:rPr lang="en-US" sz="2499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"</a:t>
            </a:r>
            <a:endParaRPr lang="en-US" sz="2499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pic>
        <p:nvPicPr>
          <p:cNvPr id="1026" name="Picture 2" descr="китай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68025" y="9624287"/>
            <a:ext cx="2946559" cy="392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итай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73487" y="3586764"/>
            <a:ext cx="4711784" cy="628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итай 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50574" y="1260990"/>
            <a:ext cx="5372101" cy="357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558027" y="9284335"/>
            <a:ext cx="9182100" cy="2857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3" name="AutoShape 3"/>
          <p:cNvSpPr/>
          <p:nvPr/>
        </p:nvSpPr>
        <p:spPr>
          <a:xfrm>
            <a:off x="15553" y="0"/>
            <a:ext cx="6508276" cy="10287000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4" name="Freeform 4"/>
          <p:cNvSpPr/>
          <p:nvPr/>
        </p:nvSpPr>
        <p:spPr>
          <a:xfrm>
            <a:off x="-699118" y="514350"/>
            <a:ext cx="6943725" cy="9258300"/>
          </a:xfrm>
          <a:custGeom>
            <a:avLst/>
            <a:gdLst/>
            <a:ahLst/>
            <a:cxnLst/>
            <a:rect l="l" t="t" r="r" b="b"/>
            <a:pathLst>
              <a:path w="6943725" h="9258300">
                <a:moveTo>
                  <a:pt x="0" y="0"/>
                </a:moveTo>
                <a:lnTo>
                  <a:pt x="6943725" y="0"/>
                </a:lnTo>
                <a:lnTo>
                  <a:pt x="694372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0" b="-60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913914" y="466725"/>
            <a:ext cx="11092960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Журавлева Дарья, студент  направления «Лингвистика »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532060" y="1387597"/>
            <a:ext cx="9856668" cy="747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32"/>
              </a:lnSpc>
            </a:pPr>
            <a:r>
              <a:rPr lang="en-US" sz="223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Минск — один из старейших городов Европы, столица Республики Беларусь, современный город, поражающий своей красотой. Для меня жизнь и обучение в Беларуси стали незабываемым опытом. Эта стажировка помогла мне стать увереннее, поверить в свои силы, наметить цели и планы, познакомиться с потрясающими людьми, весело провести время, изучить другую страну и культуру и даже принести пользу людям! Очень советую участвовать во всех интересующих вас конкурсах, олимпиадах, встречах и мероприятиях. Мой первый опыт жизни в общежитии БГУ был совершенно потрясающим. На каждом этаже здания есть действующие комнаты отдыха, спортзал, теннис, а также комнаты самоподготовки. </a:t>
            </a:r>
          </a:p>
          <a:p>
            <a:pPr algn="just">
              <a:lnSpc>
                <a:spcPts val="3132"/>
              </a:lnSpc>
            </a:pPr>
            <a:r>
              <a:rPr lang="en-US" sz="223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just">
              <a:lnSpc>
                <a:spcPts val="3132"/>
              </a:lnSpc>
            </a:pPr>
            <a:r>
              <a:rPr lang="en-US" sz="223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Моя стажировка стоила каждой минуты, проведенной в этой чудесной стране. Трудно переоценить опыт и объем новых знаний и впечатлений, которые я получила за время пребывания там. Искренне могу посоветовать каждому поехать учиться по обмену и набраться опыта от совершенно потрясающих преподавателей Белорусского государственного университета.</a:t>
            </a:r>
          </a:p>
          <a:p>
            <a:pPr algn="just">
              <a:lnSpc>
                <a:spcPts val="3132"/>
              </a:lnSpc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977443" y="0"/>
            <a:ext cx="9998210" cy="10515600"/>
          </a:xfrm>
          <a:prstGeom prst="rect">
            <a:avLst/>
          </a:prstGeom>
          <a:solidFill>
            <a:srgbClr val="FFB588"/>
          </a:solidFill>
        </p:spPr>
      </p:sp>
      <p:sp>
        <p:nvSpPr>
          <p:cNvPr id="3" name="AutoShape 3"/>
          <p:cNvSpPr/>
          <p:nvPr/>
        </p:nvSpPr>
        <p:spPr>
          <a:xfrm>
            <a:off x="17045354" y="5600700"/>
            <a:ext cx="32971" cy="1905000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4" name="Freeform 4"/>
          <p:cNvSpPr/>
          <p:nvPr/>
        </p:nvSpPr>
        <p:spPr>
          <a:xfrm>
            <a:off x="248523" y="4752606"/>
            <a:ext cx="4395756" cy="4395756"/>
          </a:xfrm>
          <a:custGeom>
            <a:avLst/>
            <a:gdLst/>
            <a:ahLst/>
            <a:cxnLst/>
            <a:rect l="l" t="t" r="r" b="b"/>
            <a:pathLst>
              <a:path w="4395756" h="4395756">
                <a:moveTo>
                  <a:pt x="0" y="0"/>
                </a:moveTo>
                <a:lnTo>
                  <a:pt x="4395755" y="0"/>
                </a:lnTo>
                <a:lnTo>
                  <a:pt x="4395755" y="4395756"/>
                </a:lnTo>
                <a:lnTo>
                  <a:pt x="0" y="4395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58545" y="1494136"/>
            <a:ext cx="3945360" cy="2426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5"/>
              </a:lnSpc>
            </a:pPr>
            <a:r>
              <a:rPr lang="en-US" sz="5732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Основные требования к кандидатам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343862" y="876980"/>
            <a:ext cx="1412027" cy="1412027"/>
            <a:chOff x="0" y="0"/>
            <a:chExt cx="1882703" cy="1882703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882703" cy="1882703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2EFE5"/>
              </a:solidFill>
            </p:spPr>
          </p:sp>
        </p:grpSp>
        <p:sp>
          <p:nvSpPr>
            <p:cNvPr id="9" name="Freeform 9"/>
            <p:cNvSpPr/>
            <p:nvPr/>
          </p:nvSpPr>
          <p:spPr>
            <a:xfrm>
              <a:off x="129821" y="129821"/>
              <a:ext cx="1623061" cy="1623061"/>
            </a:xfrm>
            <a:custGeom>
              <a:avLst/>
              <a:gdLst/>
              <a:ahLst/>
              <a:cxnLst/>
              <a:rect l="l" t="t" r="r" b="b"/>
              <a:pathLst>
                <a:path w="1623061" h="1623061">
                  <a:moveTo>
                    <a:pt x="0" y="0"/>
                  </a:moveTo>
                  <a:lnTo>
                    <a:pt x="1623061" y="0"/>
                  </a:lnTo>
                  <a:lnTo>
                    <a:pt x="1623061" y="1623061"/>
                  </a:lnTo>
                  <a:lnTo>
                    <a:pt x="0" y="1623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2478295" y="2901634"/>
            <a:ext cx="1412027" cy="1412027"/>
            <a:chOff x="0" y="0"/>
            <a:chExt cx="1882703" cy="1882703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882703" cy="1882703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2EFE5"/>
              </a:solidFill>
            </p:spPr>
          </p:sp>
        </p:grpSp>
        <p:sp>
          <p:nvSpPr>
            <p:cNvPr id="13" name="Freeform 13"/>
            <p:cNvSpPr/>
            <p:nvPr/>
          </p:nvSpPr>
          <p:spPr>
            <a:xfrm>
              <a:off x="129821" y="129821"/>
              <a:ext cx="1623061" cy="1623061"/>
            </a:xfrm>
            <a:custGeom>
              <a:avLst/>
              <a:gdLst/>
              <a:ahLst/>
              <a:cxnLst/>
              <a:rect l="l" t="t" r="r" b="b"/>
              <a:pathLst>
                <a:path w="1623061" h="1623061">
                  <a:moveTo>
                    <a:pt x="0" y="0"/>
                  </a:moveTo>
                  <a:lnTo>
                    <a:pt x="1623061" y="0"/>
                  </a:lnTo>
                  <a:lnTo>
                    <a:pt x="1623061" y="1623061"/>
                  </a:lnTo>
                  <a:lnTo>
                    <a:pt x="0" y="1623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8113805" y="566041"/>
            <a:ext cx="5996196" cy="1976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342D29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Студенты бакалавриата, специалитета, магистратуры (кроме первого и последнего семестра обучения) старше 18 лет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343862" y="3090866"/>
            <a:ext cx="5956435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342D29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Для Китая - владение китайским не ниже уровня В1-В2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99944" y="6287664"/>
            <a:ext cx="4900352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342D29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Отсутствие академических задолженностей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6482078" y="4323186"/>
            <a:ext cx="1412027" cy="1412027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2EFE5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2478295" y="6053248"/>
            <a:ext cx="1412027" cy="1412027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2EFE5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6482078" y="7846273"/>
            <a:ext cx="1412027" cy="1412027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2EFE5"/>
            </a:solidFill>
          </p:spPr>
        </p:sp>
      </p:grpSp>
      <p:sp>
        <p:nvSpPr>
          <p:cNvPr id="23" name="Freeform 23"/>
          <p:cNvSpPr/>
          <p:nvPr/>
        </p:nvSpPr>
        <p:spPr>
          <a:xfrm>
            <a:off x="6579443" y="4420552"/>
            <a:ext cx="1217296" cy="1217296"/>
          </a:xfrm>
          <a:custGeom>
            <a:avLst/>
            <a:gdLst/>
            <a:ahLst/>
            <a:cxnLst/>
            <a:rect l="l" t="t" r="r" b="b"/>
            <a:pathLst>
              <a:path w="1217296" h="1217296">
                <a:moveTo>
                  <a:pt x="0" y="0"/>
                </a:moveTo>
                <a:lnTo>
                  <a:pt x="1217296" y="0"/>
                </a:lnTo>
                <a:lnTo>
                  <a:pt x="1217296" y="1217296"/>
                </a:lnTo>
                <a:lnTo>
                  <a:pt x="0" y="121729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2575660" y="6150613"/>
            <a:ext cx="1217296" cy="1217296"/>
          </a:xfrm>
          <a:custGeom>
            <a:avLst/>
            <a:gdLst/>
            <a:ahLst/>
            <a:cxnLst/>
            <a:rect l="l" t="t" r="r" b="b"/>
            <a:pathLst>
              <a:path w="1217296" h="1217296">
                <a:moveTo>
                  <a:pt x="0" y="0"/>
                </a:moveTo>
                <a:lnTo>
                  <a:pt x="1217296" y="0"/>
                </a:lnTo>
                <a:lnTo>
                  <a:pt x="1217296" y="1217296"/>
                </a:lnTo>
                <a:lnTo>
                  <a:pt x="0" y="121729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6579443" y="7943638"/>
            <a:ext cx="1217296" cy="1217296"/>
          </a:xfrm>
          <a:custGeom>
            <a:avLst/>
            <a:gdLst/>
            <a:ahLst/>
            <a:cxnLst/>
            <a:rect l="l" t="t" r="r" b="b"/>
            <a:pathLst>
              <a:path w="1217296" h="1217296">
                <a:moveTo>
                  <a:pt x="0" y="0"/>
                </a:moveTo>
                <a:lnTo>
                  <a:pt x="1217296" y="0"/>
                </a:lnTo>
                <a:lnTo>
                  <a:pt x="1217296" y="1217296"/>
                </a:lnTo>
                <a:lnTo>
                  <a:pt x="0" y="1217296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8113805" y="4759960"/>
            <a:ext cx="5576914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342D29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Хорошая успеваемость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113805" y="8254473"/>
            <a:ext cx="5996196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>
                <a:solidFill>
                  <a:srgbClr val="342D29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Желание получать новые знания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5006" y="-15256"/>
            <a:ext cx="9524476" cy="11828372"/>
          </a:xfrm>
          <a:custGeom>
            <a:avLst/>
            <a:gdLst/>
            <a:ahLst/>
            <a:cxnLst/>
            <a:rect l="l" t="t" r="r" b="b"/>
            <a:pathLst>
              <a:path w="9524476" h="11828372">
                <a:moveTo>
                  <a:pt x="0" y="0"/>
                </a:moveTo>
                <a:lnTo>
                  <a:pt x="9524476" y="0"/>
                </a:lnTo>
                <a:lnTo>
                  <a:pt x="9524476" y="11828372"/>
                </a:lnTo>
                <a:lnTo>
                  <a:pt x="0" y="118283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105" r="-44946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7138579" y="1209675"/>
            <a:ext cx="6228658" cy="9107488"/>
          </a:xfrm>
          <a:prstGeom prst="rect">
            <a:avLst/>
          </a:prstGeom>
          <a:solidFill>
            <a:srgbClr val="D4C0AB"/>
          </a:solidFill>
        </p:spPr>
      </p:sp>
      <p:grpSp>
        <p:nvGrpSpPr>
          <p:cNvPr id="4" name="Group 4"/>
          <p:cNvGrpSpPr/>
          <p:nvPr/>
        </p:nvGrpSpPr>
        <p:grpSpPr>
          <a:xfrm>
            <a:off x="7638840" y="1805410"/>
            <a:ext cx="5228135" cy="7418989"/>
            <a:chOff x="0" y="0"/>
            <a:chExt cx="6970847" cy="9891985"/>
          </a:xfrm>
        </p:grpSpPr>
        <p:sp>
          <p:nvSpPr>
            <p:cNvPr id="5" name="TextBox 5"/>
            <p:cNvSpPr txBox="1"/>
            <p:nvPr/>
          </p:nvSpPr>
          <p:spPr>
            <a:xfrm>
              <a:off x="0" y="3916854"/>
              <a:ext cx="6970847" cy="59751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0"/>
                </a:lnSpc>
              </a:pPr>
              <a:r>
                <a:rPr lang="en-US" sz="2350" spc="211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1.ЗАЯВКА В ОМС</a:t>
              </a:r>
            </a:p>
            <a:p>
              <a:pPr algn="ctr">
                <a:lnSpc>
                  <a:spcPts val="3290"/>
                </a:lnSpc>
              </a:pPr>
              <a:r>
                <a:rPr lang="en-US" sz="2350" spc="211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2. СОБЕСЕДОВАНИЕ</a:t>
              </a:r>
            </a:p>
            <a:p>
              <a:pPr algn="ctr">
                <a:lnSpc>
                  <a:spcPts val="3290"/>
                </a:lnSpc>
              </a:pPr>
              <a:r>
                <a:rPr lang="en-US" sz="2350" spc="211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3. СБОР ДОКУМЕНТОВ В УСТАНОВЛЕННЫЕ СРОКИ</a:t>
              </a:r>
            </a:p>
            <a:p>
              <a:pPr algn="ctr">
                <a:lnSpc>
                  <a:spcPts val="3290"/>
                </a:lnSpc>
              </a:pPr>
              <a:r>
                <a:rPr lang="en-US" sz="2350" spc="211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4. НОМИНИРОВАНИЕ</a:t>
              </a:r>
            </a:p>
            <a:p>
              <a:pPr algn="ctr">
                <a:lnSpc>
                  <a:spcPts val="3290"/>
                </a:lnSpc>
              </a:pPr>
              <a:r>
                <a:rPr lang="en-US" sz="2350" spc="211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5. ОГЛАШЕНИЕ РЕЗУЛЬТАТОВ</a:t>
              </a:r>
            </a:p>
            <a:p>
              <a:pPr algn="ctr">
                <a:lnSpc>
                  <a:spcPts val="3290"/>
                </a:lnSpc>
              </a:pPr>
              <a:r>
                <a:rPr lang="en-US" sz="2350" spc="211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6. ОФОРМЛЕНИЕ ИНД.ПЛАНА</a:t>
              </a:r>
            </a:p>
            <a:p>
              <a:pPr algn="ctr">
                <a:lnSpc>
                  <a:spcPts val="3290"/>
                </a:lnSpc>
              </a:pPr>
              <a:r>
                <a:rPr lang="en-US" sz="2350" spc="211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7. ОФОРМЛЕНИЕ ВСЕХ ОСТАЛЬНЫХ СОПУТСТВУЮЩИХ ДОКУМЕНТОВ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42900"/>
              <a:ext cx="6970847" cy="294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18"/>
                </a:lnSpc>
              </a:pPr>
              <a:r>
                <a:rPr lang="en-US" sz="7386">
                  <a:solidFill>
                    <a:srgbClr val="342D29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Процедура подачи заявки</a:t>
              </a:r>
            </a:p>
          </p:txBody>
        </p:sp>
      </p:grpSp>
      <p:sp>
        <p:nvSpPr>
          <p:cNvPr id="7" name="AutoShape 7"/>
          <p:cNvSpPr/>
          <p:nvPr/>
        </p:nvSpPr>
        <p:spPr>
          <a:xfrm>
            <a:off x="8289470" y="1179513"/>
            <a:ext cx="6972300" cy="30162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8" name="AutoShape 8"/>
          <p:cNvSpPr/>
          <p:nvPr/>
        </p:nvSpPr>
        <p:spPr>
          <a:xfrm>
            <a:off x="651770" y="0"/>
            <a:ext cx="5906814" cy="7835001"/>
          </a:xfrm>
          <a:prstGeom prst="rect">
            <a:avLst/>
          </a:prstGeom>
          <a:solidFill>
            <a:srgbClr val="FFB588"/>
          </a:solidFill>
        </p:spPr>
      </p:sp>
      <p:sp>
        <p:nvSpPr>
          <p:cNvPr id="9" name="AutoShape 9"/>
          <p:cNvSpPr/>
          <p:nvPr/>
        </p:nvSpPr>
        <p:spPr>
          <a:xfrm rot="-5400000">
            <a:off x="9861864" y="5123482"/>
            <a:ext cx="10287000" cy="9525"/>
          </a:xfrm>
          <a:prstGeom prst="rect">
            <a:avLst/>
          </a:prstGeom>
          <a:solidFill>
            <a:srgbClr val="342D29"/>
          </a:solidFill>
        </p:spPr>
      </p:sp>
      <p:grpSp>
        <p:nvGrpSpPr>
          <p:cNvPr id="10" name="Group 10"/>
          <p:cNvGrpSpPr/>
          <p:nvPr/>
        </p:nvGrpSpPr>
        <p:grpSpPr>
          <a:xfrm>
            <a:off x="1028700" y="269707"/>
            <a:ext cx="5099976" cy="6856142"/>
            <a:chOff x="0" y="0"/>
            <a:chExt cx="6799968" cy="9141522"/>
          </a:xfrm>
        </p:grpSpPr>
        <p:sp>
          <p:nvSpPr>
            <p:cNvPr id="11" name="TextBox 11"/>
            <p:cNvSpPr txBox="1"/>
            <p:nvPr/>
          </p:nvSpPr>
          <p:spPr>
            <a:xfrm>
              <a:off x="0" y="2252725"/>
              <a:ext cx="6799968" cy="68887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05498" lvl="1" indent="-202749" algn="l">
                <a:lnSpc>
                  <a:spcPts val="3438"/>
                </a:lnSpc>
                <a:buFont typeface="Arial"/>
                <a:buChar char="•"/>
              </a:pPr>
              <a:r>
                <a:rPr lang="en-US" sz="2456" spc="221">
                  <a:solidFill>
                    <a:srgbClr val="000000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КОПИЯ ПАСПОРТА </a:t>
              </a:r>
            </a:p>
            <a:p>
              <a:pPr marL="405498" lvl="1" indent="-202749" algn="l">
                <a:lnSpc>
                  <a:spcPts val="3438"/>
                </a:lnSpc>
                <a:buFont typeface="Arial"/>
                <a:buChar char="•"/>
              </a:pPr>
              <a:r>
                <a:rPr lang="en-US" sz="2456" spc="221">
                  <a:solidFill>
                    <a:srgbClr val="000000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СПРАВКА ОБ ОБУЧЕНИИ</a:t>
              </a:r>
            </a:p>
            <a:p>
              <a:pPr marL="405498" lvl="1" indent="-202749" algn="l">
                <a:lnSpc>
                  <a:spcPts val="3438"/>
                </a:lnSpc>
                <a:buFont typeface="Arial"/>
                <a:buChar char="•"/>
              </a:pPr>
              <a:r>
                <a:rPr lang="en-US" sz="2456" spc="221">
                  <a:solidFill>
                    <a:srgbClr val="000000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КОПИЯ ЗАЧЕТНОЙ КНИЖКИ/ДИПЛОМА</a:t>
              </a:r>
            </a:p>
            <a:p>
              <a:pPr marL="405498" lvl="1" indent="-202749" algn="l">
                <a:lnSpc>
                  <a:spcPts val="3438"/>
                </a:lnSpc>
                <a:buFont typeface="Arial"/>
                <a:buChar char="•"/>
              </a:pPr>
              <a:r>
                <a:rPr lang="en-US" sz="2456" spc="221">
                  <a:solidFill>
                    <a:srgbClr val="000000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РЕКОМЕНДАЦИЯ НАУЧ.РУКОВОДИТЕЛЯ</a:t>
              </a:r>
            </a:p>
            <a:p>
              <a:pPr marL="405498" lvl="1" indent="-202749" algn="l">
                <a:lnSpc>
                  <a:spcPts val="3438"/>
                </a:lnSpc>
                <a:buFont typeface="Arial"/>
                <a:buChar char="•"/>
              </a:pPr>
              <a:r>
                <a:rPr lang="en-US" sz="2456" spc="221">
                  <a:solidFill>
                    <a:srgbClr val="000000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ВЫПИСКА С ЗАСЕДАНИЯ КАФЕДРЫ</a:t>
              </a:r>
            </a:p>
            <a:p>
              <a:pPr marL="405498" lvl="1" indent="-202749" algn="l">
                <a:lnSpc>
                  <a:spcPts val="3438"/>
                </a:lnSpc>
                <a:buFont typeface="Arial"/>
                <a:buChar char="•"/>
              </a:pPr>
              <a:r>
                <a:rPr lang="en-US" sz="2456" spc="221">
                  <a:solidFill>
                    <a:srgbClr val="000000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ВЫПИСКА С ЗАСЕДАНИЯ УЧЁНОГО СОВЕТА ИНСТИТУТА</a:t>
              </a:r>
            </a:p>
            <a:p>
              <a:pPr marL="405498" lvl="1" indent="-202749" algn="l">
                <a:lnSpc>
                  <a:spcPts val="3438"/>
                </a:lnSpc>
                <a:buFont typeface="Arial"/>
                <a:buChar char="•"/>
              </a:pPr>
              <a:r>
                <a:rPr lang="en-US" sz="2456" spc="221">
                  <a:solidFill>
                    <a:srgbClr val="000000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ПЛАН СТАЖИРОВКИ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76200"/>
              <a:ext cx="6799968" cy="1494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45"/>
                </a:lnSpc>
              </a:pPr>
              <a:r>
                <a:rPr lang="en-US" sz="7768">
                  <a:solidFill>
                    <a:srgbClr val="342D29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Документы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5006" y="-15256"/>
            <a:ext cx="9524476" cy="11828372"/>
          </a:xfrm>
          <a:custGeom>
            <a:avLst/>
            <a:gdLst/>
            <a:ahLst/>
            <a:cxnLst/>
            <a:rect l="l" t="t" r="r" b="b"/>
            <a:pathLst>
              <a:path w="9524476" h="11828372">
                <a:moveTo>
                  <a:pt x="0" y="0"/>
                </a:moveTo>
                <a:lnTo>
                  <a:pt x="9524476" y="0"/>
                </a:lnTo>
                <a:lnTo>
                  <a:pt x="9524476" y="11828372"/>
                </a:lnTo>
                <a:lnTo>
                  <a:pt x="0" y="118283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105" r="-44946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8289470" y="1179513"/>
            <a:ext cx="6972300" cy="30162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4" name="AutoShape 4"/>
          <p:cNvSpPr/>
          <p:nvPr/>
        </p:nvSpPr>
        <p:spPr>
          <a:xfrm>
            <a:off x="2712361" y="1179512"/>
            <a:ext cx="10523591" cy="7987774"/>
          </a:xfrm>
          <a:prstGeom prst="rect">
            <a:avLst/>
          </a:prstGeom>
          <a:solidFill>
            <a:srgbClr val="FFB588"/>
          </a:solidFill>
        </p:spPr>
      </p:sp>
      <p:sp>
        <p:nvSpPr>
          <p:cNvPr id="5" name="AutoShape 5"/>
          <p:cNvSpPr/>
          <p:nvPr/>
        </p:nvSpPr>
        <p:spPr>
          <a:xfrm rot="-5400000">
            <a:off x="9861864" y="5123482"/>
            <a:ext cx="10287000" cy="9525"/>
          </a:xfrm>
          <a:prstGeom prst="rect">
            <a:avLst/>
          </a:prstGeom>
          <a:solidFill>
            <a:srgbClr val="342D29"/>
          </a:solidFill>
        </p:spPr>
      </p:sp>
      <p:grpSp>
        <p:nvGrpSpPr>
          <p:cNvPr id="6" name="Group 6"/>
          <p:cNvGrpSpPr/>
          <p:nvPr/>
        </p:nvGrpSpPr>
        <p:grpSpPr>
          <a:xfrm>
            <a:off x="3250452" y="2292479"/>
            <a:ext cx="9447409" cy="4711500"/>
            <a:chOff x="0" y="0"/>
            <a:chExt cx="12596545" cy="6282000"/>
          </a:xfrm>
        </p:grpSpPr>
        <p:sp>
          <p:nvSpPr>
            <p:cNvPr id="7" name="TextBox 7"/>
            <p:cNvSpPr txBox="1"/>
            <p:nvPr/>
          </p:nvSpPr>
          <p:spPr>
            <a:xfrm>
              <a:off x="0" y="3031991"/>
              <a:ext cx="12596545" cy="32500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56501" lvl="1" indent="-378250" algn="l">
                <a:lnSpc>
                  <a:spcPts val="4905"/>
                </a:lnSpc>
                <a:buFont typeface="Arial"/>
                <a:buChar char="•"/>
              </a:pPr>
              <a:r>
                <a:rPr lang="en-US" sz="3503" spc="315">
                  <a:solidFill>
                    <a:srgbClr val="000000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БЕЗВИЗОВЫЙ РЕЖИМ</a:t>
              </a:r>
            </a:p>
            <a:p>
              <a:pPr marL="756501" lvl="1" indent="-378250" algn="l">
                <a:lnSpc>
                  <a:spcPts val="4905"/>
                </a:lnSpc>
                <a:buFont typeface="Arial"/>
                <a:buChar char="•"/>
              </a:pPr>
              <a:r>
                <a:rPr lang="en-US" sz="3503" spc="315">
                  <a:solidFill>
                    <a:srgbClr val="000000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ОТСУТСТВИЕ ЯЗЫКОВОГО БАРЬЕРА</a:t>
              </a:r>
            </a:p>
            <a:p>
              <a:pPr marL="756501" lvl="1" indent="-378250" algn="l">
                <a:lnSpc>
                  <a:spcPts val="4905"/>
                </a:lnSpc>
                <a:buFont typeface="Arial"/>
                <a:buChar char="•"/>
              </a:pPr>
              <a:r>
                <a:rPr lang="en-US" sz="3503" spc="315">
                  <a:solidFill>
                    <a:srgbClr val="000000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НЕДОРОГОЕ ПРОЖИВАНИЕ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7150"/>
              <a:ext cx="12596545" cy="23070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31"/>
                </a:lnSpc>
              </a:pPr>
              <a:r>
                <a:rPr lang="en-US" sz="6119">
                  <a:solidFill>
                    <a:srgbClr val="342D29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Преимущества стажировки в страны СНГ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883" y="-3064"/>
            <a:ext cx="8123507" cy="8885983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Freeform 3"/>
          <p:cNvSpPr/>
          <p:nvPr/>
        </p:nvSpPr>
        <p:spPr>
          <a:xfrm>
            <a:off x="335855" y="373372"/>
            <a:ext cx="7172380" cy="6844273"/>
          </a:xfrm>
          <a:custGeom>
            <a:avLst/>
            <a:gdLst/>
            <a:ahLst/>
            <a:cxnLst/>
            <a:rect l="l" t="t" r="r" b="b"/>
            <a:pathLst>
              <a:path w="7172380" h="6844273">
                <a:moveTo>
                  <a:pt x="0" y="0"/>
                </a:moveTo>
                <a:lnTo>
                  <a:pt x="7172380" y="0"/>
                </a:lnTo>
                <a:lnTo>
                  <a:pt x="7172380" y="6844274"/>
                </a:lnTo>
                <a:lnTo>
                  <a:pt x="0" y="6844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099" r="-25859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381358" y="3320877"/>
            <a:ext cx="9163166" cy="3888649"/>
            <a:chOff x="0" y="0"/>
            <a:chExt cx="2413344" cy="10241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13344" cy="1024171"/>
            </a:xfrm>
            <a:custGeom>
              <a:avLst/>
              <a:gdLst/>
              <a:ahLst/>
              <a:cxnLst/>
              <a:rect l="l" t="t" r="r" b="b"/>
              <a:pathLst>
                <a:path w="2413344" h="1024171">
                  <a:moveTo>
                    <a:pt x="0" y="0"/>
                  </a:moveTo>
                  <a:lnTo>
                    <a:pt x="2413344" y="0"/>
                  </a:lnTo>
                  <a:lnTo>
                    <a:pt x="2413344" y="1024171"/>
                  </a:lnTo>
                  <a:lnTo>
                    <a:pt x="0" y="102417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2413344" cy="10908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5039"/>
                </a:lnSpc>
              </a:pPr>
              <a:r>
                <a:rPr lang="en-US" sz="3599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→ Сайт ВолГУ</a:t>
              </a:r>
            </a:p>
            <a:p>
              <a:pPr algn="l">
                <a:lnSpc>
                  <a:spcPts val="5039"/>
                </a:lnSpc>
              </a:pPr>
              <a:r>
                <a:rPr lang="en-US" sz="3599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→ Международная деятельность</a:t>
              </a:r>
            </a:p>
            <a:p>
              <a:pPr algn="l">
                <a:lnSpc>
                  <a:spcPts val="5039"/>
                </a:lnSpc>
              </a:pPr>
              <a:r>
                <a:rPr lang="en-US" sz="3599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→ Отдел международного сотрудничества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15499146" y="3770235"/>
            <a:ext cx="1339385" cy="1339385"/>
          </a:xfrm>
          <a:custGeom>
            <a:avLst/>
            <a:gdLst/>
            <a:ahLst/>
            <a:cxnLst/>
            <a:rect l="l" t="t" r="r" b="b"/>
            <a:pathLst>
              <a:path w="1339385" h="1339385">
                <a:moveTo>
                  <a:pt x="0" y="0"/>
                </a:moveTo>
                <a:lnTo>
                  <a:pt x="1339384" y="0"/>
                </a:lnTo>
                <a:lnTo>
                  <a:pt x="1339384" y="1339384"/>
                </a:lnTo>
                <a:lnTo>
                  <a:pt x="0" y="133938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l="-258064" t="-98830" r="-9213" b="-8393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80767" y="7614487"/>
            <a:ext cx="2536862" cy="2536862"/>
          </a:xfrm>
          <a:custGeom>
            <a:avLst/>
            <a:gdLst/>
            <a:ahLst/>
            <a:cxnLst/>
            <a:rect l="l" t="t" r="r" b="b"/>
            <a:pathLst>
              <a:path w="2536862" h="2536862">
                <a:moveTo>
                  <a:pt x="0" y="0"/>
                </a:moveTo>
                <a:lnTo>
                  <a:pt x="2536862" y="0"/>
                </a:lnTo>
                <a:lnTo>
                  <a:pt x="2536862" y="2536862"/>
                </a:lnTo>
                <a:lnTo>
                  <a:pt x="0" y="2536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381358" y="373372"/>
            <a:ext cx="8457173" cy="2901446"/>
            <a:chOff x="0" y="0"/>
            <a:chExt cx="11276230" cy="3868594"/>
          </a:xfrm>
        </p:grpSpPr>
        <p:sp>
          <p:nvSpPr>
            <p:cNvPr id="10" name="TextBox 10"/>
            <p:cNvSpPr txBox="1"/>
            <p:nvPr/>
          </p:nvSpPr>
          <p:spPr>
            <a:xfrm>
              <a:off x="0" y="0"/>
              <a:ext cx="11276230" cy="812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95"/>
                </a:lnSpc>
              </a:pPr>
              <a:r>
                <a:rPr lang="en-US" sz="3996" spc="39">
                  <a:solidFill>
                    <a:srgbClr val="342D29"/>
                  </a:solidFill>
                  <a:latin typeface="Assistant Bold"/>
                  <a:ea typeface="Assistant Bold"/>
                  <a:cs typeface="Assistant Bold"/>
                  <a:sym typeface="Assistant Bold"/>
                </a:rPr>
                <a:t>ГДЕ УЗНАТЬ О СТАЖИРОВКАХ ?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251669"/>
              <a:ext cx="11276230" cy="2616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799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Аудитория </a:t>
              </a:r>
              <a:r>
                <a:rPr lang="en-US" sz="2799">
                  <a:solidFill>
                    <a:srgbClr val="342D29"/>
                  </a:solidFill>
                  <a:latin typeface="Assistant Regular Bold"/>
                  <a:ea typeface="Assistant Regular Bold"/>
                  <a:cs typeface="Assistant Regular Bold"/>
                  <a:sym typeface="Assistant Regular Bold"/>
                </a:rPr>
                <a:t>2-18</a:t>
              </a:r>
              <a:r>
                <a:rPr lang="en-US" sz="2799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В</a:t>
              </a:r>
            </a:p>
            <a:p>
              <a:pPr algn="l">
                <a:lnSpc>
                  <a:spcPts val="3919"/>
                </a:lnSpc>
              </a:pPr>
              <a:r>
                <a:rPr lang="en-US" sz="2799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E-mail: </a:t>
              </a:r>
              <a:r>
                <a:rPr lang="en-US" sz="2799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  <a:hlinkClick r:id="rId5" tooltip="mailto:oms@volsu.ru"/>
                </a:rPr>
                <a:t>oms@volsu.ru</a:t>
              </a:r>
            </a:p>
            <a:p>
              <a:pPr algn="l">
                <a:lnSpc>
                  <a:spcPts val="3919"/>
                </a:lnSpc>
              </a:pPr>
              <a:r>
                <a:rPr lang="en-US" sz="2799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Тел.: (8442) 460291 </a:t>
              </a:r>
            </a:p>
            <a:p>
              <a:pPr algn="l">
                <a:lnSpc>
                  <a:spcPts val="391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55668" y="7266676"/>
            <a:ext cx="9986158" cy="2546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3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6643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6643"/>
              </a:lnSpc>
              <a:spcBef>
                <a:spcPct val="0"/>
              </a:spcBef>
            </a:pPr>
            <a:r>
              <a:rPr lang="en-US" sz="6039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ВКонтакте @volsu_international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3737" y="538612"/>
            <a:ext cx="6094530" cy="8719688"/>
          </a:xfrm>
          <a:custGeom>
            <a:avLst/>
            <a:gdLst/>
            <a:ahLst/>
            <a:cxnLst/>
            <a:rect l="l" t="t" r="r" b="b"/>
            <a:pathLst>
              <a:path w="6094530" h="8719688">
                <a:moveTo>
                  <a:pt x="0" y="0"/>
                </a:moveTo>
                <a:lnTo>
                  <a:pt x="6094530" y="0"/>
                </a:lnTo>
                <a:lnTo>
                  <a:pt x="6094530" y="8719688"/>
                </a:lnTo>
                <a:lnTo>
                  <a:pt x="0" y="8719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66612" y="3858554"/>
            <a:ext cx="1879366" cy="187936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812800"/>
                  </a:lnTo>
                  <a:close/>
                </a:path>
              </a:pathLst>
            </a:custGeom>
            <a:solidFill>
              <a:srgbClr val="F2A8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203200" y="-47625"/>
              <a:ext cx="406400" cy="758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7130276" y="538612"/>
            <a:ext cx="10646175" cy="3032237"/>
          </a:xfrm>
          <a:prstGeom prst="rect">
            <a:avLst/>
          </a:prstGeom>
          <a:solidFill>
            <a:srgbClr val="FFB588"/>
          </a:solidFill>
        </p:spPr>
      </p:sp>
      <p:grpSp>
        <p:nvGrpSpPr>
          <p:cNvPr id="7" name="Group 7"/>
          <p:cNvGrpSpPr/>
          <p:nvPr/>
        </p:nvGrpSpPr>
        <p:grpSpPr>
          <a:xfrm rot="5400000">
            <a:off x="14528299" y="6748636"/>
            <a:ext cx="1879366" cy="1879366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812800"/>
                  </a:lnTo>
                  <a:close/>
                </a:path>
              </a:pathLst>
            </a:custGeom>
            <a:solidFill>
              <a:srgbClr val="F2A8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203200" y="-47625"/>
              <a:ext cx="406400" cy="758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5400000">
            <a:off x="8204317" y="6748636"/>
            <a:ext cx="1879366" cy="187936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812800"/>
                  </a:lnTo>
                  <a:close/>
                </a:path>
              </a:pathLst>
            </a:custGeom>
            <a:solidFill>
              <a:srgbClr val="F2A80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203200" y="-47625"/>
              <a:ext cx="406400" cy="758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482591" y="838285"/>
            <a:ext cx="9447409" cy="3701850"/>
            <a:chOff x="0" y="0"/>
            <a:chExt cx="12596545" cy="4935800"/>
          </a:xfrm>
        </p:grpSpPr>
        <p:sp>
          <p:nvSpPr>
            <p:cNvPr id="14" name="TextBox 14"/>
            <p:cNvSpPr txBox="1"/>
            <p:nvPr/>
          </p:nvSpPr>
          <p:spPr>
            <a:xfrm>
              <a:off x="0" y="4162291"/>
              <a:ext cx="12596545" cy="7735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05"/>
                </a:lnSpc>
              </a:pPr>
              <a:endParaRPr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57150"/>
              <a:ext cx="12596545" cy="34373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31"/>
                </a:lnSpc>
              </a:pPr>
              <a:r>
                <a:rPr lang="en-US" sz="6119">
                  <a:solidFill>
                    <a:srgbClr val="342D29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Специальный гайд для тех, кто собирается на стажировку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0494208" y="6023670"/>
            <a:ext cx="3707932" cy="3815941"/>
          </a:xfrm>
          <a:custGeom>
            <a:avLst/>
            <a:gdLst/>
            <a:ahLst/>
            <a:cxnLst/>
            <a:rect l="l" t="t" r="r" b="b"/>
            <a:pathLst>
              <a:path w="3707932" h="3815941">
                <a:moveTo>
                  <a:pt x="0" y="0"/>
                </a:moveTo>
                <a:lnTo>
                  <a:pt x="3707931" y="0"/>
                </a:lnTo>
                <a:lnTo>
                  <a:pt x="3707931" y="3815942"/>
                </a:lnTo>
                <a:lnTo>
                  <a:pt x="0" y="38159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56" r="-1456"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285586" y="3560621"/>
            <a:ext cx="6628571" cy="4111492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AutoShape 3"/>
          <p:cNvSpPr/>
          <p:nvPr/>
        </p:nvSpPr>
        <p:spPr>
          <a:xfrm>
            <a:off x="278090" y="9635230"/>
            <a:ext cx="6324600" cy="28575"/>
          </a:xfrm>
          <a:prstGeom prst="rect">
            <a:avLst/>
          </a:prstGeom>
          <a:solidFill>
            <a:srgbClr val="342D29"/>
          </a:solidFill>
        </p:spPr>
      </p:sp>
      <p:grpSp>
        <p:nvGrpSpPr>
          <p:cNvPr id="4" name="Group 4"/>
          <p:cNvGrpSpPr/>
          <p:nvPr/>
        </p:nvGrpSpPr>
        <p:grpSpPr>
          <a:xfrm>
            <a:off x="3440390" y="3947649"/>
            <a:ext cx="4997540" cy="6696536"/>
            <a:chOff x="0" y="0"/>
            <a:chExt cx="6663387" cy="892871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25123" r="25123"/>
            <a:stretch>
              <a:fillRect/>
            </a:stretch>
          </p:blipFill>
          <p:spPr>
            <a:xfrm>
              <a:off x="0" y="0"/>
              <a:ext cx="6663387" cy="8928714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>
            <a:off x="141564" y="-125643"/>
            <a:ext cx="4201422" cy="6317928"/>
          </a:xfrm>
          <a:custGeom>
            <a:avLst/>
            <a:gdLst/>
            <a:ahLst/>
            <a:cxnLst/>
            <a:rect l="l" t="t" r="r" b="b"/>
            <a:pathLst>
              <a:path w="4201422" h="6317928">
                <a:moveTo>
                  <a:pt x="0" y="0"/>
                </a:moveTo>
                <a:lnTo>
                  <a:pt x="4201422" y="0"/>
                </a:lnTo>
                <a:lnTo>
                  <a:pt x="4201422" y="6317927"/>
                </a:lnTo>
                <a:lnTo>
                  <a:pt x="0" y="63179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9602490" y="3576753"/>
            <a:ext cx="6399915" cy="4095360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8" name="Freeform 8"/>
          <p:cNvSpPr/>
          <p:nvPr/>
        </p:nvSpPr>
        <p:spPr>
          <a:xfrm>
            <a:off x="9144000" y="4371642"/>
            <a:ext cx="4040214" cy="3641285"/>
          </a:xfrm>
          <a:custGeom>
            <a:avLst/>
            <a:gdLst/>
            <a:ahLst/>
            <a:cxnLst/>
            <a:rect l="l" t="t" r="r" b="b"/>
            <a:pathLst>
              <a:path w="4040214" h="3641285">
                <a:moveTo>
                  <a:pt x="0" y="0"/>
                </a:moveTo>
                <a:lnTo>
                  <a:pt x="4040214" y="0"/>
                </a:lnTo>
                <a:lnTo>
                  <a:pt x="4040214" y="3641285"/>
                </a:lnTo>
                <a:lnTo>
                  <a:pt x="0" y="36412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0955"/>
            </a:stretch>
          </a:blipFill>
        </p:spPr>
      </p:sp>
      <p:sp>
        <p:nvSpPr>
          <p:cNvPr id="9" name="AutoShape 9"/>
          <p:cNvSpPr/>
          <p:nvPr/>
        </p:nvSpPr>
        <p:spPr>
          <a:xfrm rot="5400000">
            <a:off x="10365361" y="8176660"/>
            <a:ext cx="6324600" cy="28575"/>
          </a:xfrm>
          <a:prstGeom prst="rect">
            <a:avLst/>
          </a:prstGeom>
          <a:solidFill>
            <a:srgbClr val="342D29"/>
          </a:solidFill>
        </p:spPr>
      </p:sp>
      <p:grpSp>
        <p:nvGrpSpPr>
          <p:cNvPr id="10" name="Group 10"/>
          <p:cNvGrpSpPr/>
          <p:nvPr/>
        </p:nvGrpSpPr>
        <p:grpSpPr>
          <a:xfrm>
            <a:off x="8834575" y="8421804"/>
            <a:ext cx="6631612" cy="1865196"/>
            <a:chOff x="0" y="0"/>
            <a:chExt cx="8842149" cy="2486928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/>
            <a:srcRect t="28812" b="28812"/>
            <a:stretch>
              <a:fillRect/>
            </a:stretch>
          </p:blipFill>
          <p:spPr>
            <a:xfrm>
              <a:off x="0" y="0"/>
              <a:ext cx="8842149" cy="2486928"/>
            </a:xfrm>
            <a:prstGeom prst="rect">
              <a:avLst/>
            </a:prstGeom>
          </p:spPr>
        </p:pic>
      </p:grpSp>
      <p:sp>
        <p:nvSpPr>
          <p:cNvPr id="12" name="TextBox 12"/>
          <p:cNvSpPr txBox="1"/>
          <p:nvPr/>
        </p:nvSpPr>
        <p:spPr>
          <a:xfrm>
            <a:off x="4641029" y="149746"/>
            <a:ext cx="13320126" cy="3797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1"/>
              </a:lnSpc>
            </a:pPr>
            <a:r>
              <a:rPr lang="en-US" sz="3124" spc="187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ПРОГРАММА АКАДЕМИЧЕСКОГО ОБМЕНА - ЭТО ВОЗМОЖНОСТЬ СЕМЕСТР ОБУЧАТЬСЯ В ВУЗЕ-ПАРТНЁРЕ ВОЛГУ В ДРУГОЙ СТРАНЕ</a:t>
            </a:r>
          </a:p>
          <a:p>
            <a:pPr algn="just">
              <a:lnSpc>
                <a:spcPts val="4061"/>
              </a:lnSpc>
            </a:pPr>
            <a:endParaRPr/>
          </a:p>
          <a:p>
            <a:pPr algn="just">
              <a:lnSpc>
                <a:spcPts val="3411"/>
              </a:lnSpc>
            </a:pPr>
            <a:r>
              <a:rPr lang="en-US" sz="2624" spc="157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АКАДЕМИЧЕСКИЙ ОБМЕН НЕ ПРЕДПОЛАГАЕТ УХОДА В АКАДЕМИЧЕСКИЙ ОТПУСК: СТУДЕНТ ПРОДОЛЖИТ ОБУЧАТЬСЯ СО СВОЕЙ ГРУППОЙ ПОСЛЕ ВОЗВРАЩЕНИЯ ИЗ-ЗА ГРАНИЦЫ. ВСЕ ЗАЧЁТНЫЕ ЕДИНИЦЫ, ПОЛУЧЕННЫЕ НА СТАЖИРОВКЕ, БУДУТ ЗАСЧИТАНЫ В ВОЛГУ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045354" y="5600700"/>
            <a:ext cx="32971" cy="1905000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3" name="AutoShape 3"/>
          <p:cNvSpPr/>
          <p:nvPr/>
        </p:nvSpPr>
        <p:spPr>
          <a:xfrm rot="-5400000">
            <a:off x="8673923" y="5172183"/>
            <a:ext cx="10287000" cy="952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4" name="AutoShape 4"/>
          <p:cNvSpPr/>
          <p:nvPr/>
        </p:nvSpPr>
        <p:spPr>
          <a:xfrm>
            <a:off x="12321190" y="33446"/>
            <a:ext cx="3926322" cy="10604274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5" name="Freeform 5"/>
          <p:cNvSpPr/>
          <p:nvPr/>
        </p:nvSpPr>
        <p:spPr>
          <a:xfrm>
            <a:off x="0" y="7191454"/>
            <a:ext cx="12321190" cy="3261265"/>
          </a:xfrm>
          <a:custGeom>
            <a:avLst/>
            <a:gdLst/>
            <a:ahLst/>
            <a:cxnLst/>
            <a:rect l="l" t="t" r="r" b="b"/>
            <a:pathLst>
              <a:path w="12321190" h="3261265">
                <a:moveTo>
                  <a:pt x="0" y="0"/>
                </a:moveTo>
                <a:lnTo>
                  <a:pt x="12321190" y="0"/>
                </a:lnTo>
                <a:lnTo>
                  <a:pt x="12321190" y="3261265"/>
                </a:lnTo>
                <a:lnTo>
                  <a:pt x="0" y="32612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812600" y="2796099"/>
            <a:ext cx="10189752" cy="4257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47"/>
              </a:lnSpc>
            </a:pPr>
            <a:r>
              <a:rPr lang="en-US" sz="7588" dirty="0" err="1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Какие</a:t>
            </a:r>
            <a:r>
              <a:rPr lang="en-US" sz="7588" dirty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7588" dirty="0" err="1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основные</a:t>
            </a:r>
            <a:r>
              <a:rPr lang="en-US" sz="7588" dirty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7588" dirty="0" err="1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направления</a:t>
            </a:r>
            <a:r>
              <a:rPr lang="en-US" sz="7588" dirty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7588" dirty="0" err="1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стажировок</a:t>
            </a:r>
            <a:r>
              <a:rPr lang="en-US" sz="7588" dirty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7588" dirty="0" err="1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</a:t>
            </a:r>
            <a:r>
              <a:rPr lang="en-US" sz="7588" dirty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7588" dirty="0" smtClean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202</a:t>
            </a:r>
            <a:r>
              <a:rPr lang="ru-RU" sz="7588" dirty="0" smtClean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4</a:t>
            </a:r>
            <a:r>
              <a:rPr lang="en-US" sz="7588" dirty="0" smtClean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-202</a:t>
            </a:r>
            <a:r>
              <a:rPr lang="ru-RU" sz="7588" dirty="0" smtClean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5</a:t>
            </a:r>
            <a:r>
              <a:rPr lang="en-US" sz="7588" dirty="0" smtClean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7588" dirty="0" err="1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учебный</a:t>
            </a:r>
            <a:r>
              <a:rPr lang="en-US" sz="7588" dirty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7588" dirty="0" err="1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год</a:t>
            </a:r>
            <a:r>
              <a:rPr lang="en-US" sz="7588" dirty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?</a:t>
            </a:r>
          </a:p>
        </p:txBody>
      </p:sp>
      <p:sp>
        <p:nvSpPr>
          <p:cNvPr id="7" name="Freeform 7"/>
          <p:cNvSpPr/>
          <p:nvPr/>
        </p:nvSpPr>
        <p:spPr>
          <a:xfrm>
            <a:off x="6582406" y="6315259"/>
            <a:ext cx="1138855" cy="1190441"/>
          </a:xfrm>
          <a:custGeom>
            <a:avLst/>
            <a:gdLst/>
            <a:ahLst/>
            <a:cxnLst/>
            <a:rect l="l" t="t" r="r" b="b"/>
            <a:pathLst>
              <a:path w="1138855" h="1190441">
                <a:moveTo>
                  <a:pt x="0" y="0"/>
                </a:moveTo>
                <a:lnTo>
                  <a:pt x="1138855" y="0"/>
                </a:lnTo>
                <a:lnTo>
                  <a:pt x="1138855" y="1190441"/>
                </a:lnTo>
                <a:lnTo>
                  <a:pt x="0" y="11904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8765427" cy="10287000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TextBox 3"/>
          <p:cNvSpPr txBox="1"/>
          <p:nvPr/>
        </p:nvSpPr>
        <p:spPr>
          <a:xfrm>
            <a:off x="12378349" y="3367200"/>
            <a:ext cx="4771376" cy="79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560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УЗБЕКИСТАН</a:t>
            </a:r>
          </a:p>
        </p:txBody>
      </p:sp>
      <p:sp>
        <p:nvSpPr>
          <p:cNvPr id="4" name="Freeform 4"/>
          <p:cNvSpPr/>
          <p:nvPr/>
        </p:nvSpPr>
        <p:spPr>
          <a:xfrm>
            <a:off x="730173" y="1464662"/>
            <a:ext cx="1636817" cy="1181484"/>
          </a:xfrm>
          <a:custGeom>
            <a:avLst/>
            <a:gdLst/>
            <a:ahLst/>
            <a:cxnLst/>
            <a:rect l="l" t="t" r="r" b="b"/>
            <a:pathLst>
              <a:path w="1636817" h="1181484">
                <a:moveTo>
                  <a:pt x="0" y="0"/>
                </a:moveTo>
                <a:lnTo>
                  <a:pt x="1636817" y="0"/>
                </a:lnTo>
                <a:lnTo>
                  <a:pt x="1636817" y="1181484"/>
                </a:lnTo>
                <a:lnTo>
                  <a:pt x="0" y="11814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30173" y="5453411"/>
            <a:ext cx="1638393" cy="1182622"/>
          </a:xfrm>
          <a:custGeom>
            <a:avLst/>
            <a:gdLst/>
            <a:ahLst/>
            <a:cxnLst/>
            <a:rect l="l" t="t" r="r" b="b"/>
            <a:pathLst>
              <a:path w="1638393" h="1182622">
                <a:moveTo>
                  <a:pt x="0" y="0"/>
                </a:moveTo>
                <a:lnTo>
                  <a:pt x="1638392" y="0"/>
                </a:lnTo>
                <a:lnTo>
                  <a:pt x="1638392" y="1182621"/>
                </a:lnTo>
                <a:lnTo>
                  <a:pt x="0" y="11826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840820" y="3143880"/>
            <a:ext cx="1638393" cy="1182622"/>
          </a:xfrm>
          <a:custGeom>
            <a:avLst/>
            <a:gdLst/>
            <a:ahLst/>
            <a:cxnLst/>
            <a:rect l="l" t="t" r="r" b="b"/>
            <a:pathLst>
              <a:path w="1638393" h="1182622">
                <a:moveTo>
                  <a:pt x="0" y="0"/>
                </a:moveTo>
                <a:lnTo>
                  <a:pt x="1638393" y="0"/>
                </a:lnTo>
                <a:lnTo>
                  <a:pt x="1638393" y="1182621"/>
                </a:lnTo>
                <a:lnTo>
                  <a:pt x="0" y="1182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221187" y="1686845"/>
            <a:ext cx="4845173" cy="794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560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КАЗАХСТАН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17784" y="5676163"/>
            <a:ext cx="5001614" cy="79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560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БЕЛАРУСЬ</a:t>
            </a:r>
          </a:p>
        </p:txBody>
      </p:sp>
      <p:sp>
        <p:nvSpPr>
          <p:cNvPr id="9" name="Freeform 9"/>
          <p:cNvSpPr/>
          <p:nvPr/>
        </p:nvSpPr>
        <p:spPr>
          <a:xfrm>
            <a:off x="9840820" y="7311621"/>
            <a:ext cx="1638393" cy="1182622"/>
          </a:xfrm>
          <a:custGeom>
            <a:avLst/>
            <a:gdLst/>
            <a:ahLst/>
            <a:cxnLst/>
            <a:rect l="l" t="t" r="r" b="b"/>
            <a:pathLst>
              <a:path w="1638393" h="1182622">
                <a:moveTo>
                  <a:pt x="0" y="0"/>
                </a:moveTo>
                <a:lnTo>
                  <a:pt x="1638393" y="0"/>
                </a:lnTo>
                <a:lnTo>
                  <a:pt x="1638393" y="1182622"/>
                </a:lnTo>
                <a:lnTo>
                  <a:pt x="0" y="11826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487924" y="7534051"/>
            <a:ext cx="2682553" cy="79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560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КИТАЙ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553" y="0"/>
            <a:ext cx="8765427" cy="10287000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Freeform 3"/>
          <p:cNvSpPr/>
          <p:nvPr/>
        </p:nvSpPr>
        <p:spPr>
          <a:xfrm>
            <a:off x="3071770" y="6172200"/>
            <a:ext cx="5700605" cy="4114800"/>
          </a:xfrm>
          <a:custGeom>
            <a:avLst/>
            <a:gdLst/>
            <a:ahLst/>
            <a:cxnLst/>
            <a:rect l="l" t="t" r="r" b="b"/>
            <a:pathLst>
              <a:path w="5700605" h="4114800">
                <a:moveTo>
                  <a:pt x="0" y="0"/>
                </a:moveTo>
                <a:lnTo>
                  <a:pt x="5700605" y="0"/>
                </a:lnTo>
                <a:lnTo>
                  <a:pt x="57006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-158434" y="1066800"/>
            <a:ext cx="8555190" cy="5056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3734" lvl="1" indent="-396867" algn="just">
              <a:lnSpc>
                <a:spcPts val="4044"/>
              </a:lnSpc>
              <a:buFont typeface="Arial"/>
              <a:buChar char="•"/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Информационная безопасность</a:t>
            </a:r>
          </a:p>
          <a:p>
            <a:pPr algn="just">
              <a:lnSpc>
                <a:spcPts val="4044"/>
              </a:lnSpc>
            </a:pPr>
            <a:endParaRPr/>
          </a:p>
          <a:p>
            <a:pPr marL="793734" lvl="1" indent="-396867" algn="just">
              <a:lnSpc>
                <a:spcPts val="4044"/>
              </a:lnSpc>
              <a:buFont typeface="Arial"/>
              <a:buChar char="•"/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Информационная безопасность автоматизированных систем</a:t>
            </a:r>
          </a:p>
          <a:p>
            <a:pPr algn="just">
              <a:lnSpc>
                <a:spcPts val="4044"/>
              </a:lnSpc>
            </a:pPr>
            <a:endParaRPr/>
          </a:p>
          <a:p>
            <a:pPr marL="793734" lvl="1" indent="-396867" algn="just">
              <a:lnSpc>
                <a:spcPts val="4044"/>
              </a:lnSpc>
              <a:buFont typeface="Arial"/>
              <a:buChar char="•"/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Безопасность информационных технологий в правоохранительной сфере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418280" y="723780"/>
            <a:ext cx="8352995" cy="8309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2048" lvl="1" indent="-351024" algn="just">
              <a:lnSpc>
                <a:spcPts val="3576"/>
              </a:lnSpc>
              <a:buFont typeface="Arial"/>
              <a:buChar char="•"/>
            </a:pPr>
            <a:r>
              <a:rPr lang="en-US" sz="3600" dirty="0" err="1" smtClean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Белорусский</a:t>
            </a:r>
            <a:r>
              <a:rPr lang="en-US" sz="3600" dirty="0" smtClean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государственный</a:t>
            </a:r>
            <a:r>
              <a:rPr lang="en-US" sz="3600" dirty="0" smtClean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университет</a:t>
            </a:r>
            <a:endParaRPr lang="en-US" sz="3600" dirty="0" smtClean="0">
              <a:latin typeface="Times New Roman" pitchFamily="18" charset="0"/>
              <a:ea typeface="Open Sans Bold"/>
              <a:cs typeface="Times New Roman" pitchFamily="18" charset="0"/>
              <a:sym typeface="Open Sans Bold"/>
            </a:endParaRPr>
          </a:p>
          <a:p>
            <a:pPr algn="just">
              <a:lnSpc>
                <a:spcPts val="3576"/>
              </a:lnSpc>
            </a:pPr>
            <a:endParaRPr sz="3600" smtClean="0">
              <a:latin typeface="Times New Roman" pitchFamily="18" charset="0"/>
              <a:cs typeface="Times New Roman" pitchFamily="18" charset="0"/>
            </a:endParaRPr>
          </a:p>
          <a:p>
            <a:pPr marL="702048" lvl="1" indent="-351024" algn="just">
              <a:lnSpc>
                <a:spcPts val="3576"/>
              </a:lnSpc>
              <a:buFont typeface="Arial"/>
              <a:buChar char="•"/>
            </a:pPr>
            <a:r>
              <a:rPr lang="en-US" sz="3600" dirty="0" err="1" smtClean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Гродненский</a:t>
            </a:r>
            <a:r>
              <a:rPr lang="en-US" sz="3600" dirty="0" smtClean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государственный</a:t>
            </a:r>
            <a:r>
              <a:rPr lang="en-US" sz="3600" dirty="0" smtClean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университет</a:t>
            </a:r>
            <a:r>
              <a:rPr lang="en-US" sz="3600" dirty="0" smtClean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им</a:t>
            </a:r>
            <a:r>
              <a:rPr lang="en-US" sz="3600" dirty="0" smtClean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. </a:t>
            </a:r>
            <a:r>
              <a:rPr lang="en-US" sz="3600" dirty="0" err="1" smtClean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Янки</a:t>
            </a:r>
            <a:r>
              <a:rPr lang="en-US" sz="3600" dirty="0" smtClean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Купалы</a:t>
            </a:r>
            <a:endParaRPr lang="ru-RU" sz="3600" dirty="0" smtClean="0">
              <a:latin typeface="Times New Roman" pitchFamily="18" charset="0"/>
              <a:ea typeface="Open Sans Bold"/>
              <a:cs typeface="Times New Roman" pitchFamily="18" charset="0"/>
              <a:sym typeface="Open Sans Bold"/>
            </a:endParaRPr>
          </a:p>
          <a:p>
            <a:pPr marL="702048" lvl="1" indent="-351024" algn="just">
              <a:lnSpc>
                <a:spcPts val="3576"/>
              </a:lnSpc>
              <a:buFont typeface="Arial"/>
              <a:buChar char="•"/>
            </a:pP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702048" lvl="1" indent="-351024" algn="just">
              <a:lnSpc>
                <a:spcPts val="3576"/>
              </a:lnSpc>
              <a:buFont typeface="Arial"/>
              <a:buChar char="•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Белорусский государственный университет информатики и радиоэлектроники </a:t>
            </a:r>
            <a:endParaRPr lang="en-US" sz="3600" dirty="0" smtClean="0">
              <a:latin typeface="Times New Roman" pitchFamily="18" charset="0"/>
              <a:ea typeface="Open Sans Bold"/>
              <a:cs typeface="Times New Roman" pitchFamily="18" charset="0"/>
              <a:sym typeface="Open Sans Bold"/>
            </a:endParaRPr>
          </a:p>
          <a:p>
            <a:pPr algn="just">
              <a:lnSpc>
                <a:spcPts val="3576"/>
              </a:lnSpc>
            </a:pPr>
            <a:endParaRPr sz="3600" smtClean="0">
              <a:latin typeface="Times New Roman" pitchFamily="18" charset="0"/>
              <a:cs typeface="Times New Roman" pitchFamily="18" charset="0"/>
            </a:endParaRPr>
          </a:p>
          <a:p>
            <a:pPr marL="702048" lvl="1" indent="-351024" algn="just">
              <a:lnSpc>
                <a:spcPts val="3576"/>
              </a:lnSpc>
              <a:buFont typeface="Arial"/>
              <a:buChar char="•"/>
            </a:pPr>
            <a:r>
              <a:rPr lang="en-US" sz="3600" dirty="0" err="1" smtClean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Евразийский</a:t>
            </a:r>
            <a:r>
              <a:rPr lang="en-US" sz="3600" dirty="0" smtClean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университет</a:t>
            </a:r>
            <a:r>
              <a:rPr lang="en-US" sz="3600" dirty="0" smtClean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имени</a:t>
            </a:r>
            <a:r>
              <a:rPr lang="en-US" sz="3600" dirty="0" smtClean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 Л.Н. </a:t>
            </a:r>
            <a:r>
              <a:rPr lang="en-US" sz="3600" dirty="0" err="1" smtClean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Гумилева</a:t>
            </a:r>
            <a:endParaRPr lang="en-US" sz="3600" dirty="0" smtClean="0">
              <a:latin typeface="Times New Roman" pitchFamily="18" charset="0"/>
              <a:ea typeface="Open Sans Bold"/>
              <a:cs typeface="Times New Roman" pitchFamily="18" charset="0"/>
              <a:sym typeface="Open Sans Bold"/>
            </a:endParaRPr>
          </a:p>
          <a:p>
            <a:pPr algn="just">
              <a:lnSpc>
                <a:spcPts val="3576"/>
              </a:lnSpc>
            </a:pPr>
            <a:endParaRPr sz="3600" smtClean="0">
              <a:latin typeface="Times New Roman" pitchFamily="18" charset="0"/>
              <a:cs typeface="Times New Roman" pitchFamily="18" charset="0"/>
            </a:endParaRPr>
          </a:p>
          <a:p>
            <a:pPr marL="702048" lvl="1" indent="-351024" algn="just">
              <a:lnSpc>
                <a:spcPts val="3576"/>
              </a:lnSpc>
              <a:buFont typeface="Arial"/>
              <a:buChar char="•"/>
            </a:pPr>
            <a:r>
              <a:rPr lang="en-US" sz="3600" dirty="0" err="1" smtClean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Казахский</a:t>
            </a:r>
            <a:r>
              <a:rPr lang="en-US" sz="3600" dirty="0" smtClean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Национальный</a:t>
            </a:r>
            <a:r>
              <a:rPr lang="en-US" sz="3600" dirty="0" smtClean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университет</a:t>
            </a:r>
            <a:r>
              <a:rPr lang="en-US" sz="3600" dirty="0" smtClean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им</a:t>
            </a:r>
            <a:r>
              <a:rPr lang="en-US" sz="3600" dirty="0" smtClean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. аль-Фараби</a:t>
            </a:r>
          </a:p>
          <a:p>
            <a:pPr algn="just">
              <a:lnSpc>
                <a:spcPts val="3576"/>
              </a:lnSpc>
            </a:pPr>
            <a:endParaRPr sz="3600" smtClean="0">
              <a:latin typeface="Times New Roman" pitchFamily="18" charset="0"/>
              <a:cs typeface="Times New Roman" pitchFamily="18" charset="0"/>
            </a:endParaRPr>
          </a:p>
          <a:p>
            <a:pPr marL="702048" lvl="1" indent="-351024" algn="just">
              <a:lnSpc>
                <a:spcPts val="3576"/>
              </a:lnSpc>
              <a:buFont typeface="Arial"/>
              <a:buChar char="•"/>
            </a:pPr>
            <a:r>
              <a:rPr lang="en-US" sz="3600" dirty="0" err="1" smtClean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Национальный</a:t>
            </a:r>
            <a:r>
              <a:rPr lang="en-US" sz="3600" dirty="0" smtClean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университет</a:t>
            </a:r>
            <a:r>
              <a:rPr lang="en-US" sz="3600" dirty="0" smtClean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Узбекистана</a:t>
            </a:r>
            <a:r>
              <a:rPr lang="en-US" sz="3600" dirty="0" smtClean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имени</a:t>
            </a:r>
            <a:r>
              <a:rPr lang="en-US" sz="3600" dirty="0" smtClean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 Мирзо </a:t>
            </a:r>
            <a:r>
              <a:rPr lang="en-US" sz="3600" dirty="0" err="1" smtClean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Улугбека</a:t>
            </a:r>
            <a:endParaRPr lang="en-US" sz="3600" dirty="0">
              <a:latin typeface="Times New Roman" pitchFamily="18" charset="0"/>
              <a:ea typeface="Open Sans Bold"/>
              <a:cs typeface="Times New Roman" pitchFamily="18" charset="0"/>
              <a:sym typeface="Ope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553" y="0"/>
            <a:ext cx="8765427" cy="10287000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Freeform 3"/>
          <p:cNvSpPr/>
          <p:nvPr/>
        </p:nvSpPr>
        <p:spPr>
          <a:xfrm>
            <a:off x="4500530" y="6172200"/>
            <a:ext cx="3508802" cy="4114800"/>
          </a:xfrm>
          <a:custGeom>
            <a:avLst/>
            <a:gdLst/>
            <a:ahLst/>
            <a:cxnLst/>
            <a:rect l="l" t="t" r="r" b="b"/>
            <a:pathLst>
              <a:path w="3508802" h="4114800">
                <a:moveTo>
                  <a:pt x="0" y="0"/>
                </a:moveTo>
                <a:lnTo>
                  <a:pt x="3508802" y="0"/>
                </a:lnTo>
                <a:lnTo>
                  <a:pt x="35088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76967" y="2157775"/>
            <a:ext cx="5963493" cy="2532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3734" lvl="1" indent="-396867" algn="just">
              <a:lnSpc>
                <a:spcPts val="4044"/>
              </a:lnSpc>
              <a:buFont typeface="Arial"/>
              <a:buChar char="•"/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Наноинженерия</a:t>
            </a:r>
          </a:p>
          <a:p>
            <a:pPr algn="just">
              <a:lnSpc>
                <a:spcPts val="4044"/>
              </a:lnSpc>
            </a:pPr>
            <a:endParaRPr/>
          </a:p>
          <a:p>
            <a:pPr marL="793734" lvl="1" indent="-396867" algn="just">
              <a:lnSpc>
                <a:spcPts val="4044"/>
              </a:lnSpc>
              <a:buFont typeface="Arial"/>
              <a:buChar char="•"/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Нанотехнологии и микросистемная техника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458152" y="1626989"/>
            <a:ext cx="8352995" cy="5023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2048" lvl="1" indent="-351024" algn="just">
              <a:lnSpc>
                <a:spcPts val="3576"/>
              </a:lnSpc>
              <a:buFont typeface="Arial"/>
              <a:buChar char="•"/>
            </a:pPr>
            <a:r>
              <a:rPr lang="en-US" sz="3600" dirty="0" err="1">
                <a:solidFill>
                  <a:srgbClr val="643825"/>
                </a:solidFill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Белорусский</a:t>
            </a:r>
            <a:r>
              <a:rPr lang="en-US" sz="3600" dirty="0">
                <a:solidFill>
                  <a:srgbClr val="643825"/>
                </a:solidFill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643825"/>
                </a:solidFill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государственный</a:t>
            </a:r>
            <a:r>
              <a:rPr lang="en-US" sz="3600" dirty="0">
                <a:solidFill>
                  <a:srgbClr val="643825"/>
                </a:solidFill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 </a:t>
            </a:r>
            <a:r>
              <a:rPr lang="en-US" sz="3600" dirty="0" err="1" smtClean="0">
                <a:solidFill>
                  <a:srgbClr val="643825"/>
                </a:solidFill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университет</a:t>
            </a:r>
            <a:endParaRPr lang="en-US" sz="3600" dirty="0" smtClean="0">
              <a:solidFill>
                <a:srgbClr val="643825"/>
              </a:solidFill>
              <a:latin typeface="Times New Roman" pitchFamily="18" charset="0"/>
              <a:ea typeface="Open Sans Bold"/>
              <a:cs typeface="Times New Roman" pitchFamily="18" charset="0"/>
              <a:sym typeface="Open Sans Bold"/>
            </a:endParaRPr>
          </a:p>
          <a:p>
            <a:pPr marL="702048" lvl="1" indent="-351024" algn="just">
              <a:lnSpc>
                <a:spcPts val="3576"/>
              </a:lnSpc>
              <a:buFont typeface="Arial"/>
              <a:buChar char="•"/>
            </a:pPr>
            <a:endParaRPr lang="en-US" sz="3600" dirty="0" smtClean="0">
              <a:solidFill>
                <a:srgbClr val="643825"/>
              </a:solidFill>
              <a:latin typeface="Times New Roman" pitchFamily="18" charset="0"/>
              <a:ea typeface="Open Sans Bold"/>
              <a:cs typeface="Times New Roman" pitchFamily="18" charset="0"/>
              <a:sym typeface="Open Sans Bold"/>
            </a:endParaRPr>
          </a:p>
          <a:p>
            <a:pPr marL="702048" lvl="1" indent="-351024" algn="just">
              <a:lnSpc>
                <a:spcPts val="3576"/>
              </a:lnSpc>
              <a:buFont typeface="Arial"/>
              <a:buChar char="•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Белорусский государственный университет информатики и радиоэлектроники </a:t>
            </a:r>
            <a:endParaRPr lang="en-US" sz="3600" dirty="0">
              <a:solidFill>
                <a:srgbClr val="643825"/>
              </a:solidFill>
              <a:latin typeface="Times New Roman" pitchFamily="18" charset="0"/>
              <a:ea typeface="Open Sans Bold"/>
              <a:cs typeface="Times New Roman" pitchFamily="18" charset="0"/>
              <a:sym typeface="Open Sans Bold"/>
            </a:endParaRPr>
          </a:p>
          <a:p>
            <a:pPr algn="just">
              <a:lnSpc>
                <a:spcPts val="3576"/>
              </a:lnSpc>
            </a:pPr>
            <a:endParaRPr sz="360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ts val="3576"/>
              </a:lnSpc>
            </a:pPr>
            <a:endParaRPr sz="3600">
              <a:latin typeface="Times New Roman" pitchFamily="18" charset="0"/>
              <a:cs typeface="Times New Roman" pitchFamily="18" charset="0"/>
            </a:endParaRPr>
          </a:p>
          <a:p>
            <a:pPr marL="702048" lvl="1" indent="-351024" algn="just">
              <a:lnSpc>
                <a:spcPts val="3576"/>
              </a:lnSpc>
              <a:buFont typeface="Arial"/>
              <a:buChar char="•"/>
            </a:pPr>
            <a:r>
              <a:rPr lang="en-US" sz="3600" dirty="0" err="1">
                <a:solidFill>
                  <a:srgbClr val="643825"/>
                </a:solidFill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Казахский</a:t>
            </a:r>
            <a:r>
              <a:rPr lang="en-US" sz="3600" dirty="0">
                <a:solidFill>
                  <a:srgbClr val="643825"/>
                </a:solidFill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643825"/>
                </a:solidFill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Национальный</a:t>
            </a:r>
            <a:r>
              <a:rPr lang="en-US" sz="3600" dirty="0">
                <a:solidFill>
                  <a:srgbClr val="643825"/>
                </a:solidFill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643825"/>
                </a:solidFill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университет</a:t>
            </a:r>
            <a:r>
              <a:rPr lang="en-US" sz="3600" dirty="0">
                <a:solidFill>
                  <a:srgbClr val="643825"/>
                </a:solidFill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643825"/>
                </a:solidFill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им</a:t>
            </a:r>
            <a:r>
              <a:rPr lang="en-US" sz="3600" dirty="0">
                <a:solidFill>
                  <a:srgbClr val="643825"/>
                </a:solidFill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. аль-Фараби</a:t>
            </a:r>
          </a:p>
          <a:p>
            <a:pPr algn="just">
              <a:lnSpc>
                <a:spcPts val="3576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553" y="0"/>
            <a:ext cx="8765427" cy="10287000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Freeform 3"/>
          <p:cNvSpPr/>
          <p:nvPr/>
        </p:nvSpPr>
        <p:spPr>
          <a:xfrm>
            <a:off x="1859995" y="575554"/>
            <a:ext cx="4318969" cy="4114800"/>
          </a:xfrm>
          <a:custGeom>
            <a:avLst/>
            <a:gdLst/>
            <a:ahLst/>
            <a:cxnLst/>
            <a:rect l="l" t="t" r="r" b="b"/>
            <a:pathLst>
              <a:path w="4318969" h="4114800">
                <a:moveTo>
                  <a:pt x="0" y="0"/>
                </a:moveTo>
                <a:lnTo>
                  <a:pt x="4318970" y="0"/>
                </a:lnTo>
                <a:lnTo>
                  <a:pt x="43189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09107" y="6220922"/>
            <a:ext cx="7578320" cy="3037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3734" lvl="1" indent="-396867" algn="just">
              <a:lnSpc>
                <a:spcPts val="4044"/>
              </a:lnSpc>
              <a:buFont typeface="Arial"/>
              <a:buChar char="•"/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Инфокоммуникационные технологии и системы связи </a:t>
            </a:r>
          </a:p>
          <a:p>
            <a:pPr algn="just">
              <a:lnSpc>
                <a:spcPts val="4044"/>
              </a:lnSpc>
            </a:pPr>
            <a:endParaRPr/>
          </a:p>
          <a:p>
            <a:pPr marL="793734" lvl="1" indent="-396867" algn="just">
              <a:lnSpc>
                <a:spcPts val="4044"/>
              </a:lnSpc>
              <a:buFont typeface="Arial"/>
              <a:buChar char="•"/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Радиоэлектронные системы и комплексы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378408" y="1112386"/>
            <a:ext cx="7661595" cy="6001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2048" lvl="1" indent="-351024" algn="just">
              <a:lnSpc>
                <a:spcPts val="3576"/>
              </a:lnSpc>
              <a:buFont typeface="Arial"/>
              <a:buChar char="•"/>
            </a:pPr>
            <a:r>
              <a:rPr lang="en-US" sz="3600" dirty="0" err="1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Евразийский</a:t>
            </a:r>
            <a:r>
              <a:rPr lang="en-US" sz="3600" dirty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 </a:t>
            </a:r>
            <a:r>
              <a:rPr lang="en-US" sz="3600" dirty="0" err="1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университет</a:t>
            </a:r>
            <a:r>
              <a:rPr lang="en-US" sz="3600" dirty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 </a:t>
            </a:r>
            <a:r>
              <a:rPr lang="en-US" sz="3600" dirty="0" err="1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имени</a:t>
            </a:r>
            <a:r>
              <a:rPr lang="en-US" sz="3600" dirty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 Л.Н. </a:t>
            </a:r>
            <a:r>
              <a:rPr lang="en-US" sz="3600" dirty="0" err="1" smtClean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Гумилева</a:t>
            </a:r>
            <a:endParaRPr lang="en-US" sz="3600" dirty="0" smtClean="0">
              <a:latin typeface="Times New Roman" pitchFamily="18" charset="0"/>
              <a:ea typeface="Open Sans Bold"/>
              <a:cs typeface="Times New Roman" pitchFamily="18" charset="0"/>
              <a:sym typeface="Open Sans Bold"/>
            </a:endParaRPr>
          </a:p>
          <a:p>
            <a:pPr marL="702048" lvl="1" indent="-351024" algn="just">
              <a:lnSpc>
                <a:spcPts val="3576"/>
              </a:lnSpc>
              <a:buFont typeface="Arial"/>
              <a:buChar char="•"/>
            </a:pPr>
            <a:endParaRPr lang="en-US" sz="3600" dirty="0" smtClean="0">
              <a:latin typeface="Times New Roman" pitchFamily="18" charset="0"/>
              <a:ea typeface="Open Sans Bold"/>
              <a:cs typeface="Times New Roman" pitchFamily="18" charset="0"/>
              <a:sym typeface="Open Sans Bold"/>
            </a:endParaRPr>
          </a:p>
          <a:p>
            <a:pPr marL="702048" lvl="1" indent="-351024" algn="just">
              <a:lnSpc>
                <a:spcPts val="3576"/>
              </a:lnSpc>
              <a:buFont typeface="Arial"/>
              <a:buChar char="•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Белорусский государственный университет информатики и радиоэлектроники</a:t>
            </a:r>
            <a:endParaRPr lang="en-US" sz="3600" dirty="0">
              <a:latin typeface="Times New Roman" pitchFamily="18" charset="0"/>
              <a:ea typeface="Open Sans Bold"/>
              <a:cs typeface="Times New Roman" pitchFamily="18" charset="0"/>
              <a:sym typeface="Open Sans Bold"/>
            </a:endParaRPr>
          </a:p>
          <a:p>
            <a:pPr algn="just">
              <a:lnSpc>
                <a:spcPts val="3576"/>
              </a:lnSpc>
            </a:pPr>
            <a:endParaRPr sz="3600">
              <a:latin typeface="Times New Roman" pitchFamily="18" charset="0"/>
              <a:cs typeface="Times New Roman" pitchFamily="18" charset="0"/>
            </a:endParaRPr>
          </a:p>
          <a:p>
            <a:pPr marL="702048" lvl="1" indent="-351024" algn="just">
              <a:lnSpc>
                <a:spcPts val="3576"/>
              </a:lnSpc>
              <a:buFont typeface="Arial"/>
              <a:buChar char="•"/>
            </a:pPr>
            <a:r>
              <a:rPr lang="en-US" sz="3600" dirty="0" err="1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Казахский</a:t>
            </a:r>
            <a:r>
              <a:rPr lang="en-US" sz="3600" dirty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 </a:t>
            </a:r>
            <a:r>
              <a:rPr lang="en-US" sz="3600" dirty="0" err="1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Национальный</a:t>
            </a:r>
            <a:r>
              <a:rPr lang="en-US" sz="3600" dirty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 </a:t>
            </a:r>
            <a:r>
              <a:rPr lang="en-US" sz="3600" dirty="0" err="1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университет</a:t>
            </a:r>
            <a:r>
              <a:rPr lang="en-US" sz="3600" dirty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 </a:t>
            </a:r>
            <a:r>
              <a:rPr lang="en-US" sz="3600" dirty="0" err="1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им</a:t>
            </a:r>
            <a:r>
              <a:rPr lang="en-US" sz="3600" dirty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. аль-Фараби</a:t>
            </a:r>
          </a:p>
          <a:p>
            <a:pPr algn="just">
              <a:lnSpc>
                <a:spcPts val="3576"/>
              </a:lnSpc>
            </a:pPr>
            <a:endParaRPr sz="3600">
              <a:latin typeface="Times New Roman" pitchFamily="18" charset="0"/>
              <a:cs typeface="Times New Roman" pitchFamily="18" charset="0"/>
            </a:endParaRPr>
          </a:p>
          <a:p>
            <a:pPr marL="702048" lvl="1" indent="-351024" algn="just">
              <a:lnSpc>
                <a:spcPts val="3576"/>
              </a:lnSpc>
              <a:buFont typeface="Arial"/>
              <a:buChar char="•"/>
            </a:pPr>
            <a:r>
              <a:rPr lang="en-US" sz="3600" dirty="0" err="1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Университет</a:t>
            </a:r>
            <a:r>
              <a:rPr lang="en-US" sz="3600" dirty="0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 </a:t>
            </a:r>
            <a:r>
              <a:rPr lang="en-US" sz="3600" dirty="0" err="1">
                <a:latin typeface="Times New Roman" pitchFamily="18" charset="0"/>
                <a:ea typeface="Open Sans Bold"/>
                <a:cs typeface="Times New Roman" pitchFamily="18" charset="0"/>
                <a:sym typeface="Open Sans Bold"/>
              </a:rPr>
              <a:t>Туран</a:t>
            </a:r>
            <a:endParaRPr lang="en-US" sz="3600" dirty="0">
              <a:latin typeface="Times New Roman" pitchFamily="18" charset="0"/>
              <a:ea typeface="Open Sans Bold"/>
              <a:cs typeface="Times New Roman" pitchFamily="18" charset="0"/>
              <a:sym typeface="Open Sans Bold"/>
            </a:endParaRPr>
          </a:p>
          <a:p>
            <a:pPr algn="just">
              <a:lnSpc>
                <a:spcPts val="3576"/>
              </a:lnSpc>
            </a:pPr>
            <a:endParaRPr/>
          </a:p>
          <a:p>
            <a:pPr algn="just">
              <a:lnSpc>
                <a:spcPts val="3576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461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" y="6459964"/>
            <a:ext cx="18288000" cy="4263910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4" name="TextBox 4"/>
          <p:cNvSpPr txBox="1"/>
          <p:nvPr/>
        </p:nvSpPr>
        <p:spPr>
          <a:xfrm>
            <a:off x="438595" y="5891304"/>
            <a:ext cx="15161751" cy="4163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49"/>
              </a:lnSpc>
            </a:pPr>
            <a:endParaRPr/>
          </a:p>
          <a:p>
            <a:pPr algn="just">
              <a:lnSpc>
                <a:spcPts val="5649"/>
              </a:lnSpc>
            </a:pPr>
            <a:r>
              <a:rPr lang="en-US" sz="4035">
                <a:solidFill>
                  <a:srgbClr val="643825"/>
                </a:solidFill>
                <a:latin typeface="Assistant Regular Bold"/>
                <a:ea typeface="Assistant Regular Bold"/>
                <a:cs typeface="Assistant Regular Bold"/>
                <a:sym typeface="Assistant Regular Bold"/>
              </a:rPr>
              <a:t>КАЗАХСТАН</a:t>
            </a:r>
          </a:p>
          <a:p>
            <a:pPr marL="850901" lvl="1" indent="-425450" algn="just">
              <a:lnSpc>
                <a:spcPts val="5517"/>
              </a:lnSpc>
              <a:buFont typeface="Arial"/>
              <a:buChar char="•"/>
            </a:pPr>
            <a:r>
              <a:rPr lang="en-US" sz="394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Евразийский национальный университет имени Л.Н. Гумилёва </a:t>
            </a:r>
          </a:p>
          <a:p>
            <a:pPr marL="850901" lvl="1" indent="-425450" algn="just">
              <a:lnSpc>
                <a:spcPts val="5517"/>
              </a:lnSpc>
              <a:buFont typeface="Arial"/>
              <a:buChar char="•"/>
            </a:pPr>
            <a:r>
              <a:rPr lang="en-US" sz="394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Казахский Национальный университет им. аль-Фараби</a:t>
            </a:r>
          </a:p>
          <a:p>
            <a:pPr marL="850901" lvl="1" indent="-425450" algn="just">
              <a:lnSpc>
                <a:spcPts val="5517"/>
              </a:lnSpc>
              <a:buFont typeface="Arial"/>
              <a:buChar char="•"/>
            </a:pPr>
            <a:r>
              <a:rPr lang="en-US" sz="394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Университет Туран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1066484" y="-306952"/>
            <a:ext cx="4095267" cy="5112533"/>
            <a:chOff x="0" y="0"/>
            <a:chExt cx="5765800" cy="719802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765800" cy="7198027"/>
            </a:xfrm>
            <a:custGeom>
              <a:avLst/>
              <a:gdLst/>
              <a:ahLst/>
              <a:cxnLst/>
              <a:rect l="l" t="t" r="r" b="b"/>
              <a:pathLst>
                <a:path w="5765800" h="7198027">
                  <a:moveTo>
                    <a:pt x="5765800" y="0"/>
                  </a:moveTo>
                  <a:lnTo>
                    <a:pt x="5765800" y="7198027"/>
                  </a:lnTo>
                  <a:lnTo>
                    <a:pt x="2881630" y="6209967"/>
                  </a:lnTo>
                  <a:lnTo>
                    <a:pt x="0" y="7198027"/>
                  </a:lnTo>
                  <a:lnTo>
                    <a:pt x="3810" y="4953318"/>
                  </a:lnTo>
                  <a:lnTo>
                    <a:pt x="8890" y="927686"/>
                  </a:lnTo>
                  <a:lnTo>
                    <a:pt x="10160" y="0"/>
                  </a:lnTo>
                  <a:lnTo>
                    <a:pt x="5765800" y="0"/>
                  </a:lnTo>
                  <a:close/>
                </a:path>
              </a:pathLst>
            </a:custGeom>
            <a:solidFill>
              <a:srgbClr val="643825"/>
            </a:solidFill>
          </p:spPr>
        </p:sp>
      </p:grpSp>
      <p:sp>
        <p:nvSpPr>
          <p:cNvPr id="8" name="TextBox 7"/>
          <p:cNvSpPr txBox="1"/>
          <p:nvPr/>
        </p:nvSpPr>
        <p:spPr>
          <a:xfrm>
            <a:off x="11240303" y="488238"/>
            <a:ext cx="3747629" cy="294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06"/>
              </a:lnSpc>
              <a:spcBef>
                <a:spcPct val="0"/>
              </a:spcBef>
            </a:pP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Примерные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расходы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:</a:t>
            </a:r>
          </a:p>
          <a:p>
            <a:pPr marL="452703" lvl="1" indent="-226352" algn="just">
              <a:lnSpc>
                <a:spcPts val="2306"/>
              </a:lnSpc>
              <a:buFont typeface="Arial"/>
              <a:buChar char="•"/>
            </a:pP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Проезд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: ~ 30 000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руб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. </a:t>
            </a:r>
          </a:p>
          <a:p>
            <a:pPr marL="452703" lvl="1" indent="-226352" algn="just">
              <a:lnSpc>
                <a:spcPts val="2306"/>
              </a:lnSpc>
              <a:buFont typeface="Arial"/>
              <a:buChar char="•"/>
            </a:pP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Проживание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*: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от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 2 000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руб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/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мес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.</a:t>
            </a:r>
          </a:p>
          <a:p>
            <a:pPr marL="452703" lvl="1" indent="-226352" algn="just">
              <a:lnSpc>
                <a:spcPts val="2306"/>
              </a:lnSpc>
              <a:buFont typeface="Arial"/>
              <a:buChar char="•"/>
            </a:pP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Питание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 и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транспорт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:  ~ 6 000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руб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 /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мес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.</a:t>
            </a:r>
          </a:p>
          <a:p>
            <a:pPr marL="452703" lvl="1" indent="-226352" algn="just">
              <a:lnSpc>
                <a:spcPts val="2306"/>
              </a:lnSpc>
              <a:buFont typeface="Arial"/>
              <a:buChar char="•"/>
            </a:pP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Страховка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: ~ 3 000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руб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.</a:t>
            </a:r>
          </a:p>
          <a:p>
            <a:pPr algn="just">
              <a:lnSpc>
                <a:spcPts val="2306"/>
              </a:lnSpc>
              <a:spcBef>
                <a:spcPct val="0"/>
              </a:spcBef>
            </a:pPr>
            <a:endParaRPr/>
          </a:p>
          <a:p>
            <a:pPr algn="just">
              <a:lnSpc>
                <a:spcPts val="2306"/>
              </a:lnSpc>
              <a:spcBef>
                <a:spcPct val="0"/>
              </a:spcBef>
            </a:pP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*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Проживание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 в</a:t>
            </a:r>
          </a:p>
          <a:p>
            <a:pPr algn="just">
              <a:lnSpc>
                <a:spcPts val="2306"/>
              </a:lnSpc>
              <a:spcBef>
                <a:spcPct val="0"/>
              </a:spcBef>
            </a:pP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общежитии</a:t>
            </a:r>
            <a:r>
              <a:rPr lang="en-US" sz="2096" dirty="0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 ЕНУ - </a:t>
            </a:r>
            <a:r>
              <a:rPr lang="en-US" sz="2096" dirty="0" err="1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бесплатно</a:t>
            </a:r>
            <a:endParaRPr lang="en-US" sz="2096" dirty="0">
              <a:solidFill>
                <a:srgbClr val="FFFFFF"/>
              </a:solidFill>
              <a:latin typeface="Assistant Bold Bold"/>
              <a:ea typeface="Assistant Bold Bold"/>
              <a:cs typeface="Assistant Bold Bold"/>
              <a:sym typeface="Assistant Bol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1416</Words>
  <Application>Microsoft Office PowerPoint</Application>
  <PresentationFormat>Произвольный</PresentationFormat>
  <Paragraphs>173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40" baseType="lpstr">
      <vt:lpstr>Arial</vt:lpstr>
      <vt:lpstr>Cormorant Garamond Bold</vt:lpstr>
      <vt:lpstr>Calibri</vt:lpstr>
      <vt:lpstr>Open Sans Bold</vt:lpstr>
      <vt:lpstr>Times New Roman</vt:lpstr>
      <vt:lpstr>Assistant Regular Bold</vt:lpstr>
      <vt:lpstr>Assistant Regular</vt:lpstr>
      <vt:lpstr>Assistant Bold Bold</vt:lpstr>
      <vt:lpstr>Open Sans</vt:lpstr>
      <vt:lpstr>Open Sans </vt:lpstr>
      <vt:lpstr>Assistant Bold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Стажировки ИПТ</dc:title>
  <cp:lastModifiedBy>Admin</cp:lastModifiedBy>
  <cp:revision>4</cp:revision>
  <dcterms:created xsi:type="dcterms:W3CDTF">2006-08-16T00:00:00Z</dcterms:created>
  <dcterms:modified xsi:type="dcterms:W3CDTF">2024-10-25T09:46:14Z</dcterms:modified>
  <dc:identifier>DAE-VKEZrps</dc:identifier>
</cp:coreProperties>
</file>