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74" r:id="rId3"/>
    <p:sldId id="257" r:id="rId4"/>
    <p:sldId id="262" r:id="rId5"/>
    <p:sldId id="264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87" autoAdjust="0"/>
    <p:restoredTop sz="96437" autoAdjust="0"/>
  </p:normalViewPr>
  <p:slideViewPr>
    <p:cSldViewPr snapToGrid="0">
      <p:cViewPr>
        <p:scale>
          <a:sx n="100" d="100"/>
          <a:sy n="100" d="100"/>
        </p:scale>
        <p:origin x="-1848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3941E-65BA-4E53-BA53-B0A147AC1F65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232F1-C177-4947-8F7A-714003289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232F1-C177-4947-8F7A-714003289B6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232F1-C177-4947-8F7A-714003289B6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232F1-C177-4947-8F7A-714003289B6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232F1-C177-4947-8F7A-714003289B6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232F1-C177-4947-8F7A-714003289B6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232F1-C177-4947-8F7A-714003289B6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4249943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5572904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5369609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3102142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4931290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3847329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5268706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3785996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8821545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1093596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8294721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44C86-B095-4366-AE86-0B67EEBF08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343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055;&#1054;&#1054;&#1055;.docx" TargetMode="External"/><Relationship Id="rId3" Type="http://schemas.openxmlformats.org/officeDocument/2006/relationships/image" Target="../media/image2.jpeg"/><Relationship Id="rId7" Type="http://schemas.openxmlformats.org/officeDocument/2006/relationships/hyperlink" Target="file:///D:\&#1044;&#1083;&#1103;%20&#1088;&#1072;&#1073;&#1086;&#1090;&#1099;\&#1060;&#1043;&#1054;&#1057;%203++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060;&#1043;&#1054;&#1057;%203++.docx" TargetMode="External"/><Relationship Id="rId5" Type="http://schemas.openxmlformats.org/officeDocument/2006/relationships/hyperlink" Target="&#1055;&#1088;&#1080;&#1082;&#1072;&#1079;%20&#8470;301.docx" TargetMode="External"/><Relationship Id="rId4" Type="http://schemas.openxmlformats.org/officeDocument/2006/relationships/image" Target="../media/image3.jpeg"/><Relationship Id="rId9" Type="http://schemas.openxmlformats.org/officeDocument/2006/relationships/hyperlink" Target="&#1055;&#1088;&#1072;&#1082;&#1090;&#1080;&#1082;&#1072;.doc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&#1052;&#1072;&#1082;&#1077;&#1090;%20&#1056;&#1055;&#1044;.do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&#1052;&#1072;&#1082;&#1077;&#1090;%20&#1087;&#1088;&#1086;&#1075;&#1088;&#1072;&#1084;&#1084;&#1099;%20&#1087;&#1088;&#1072;&#1082;&#1090;&#1080;&#1082;&#1080;.do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&#1052;&#1072;&#1082;&#1077;&#1090;%20&#1087;&#1088;&#1086;&#1075;&#1088;&#1072;&#1084;&#1084;&#1099;%20&#1053;&#1048;&#1056;.do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71783" y="1194486"/>
            <a:ext cx="51321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Philosopher" panose="02000503000000020004" pitchFamily="2" charset="-52"/>
              </a:rPr>
              <a:t>Рабочая программа дисциплины, практики, НИР: вопросы содержания и методического сопровождения</a:t>
            </a:r>
            <a:endParaRPr lang="ru-RU" sz="3200" b="1" dirty="0">
              <a:latin typeface="Philosopher" panose="02000503000000020004" pitchFamily="2" charset="-5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02160" y="4549205"/>
            <a:ext cx="3308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rebuchet MS" panose="020B0603020202020204" pitchFamily="34" charset="0"/>
              </a:rPr>
              <a:t>Методический семинар</a:t>
            </a:r>
          </a:p>
          <a:p>
            <a:r>
              <a:rPr lang="ru-RU" sz="1200" dirty="0" smtClean="0">
                <a:latin typeface="Trebuchet MS" panose="020B0603020202020204" pitchFamily="34" charset="0"/>
              </a:rPr>
              <a:t>30.10.2017</a:t>
            </a:r>
          </a:p>
          <a:p>
            <a:r>
              <a:rPr lang="ru-RU" sz="1200" dirty="0" smtClean="0">
                <a:latin typeface="Trebuchet MS" panose="020B0603020202020204" pitchFamily="34" charset="0"/>
              </a:rPr>
              <a:t>Управление образовательных программ</a:t>
            </a:r>
            <a:endParaRPr lang="ru-RU" sz="12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791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544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9785" y="479135"/>
            <a:ext cx="5017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01   Внешний регламент</a:t>
            </a:r>
            <a:endParaRPr lang="ru-RU" sz="2000" b="1" dirty="0">
              <a:solidFill>
                <a:schemeClr val="bg1"/>
              </a:solidFill>
              <a:latin typeface="Philosopher" panose="02000503000000020004" pitchFamily="2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8042" y="2114941"/>
            <a:ext cx="82296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  <a:buBlip>
                <a:blip r:embed="rId4"/>
              </a:buBlip>
            </a:pPr>
            <a:r>
              <a:rPr lang="ru-RU" b="1" dirty="0" smtClean="0"/>
              <a:t> Приказ МИНОБРНАУКИ </a:t>
            </a:r>
            <a:r>
              <a:rPr lang="ru-RU" b="1" dirty="0" smtClean="0">
                <a:solidFill>
                  <a:srgbClr val="FF0000"/>
                </a:solidFill>
                <a:hlinkClick r:id="rId5" action="ppaction://hlinkfile"/>
              </a:rPr>
              <a:t>от 05.04.2017 № 301</a:t>
            </a:r>
            <a:r>
              <a:rPr lang="ru-RU" b="1" dirty="0" smtClean="0">
                <a:hlinkClick r:id="rId5" action="ppaction://hlinkfile"/>
              </a:rPr>
              <a:t> </a:t>
            </a:r>
            <a:r>
              <a:rPr lang="ru-RU" b="1" dirty="0" smtClean="0"/>
              <a:t>«Об утверждении Порядка организации и осуществления образовательной деятельности по образовательным программам высшего образования – программам </a:t>
            </a:r>
            <a:r>
              <a:rPr lang="ru-RU" b="1" dirty="0" err="1" smtClean="0"/>
              <a:t>бакалавриата</a:t>
            </a:r>
            <a:r>
              <a:rPr lang="ru-RU" b="1" dirty="0" smtClean="0"/>
              <a:t>, </a:t>
            </a:r>
            <a:r>
              <a:rPr lang="ru-RU" b="1" dirty="0" err="1" smtClean="0"/>
              <a:t>программам</a:t>
            </a:r>
            <a:r>
              <a:rPr lang="ru-RU" b="1" dirty="0" smtClean="0"/>
              <a:t>  </a:t>
            </a:r>
            <a:r>
              <a:rPr lang="ru-RU" b="1" dirty="0" err="1" smtClean="0"/>
              <a:t>специалитета</a:t>
            </a:r>
            <a:r>
              <a:rPr lang="ru-RU" b="1" dirty="0" smtClean="0"/>
              <a:t>, </a:t>
            </a:r>
            <a:r>
              <a:rPr lang="ru-RU" b="1" dirty="0" err="1" smtClean="0"/>
              <a:t>программам</a:t>
            </a:r>
            <a:r>
              <a:rPr lang="ru-RU" b="1" dirty="0" smtClean="0"/>
              <a:t> магистратуры» ;</a:t>
            </a:r>
          </a:p>
          <a:p>
            <a:pPr algn="just">
              <a:spcAft>
                <a:spcPts val="1800"/>
              </a:spcAft>
              <a:buBlip>
                <a:blip r:embed="rId4"/>
              </a:buBlip>
            </a:pPr>
            <a:r>
              <a:rPr lang="ru-RU" b="1" dirty="0" smtClean="0"/>
              <a:t> </a:t>
            </a:r>
            <a:r>
              <a:rPr lang="ru-RU" b="1" dirty="0" smtClean="0">
                <a:hlinkClick r:id="rId6" action="ppaction://hlinkfile"/>
              </a:rPr>
              <a:t>ФГОС 3++</a:t>
            </a:r>
            <a:r>
              <a:rPr lang="ru-RU" b="1" dirty="0" smtClean="0">
                <a:hlinkClick r:id="rId7" action="ppaction://hlinkfile"/>
              </a:rPr>
              <a:t>;</a:t>
            </a:r>
            <a:endParaRPr lang="ru-RU" b="1" dirty="0" smtClean="0"/>
          </a:p>
          <a:p>
            <a:pPr algn="just">
              <a:spcAft>
                <a:spcPts val="1800"/>
              </a:spcAft>
              <a:buBlip>
                <a:blip r:embed="rId4"/>
              </a:buBlip>
            </a:pPr>
            <a:r>
              <a:rPr lang="ru-RU" b="1" dirty="0" smtClean="0"/>
              <a:t> Примерная основная образовательная программа </a:t>
            </a:r>
            <a:r>
              <a:rPr lang="ru-RU" b="1" dirty="0" smtClean="0">
                <a:hlinkClick r:id="rId8" action="ppaction://hlinkfile"/>
              </a:rPr>
              <a:t>(ПООП);</a:t>
            </a:r>
            <a:endParaRPr lang="ru-RU" b="1" dirty="0" smtClean="0"/>
          </a:p>
          <a:p>
            <a:pPr algn="just">
              <a:spcAft>
                <a:spcPts val="1800"/>
              </a:spcAft>
              <a:buBlip>
                <a:blip r:embed="rId4"/>
              </a:buBlip>
            </a:pPr>
            <a:r>
              <a:rPr lang="ru-RU" b="1" dirty="0" smtClean="0"/>
              <a:t> Приказ МИНОБРНАУКИ </a:t>
            </a:r>
            <a:r>
              <a:rPr lang="ru-RU" b="1" dirty="0" smtClean="0">
                <a:solidFill>
                  <a:srgbClr val="FF0000"/>
                </a:solidFill>
                <a:hlinkClick r:id="rId9" action="ppaction://hlinkfile"/>
              </a:rPr>
              <a:t>от 27.11.2015 №1383 </a:t>
            </a:r>
            <a:r>
              <a:rPr lang="ru-RU" b="1" dirty="0" smtClean="0"/>
              <a:t>"Об утверждении Положения о практике обучающихся, осваивающих основные профессиональные образовательные программы высшего образования».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3644300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928" y="0"/>
            <a:ext cx="4867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02 Рабочая программа                 	дисциплины</a:t>
            </a:r>
            <a:endParaRPr lang="ru-RU" sz="2000" b="1" dirty="0">
              <a:solidFill>
                <a:schemeClr val="bg1"/>
              </a:solidFill>
              <a:latin typeface="Philosopher" panose="02000503000000020004" pitchFamily="2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1919" y="630621"/>
            <a:ext cx="82296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/>
            <a:r>
              <a:rPr lang="ru-RU" sz="1600" b="1" dirty="0" smtClean="0">
                <a:hlinkClick r:id="rId4" action="ppaction://hlinkfile"/>
              </a:rPr>
              <a:t>Титульный лист</a:t>
            </a:r>
            <a:endParaRPr lang="ru-RU" sz="1600" b="1" dirty="0" smtClean="0"/>
          </a:p>
          <a:p>
            <a:pPr marL="342900" indent="-342900" algn="just"/>
            <a:r>
              <a:rPr lang="ru-RU" sz="1600" b="1" dirty="0" smtClean="0"/>
              <a:t>1. Цель и задачи освоения дисциплины (модуля) </a:t>
            </a:r>
          </a:p>
          <a:p>
            <a:pPr marL="342900" indent="-342900" algn="just"/>
            <a:r>
              <a:rPr lang="ru-RU" sz="1600" b="1" dirty="0" smtClean="0"/>
              <a:t>2. Место дисциплины (модуля) в структуре ОПОП</a:t>
            </a:r>
          </a:p>
          <a:p>
            <a:pPr marL="342900" indent="-342900"/>
            <a:r>
              <a:rPr lang="ru-RU" sz="1600" b="1" dirty="0" smtClean="0"/>
              <a:t>3. Компетенции выпускника, формируемые в результате освоения</a:t>
            </a:r>
          </a:p>
          <a:p>
            <a:pPr marL="342900" indent="-342900"/>
            <a:r>
              <a:rPr lang="ru-RU" sz="1600" b="1" dirty="0" smtClean="0"/>
              <a:t>дисциплины (модуля)</a:t>
            </a:r>
          </a:p>
          <a:p>
            <a:pPr marL="342900" indent="-342900"/>
            <a:r>
              <a:rPr lang="ru-RU" sz="1600" b="1" dirty="0" smtClean="0"/>
              <a:t>4. Объем и содержание дисциплины (модуля)</a:t>
            </a:r>
          </a:p>
          <a:p>
            <a:pPr marL="342900" indent="-342900"/>
            <a:r>
              <a:rPr lang="ru-RU" sz="1600" b="1" dirty="0" smtClean="0"/>
              <a:t>5. Образовательные технологии и методические указания </a:t>
            </a:r>
            <a:endParaRPr lang="ru-RU" sz="1600" dirty="0" smtClean="0"/>
          </a:p>
          <a:p>
            <a:r>
              <a:rPr lang="ru-RU" sz="1600" b="1" dirty="0" smtClean="0"/>
              <a:t>по освоению дисциплины (модуля)</a:t>
            </a:r>
          </a:p>
          <a:p>
            <a:r>
              <a:rPr lang="ru-RU" sz="1400" b="1" dirty="0" smtClean="0"/>
              <a:t>5.1. Образовательные технологии</a:t>
            </a:r>
          </a:p>
          <a:p>
            <a:r>
              <a:rPr lang="ru-RU" sz="1400" b="1" dirty="0" smtClean="0"/>
              <a:t>5.2. Описание возможностей изучения дисциплины лицами с ОВЗ и инвалидами</a:t>
            </a:r>
          </a:p>
          <a:p>
            <a:r>
              <a:rPr lang="ru-RU" sz="1400" b="1" dirty="0" smtClean="0"/>
              <a:t>5.3. Самостоятельная работа обучающихся</a:t>
            </a:r>
          </a:p>
          <a:p>
            <a:r>
              <a:rPr lang="ru-RU" sz="1400" b="1" dirty="0" smtClean="0"/>
              <a:t>5.3.1. Задания для самостоятельной работы</a:t>
            </a:r>
          </a:p>
          <a:p>
            <a:r>
              <a:rPr lang="ru-RU" sz="1400" b="1" dirty="0" smtClean="0"/>
              <a:t>5.3.2. Методические указания по выполнению самостоятельной работы</a:t>
            </a:r>
          </a:p>
          <a:p>
            <a:r>
              <a:rPr lang="ru-RU" sz="1600" b="1" dirty="0" smtClean="0"/>
              <a:t>6. Оценочные средства для текущего контроля успеваемости и промежуточной аттестации обучающихся по итогам освоения дисциплины</a:t>
            </a:r>
            <a:endParaRPr lang="ru-RU" sz="1600" dirty="0" smtClean="0"/>
          </a:p>
          <a:p>
            <a:r>
              <a:rPr lang="ru-RU" sz="1400" b="1" dirty="0" smtClean="0"/>
              <a:t>6.1. Контрольные вопросы и задания по дисциплине</a:t>
            </a:r>
          </a:p>
          <a:p>
            <a:r>
              <a:rPr lang="ru-RU" sz="1400" b="1" dirty="0" smtClean="0"/>
              <a:t>6.2. Типовые задания для контрольной работы</a:t>
            </a:r>
          </a:p>
          <a:p>
            <a:r>
              <a:rPr lang="ru-RU" sz="1400" b="1" dirty="0" smtClean="0"/>
              <a:t>6.3. Фонд оценочных средств</a:t>
            </a:r>
          </a:p>
          <a:p>
            <a:r>
              <a:rPr lang="ru-RU" sz="1400" b="1" dirty="0" smtClean="0"/>
              <a:t>6.4. Методика формирования результирующей оценки</a:t>
            </a:r>
          </a:p>
          <a:p>
            <a:r>
              <a:rPr lang="ru-RU" sz="1600" b="1" dirty="0" smtClean="0"/>
              <a:t>7. Учебно-методическое и информационное обеспечение дисциплины (модуля)</a:t>
            </a:r>
            <a:endParaRPr lang="ru-RU" sz="1600" dirty="0" smtClean="0"/>
          </a:p>
          <a:p>
            <a:r>
              <a:rPr lang="ru-RU" sz="1400" b="1" dirty="0" smtClean="0"/>
              <a:t>7.1. Рекомендуемая литература</a:t>
            </a:r>
          </a:p>
          <a:p>
            <a:r>
              <a:rPr lang="ru-RU" sz="1400" b="1" dirty="0" smtClean="0"/>
              <a:t>7.2. Электронные образовательные ресурсы</a:t>
            </a:r>
          </a:p>
          <a:p>
            <a:r>
              <a:rPr lang="ru-RU" sz="1400" b="1" dirty="0" smtClean="0"/>
              <a:t>7.3. Перечень информационных технологий, программного обеспечения и информационных справочных систем</a:t>
            </a:r>
          </a:p>
          <a:p>
            <a:r>
              <a:rPr lang="ru-RU" sz="1600" b="1" dirty="0" smtClean="0"/>
              <a:t>8. Материально-техническое обеспечение дисциплины (модуля)</a:t>
            </a:r>
          </a:p>
          <a:p>
            <a:r>
              <a:rPr lang="ru-RU" sz="1600" b="1" dirty="0" smtClean="0"/>
              <a:t>Приложение: аннотация рабочей программы дисциплины (модуля)</a:t>
            </a:r>
            <a:endParaRPr lang="ru-RU" sz="1600" dirty="0" smtClean="0"/>
          </a:p>
          <a:p>
            <a:pPr marL="342900" indent="-342900" algn="just"/>
            <a:r>
              <a:rPr lang="ru-RU" b="1" dirty="0" smtClean="0"/>
              <a:t>	</a:t>
            </a:r>
          </a:p>
        </p:txBody>
      </p:sp>
    </p:spTree>
    <p:extLst>
      <p:ext uri="{BB962C8B-B14F-4D97-AF65-F5344CB8AC3E}">
        <p14:creationId xmlns="" xmlns:p14="http://schemas.microsoft.com/office/powerpoint/2010/main" val="23644300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5584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6397" y="241380"/>
            <a:ext cx="5040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03  Рабочая программа практики</a:t>
            </a:r>
            <a:endParaRPr lang="ru-RU" sz="2000" b="1" dirty="0">
              <a:solidFill>
                <a:schemeClr val="bg1"/>
              </a:solidFill>
              <a:latin typeface="Philosopher" panose="02000503000000020004" pitchFamily="2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9951" y="630620"/>
            <a:ext cx="8213124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hlinkClick r:id="rId4" action="ppaction://hlinkfile"/>
              </a:rPr>
              <a:t>Титульный лист</a:t>
            </a:r>
            <a:endParaRPr lang="ru-RU" b="1" dirty="0" smtClean="0"/>
          </a:p>
          <a:p>
            <a:pPr algn="just"/>
            <a:r>
              <a:rPr lang="ru-RU" b="1" dirty="0" smtClean="0"/>
              <a:t>1. Вид, способы и формы проведения </a:t>
            </a:r>
            <a:r>
              <a:rPr lang="ru-RU" b="1" i="1" dirty="0" smtClean="0"/>
              <a:t>(вид) </a:t>
            </a:r>
            <a:r>
              <a:rPr lang="ru-RU" b="1" dirty="0" smtClean="0"/>
              <a:t>практики</a:t>
            </a:r>
          </a:p>
          <a:p>
            <a:pPr algn="just"/>
            <a:r>
              <a:rPr lang="ru-RU" b="1" dirty="0" smtClean="0"/>
              <a:t>2. Цель и задачи </a:t>
            </a:r>
            <a:r>
              <a:rPr lang="ru-RU" b="1" i="1" dirty="0" smtClean="0"/>
              <a:t>(вид) </a:t>
            </a:r>
            <a:r>
              <a:rPr lang="ru-RU" b="1" dirty="0" smtClean="0"/>
              <a:t>практики</a:t>
            </a:r>
          </a:p>
          <a:p>
            <a:r>
              <a:rPr lang="ru-RU" b="1" dirty="0" smtClean="0"/>
              <a:t>3. Компетенции выпускников, формируемые в результате прохождения </a:t>
            </a:r>
            <a:endParaRPr lang="ru-RU" dirty="0" smtClean="0"/>
          </a:p>
          <a:p>
            <a:r>
              <a:rPr lang="ru-RU" b="1" dirty="0" smtClean="0"/>
              <a:t>(</a:t>
            </a:r>
            <a:r>
              <a:rPr lang="ru-RU" b="1" i="1" dirty="0" smtClean="0"/>
              <a:t>вид</a:t>
            </a:r>
            <a:r>
              <a:rPr lang="ru-RU" b="1" dirty="0" smtClean="0"/>
              <a:t>) практики</a:t>
            </a:r>
          </a:p>
          <a:p>
            <a:r>
              <a:rPr lang="ru-RU" b="1" dirty="0" smtClean="0"/>
              <a:t>4. Место </a:t>
            </a:r>
            <a:r>
              <a:rPr lang="ru-RU" b="1" i="1" dirty="0" smtClean="0"/>
              <a:t>(вид)</a:t>
            </a:r>
            <a:r>
              <a:rPr lang="ru-RU" b="1" dirty="0" smtClean="0"/>
              <a:t> практики в структуре ОПОП ВО</a:t>
            </a:r>
          </a:p>
          <a:p>
            <a:pPr algn="just"/>
            <a:r>
              <a:rPr lang="ru-RU" b="1" dirty="0" smtClean="0"/>
              <a:t>5. Место проведения </a:t>
            </a:r>
            <a:r>
              <a:rPr lang="ru-RU" b="1" i="1" dirty="0" smtClean="0"/>
              <a:t>(вид)</a:t>
            </a:r>
            <a:r>
              <a:rPr lang="ru-RU" b="1" dirty="0" smtClean="0"/>
              <a:t> практики</a:t>
            </a:r>
          </a:p>
          <a:p>
            <a:pPr algn="just"/>
            <a:r>
              <a:rPr lang="ru-RU" b="1" dirty="0" smtClean="0"/>
              <a:t>6. Содержание </a:t>
            </a:r>
            <a:r>
              <a:rPr lang="ru-RU" b="1" i="1" dirty="0" smtClean="0"/>
              <a:t>(вид)</a:t>
            </a:r>
            <a:r>
              <a:rPr lang="ru-RU" b="1" dirty="0" smtClean="0"/>
              <a:t> практики</a:t>
            </a:r>
          </a:p>
          <a:p>
            <a:pPr algn="just"/>
            <a:r>
              <a:rPr lang="ru-RU" b="1" dirty="0" smtClean="0"/>
              <a:t>7. Форма отчетности по </a:t>
            </a:r>
            <a:r>
              <a:rPr lang="ru-RU" b="1" i="1" dirty="0" smtClean="0"/>
              <a:t>(вид)</a:t>
            </a:r>
            <a:r>
              <a:rPr lang="ru-RU" b="1" dirty="0" smtClean="0"/>
              <a:t> практике</a:t>
            </a:r>
          </a:p>
          <a:p>
            <a:pPr algn="just"/>
            <a:r>
              <a:rPr lang="ru-RU" b="1" dirty="0" smtClean="0"/>
              <a:t>8. Условия проведения практики для лиц с ограниченными возможностями здоровья и инвалидов</a:t>
            </a:r>
          </a:p>
          <a:p>
            <a:pPr algn="just"/>
            <a:r>
              <a:rPr lang="ru-RU" b="1" dirty="0" smtClean="0"/>
              <a:t>9. Методика формирования результирующей оценки</a:t>
            </a:r>
          </a:p>
          <a:p>
            <a:pPr algn="just"/>
            <a:r>
              <a:rPr lang="ru-RU" b="1" dirty="0" smtClean="0"/>
              <a:t>10. Учебно-методическое и информационное обеспечение </a:t>
            </a:r>
            <a:r>
              <a:rPr lang="ru-RU" b="1" i="1" dirty="0" smtClean="0"/>
              <a:t>(вид)</a:t>
            </a:r>
            <a:r>
              <a:rPr lang="ru-RU" b="1" dirty="0" smtClean="0"/>
              <a:t> практики</a:t>
            </a:r>
          </a:p>
          <a:p>
            <a:pPr algn="just"/>
            <a:r>
              <a:rPr lang="ru-RU" b="1" dirty="0" smtClean="0"/>
              <a:t>11. Перечень информационных технологий, используемых при проведении </a:t>
            </a:r>
            <a:r>
              <a:rPr lang="ru-RU" b="1" i="1" dirty="0" smtClean="0"/>
              <a:t>(вид)</a:t>
            </a:r>
            <a:r>
              <a:rPr lang="ru-RU" b="1" dirty="0" smtClean="0"/>
              <a:t> практики (при необходимости)</a:t>
            </a:r>
          </a:p>
          <a:p>
            <a:pPr algn="just"/>
            <a:r>
              <a:rPr lang="ru-RU" b="1" dirty="0" smtClean="0"/>
              <a:t>12. Материально-техническое обеспечение </a:t>
            </a:r>
            <a:r>
              <a:rPr lang="ru-RU" b="1" i="1" dirty="0" smtClean="0"/>
              <a:t>(вид)</a:t>
            </a:r>
            <a:r>
              <a:rPr lang="ru-RU" b="1" dirty="0" smtClean="0"/>
              <a:t> практики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Приложения:</a:t>
            </a:r>
          </a:p>
          <a:p>
            <a:pPr marL="342900" indent="-342900" algn="just">
              <a:buAutoNum type="arabicPeriod"/>
            </a:pPr>
            <a:r>
              <a:rPr lang="ru-RU" b="1" dirty="0" smtClean="0"/>
              <a:t>Индивидуальный план (вид) практики</a:t>
            </a:r>
          </a:p>
          <a:p>
            <a:pPr marL="342900" indent="-342900" algn="just">
              <a:buAutoNum type="arabicPeriod"/>
            </a:pPr>
            <a:r>
              <a:rPr lang="ru-RU" b="1" dirty="0" smtClean="0"/>
              <a:t>Отчет о прохождении (вид) практики</a:t>
            </a:r>
          </a:p>
          <a:p>
            <a:pPr marL="342900" indent="-342900" algn="just">
              <a:buAutoNum type="arabicPeriod"/>
            </a:pPr>
            <a:r>
              <a:rPr lang="ru-RU" b="1" dirty="0" smtClean="0"/>
              <a:t>Аннотация рабочей программы практики</a:t>
            </a:r>
          </a:p>
          <a:p>
            <a:pPr indent="450000" algn="just">
              <a:spcAft>
                <a:spcPts val="1200"/>
              </a:spcAft>
            </a:pPr>
            <a:endParaRPr lang="ru-RU" sz="1200" b="1" dirty="0" smtClean="0"/>
          </a:p>
          <a:p>
            <a:pPr indent="450000" algn="just">
              <a:spcAft>
                <a:spcPts val="1200"/>
              </a:spcAft>
            </a:pPr>
            <a:r>
              <a:rPr lang="ru-RU" b="1" dirty="0" smtClean="0"/>
              <a:t>	</a:t>
            </a:r>
          </a:p>
        </p:txBody>
      </p:sp>
    </p:spTree>
    <p:extLst>
      <p:ext uri="{BB962C8B-B14F-4D97-AF65-F5344CB8AC3E}">
        <p14:creationId xmlns="" xmlns:p14="http://schemas.microsoft.com/office/powerpoint/2010/main" val="23644300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3925" y="189186"/>
            <a:ext cx="3993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04  Программа НИР</a:t>
            </a:r>
            <a:endParaRPr lang="ru-RU" sz="2000" b="1" dirty="0">
              <a:solidFill>
                <a:schemeClr val="bg1"/>
              </a:solidFill>
              <a:latin typeface="Philosopher" panose="02000503000000020004" pitchFamily="2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6076" y="1299674"/>
            <a:ext cx="82131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hlinkClick r:id="rId4" action="ppaction://hlinkfile"/>
              </a:rPr>
              <a:t>Титульный лист</a:t>
            </a:r>
            <a:endParaRPr lang="ru-RU" b="1" dirty="0" smtClean="0"/>
          </a:p>
          <a:p>
            <a:pPr algn="just"/>
            <a:r>
              <a:rPr lang="ru-RU" dirty="0" smtClean="0"/>
              <a:t>1</a:t>
            </a:r>
            <a:r>
              <a:rPr lang="ru-RU" b="1" dirty="0" smtClean="0"/>
              <a:t>. Цель и задачи НИР </a:t>
            </a:r>
          </a:p>
          <a:p>
            <a:pPr algn="just"/>
            <a:r>
              <a:rPr lang="ru-RU" b="1" dirty="0" smtClean="0"/>
              <a:t>2. Компетенции выпускников, формируемые в результате выполнения НИР</a:t>
            </a:r>
          </a:p>
          <a:p>
            <a:pPr algn="just"/>
            <a:r>
              <a:rPr lang="ru-RU" b="1" dirty="0" smtClean="0"/>
              <a:t>3. Место НИР в структуре ОПОП ВО </a:t>
            </a:r>
          </a:p>
          <a:p>
            <a:pPr algn="just"/>
            <a:r>
              <a:rPr lang="ru-RU" b="1" dirty="0" smtClean="0"/>
              <a:t>4. Место проведения НИР </a:t>
            </a:r>
          </a:p>
          <a:p>
            <a:pPr algn="just"/>
            <a:r>
              <a:rPr lang="ru-RU" b="1" dirty="0" smtClean="0"/>
              <a:t>5. Тематика НИР </a:t>
            </a:r>
          </a:p>
          <a:p>
            <a:pPr algn="just"/>
            <a:r>
              <a:rPr lang="ru-RU" b="1" dirty="0" smtClean="0"/>
              <a:t>6. Содержание научно-исследовательской работы </a:t>
            </a:r>
          </a:p>
          <a:p>
            <a:pPr algn="just"/>
            <a:r>
              <a:rPr lang="ru-RU" b="1" dirty="0" smtClean="0"/>
              <a:t>7. Форма отчетности по НИР </a:t>
            </a:r>
          </a:p>
          <a:p>
            <a:r>
              <a:rPr lang="ru-RU" b="1" dirty="0" smtClean="0"/>
              <a:t>8. Условия проведения НИР для лиц с ограниченными возможностями здоровья и инвалидов </a:t>
            </a:r>
          </a:p>
          <a:p>
            <a:r>
              <a:rPr lang="ru-RU" b="1" dirty="0" smtClean="0"/>
              <a:t>9. Методика формирования результирующей оценки</a:t>
            </a:r>
          </a:p>
          <a:p>
            <a:r>
              <a:rPr lang="ru-RU" b="1" dirty="0" smtClean="0"/>
              <a:t>10. Учебно-методическое и информационное обеспечение НИР</a:t>
            </a:r>
          </a:p>
          <a:p>
            <a:r>
              <a:rPr lang="ru-RU" b="1" dirty="0" smtClean="0"/>
              <a:t>11. Перечень информационных технологий, используемых при выполнении НИР (при необходимости)</a:t>
            </a:r>
          </a:p>
          <a:p>
            <a:r>
              <a:rPr lang="ru-RU" b="1" dirty="0" smtClean="0"/>
              <a:t>12. Материально-техническое обеспечение НИР</a:t>
            </a:r>
          </a:p>
          <a:p>
            <a:endParaRPr lang="ru-RU" b="1" dirty="0" smtClean="0"/>
          </a:p>
          <a:p>
            <a:r>
              <a:rPr lang="ru-RU" b="1" dirty="0" smtClean="0"/>
              <a:t>Приложения: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Индивидуальный план НИР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Отчет о выполнении НИР</a:t>
            </a:r>
          </a:p>
          <a:p>
            <a:pPr algn="just"/>
            <a:r>
              <a:rPr lang="ru-RU" b="1" dirty="0" smtClean="0"/>
              <a:t>	</a:t>
            </a:r>
          </a:p>
        </p:txBody>
      </p:sp>
    </p:spTree>
    <p:extLst>
      <p:ext uri="{BB962C8B-B14F-4D97-AF65-F5344CB8AC3E}">
        <p14:creationId xmlns="" xmlns:p14="http://schemas.microsoft.com/office/powerpoint/2010/main" val="23644300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55958" y="2462774"/>
            <a:ext cx="403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Philosopher" panose="02000503000000020004" pitchFamily="2" charset="-52"/>
              </a:rPr>
              <a:t>Спасибо за</a:t>
            </a:r>
          </a:p>
          <a:p>
            <a:pPr algn="ctr"/>
            <a:r>
              <a:rPr lang="ru-RU" sz="4000" b="1" dirty="0" smtClean="0">
                <a:latin typeface="Philosopher" panose="02000503000000020004" pitchFamily="2" charset="-52"/>
              </a:rPr>
              <a:t>внимание!</a:t>
            </a:r>
            <a:endParaRPr lang="ru-RU" sz="4000" b="1" dirty="0">
              <a:latin typeface="Philosopher" panose="02000503000000020004" pitchFamily="2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24909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1515</TotalTime>
  <Words>121</Words>
  <Application>Microsoft Office PowerPoint</Application>
  <PresentationFormat>Экран (4:3)</PresentationFormat>
  <Paragraphs>84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</cp:lastModifiedBy>
  <cp:revision>136</cp:revision>
  <dcterms:created xsi:type="dcterms:W3CDTF">2017-07-31T11:24:23Z</dcterms:created>
  <dcterms:modified xsi:type="dcterms:W3CDTF">2017-11-01T11:19:34Z</dcterms:modified>
</cp:coreProperties>
</file>