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8"/>
  </p:notesMasterIdLst>
  <p:sldIdLst>
    <p:sldId id="257" r:id="rId2"/>
    <p:sldId id="298" r:id="rId3"/>
    <p:sldId id="258" r:id="rId4"/>
    <p:sldId id="268" r:id="rId5"/>
    <p:sldId id="278" r:id="rId6"/>
    <p:sldId id="269" r:id="rId7"/>
    <p:sldId id="279" r:id="rId8"/>
    <p:sldId id="274" r:id="rId9"/>
    <p:sldId id="295" r:id="rId10"/>
    <p:sldId id="284" r:id="rId11"/>
    <p:sldId id="285" r:id="rId12"/>
    <p:sldId id="280" r:id="rId13"/>
    <p:sldId id="293" r:id="rId14"/>
    <p:sldId id="294" r:id="rId15"/>
    <p:sldId id="290" r:id="rId16"/>
    <p:sldId id="282" r:id="rId17"/>
    <p:sldId id="291" r:id="rId18"/>
    <p:sldId id="287" r:id="rId19"/>
    <p:sldId id="292" r:id="rId20"/>
    <p:sldId id="296" r:id="rId21"/>
    <p:sldId id="297" r:id="rId22"/>
    <p:sldId id="299" r:id="rId23"/>
    <p:sldId id="288" r:id="rId24"/>
    <p:sldId id="300" r:id="rId25"/>
    <p:sldId id="289" r:id="rId26"/>
    <p:sldId id="267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2861D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211" autoAdjust="0"/>
    <p:restoredTop sz="99836" autoAdjust="0"/>
  </p:normalViewPr>
  <p:slideViewPr>
    <p:cSldViewPr>
      <p:cViewPr>
        <p:scale>
          <a:sx n="70" d="100"/>
          <a:sy n="70" d="100"/>
        </p:scale>
        <p:origin x="-1134" y="-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5;&#1088;&#1080;&#1074;&#1072;&#1083;&#1086;&#1074;&#1072;\&#1055;&#1088;&#1080;&#1082;&#1072;&#1079;&#1099;,%20&#1087;&#1086;&#1083;&#1086;&#1078;&#1077;&#1085;&#1080;&#1103;,%20&#1080;&#1085;&#1089;&#1090;&#1088;&#1091;&#1082;&#1094;&#1080;&#1080;\&#1086;&#1090;&#1095;&#1077;&#1090;&#1099;\&#1086;&#1090;&#1095;&#1077;&#1090;%20&#1059;&#1057;%20&#1076;&#1077;&#1082;&#1072;&#1073;&#1088;&#1100;%202016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5;&#1088;&#1080;&#1074;&#1072;&#1083;&#1086;&#1074;&#1072;\&#1055;&#1088;&#1080;&#1082;&#1072;&#1079;&#1099;,%20&#1087;&#1086;&#1083;&#1086;&#1078;&#1077;&#1085;&#1080;&#1103;,%20&#1080;&#1085;&#1089;&#1090;&#1088;&#1091;&#1082;&#1094;&#1080;&#1080;\&#1086;&#1090;&#1095;&#1077;&#1090;&#1099;\&#1086;&#1090;&#1095;&#1077;&#1090;%20&#1059;&#1057;%20&#1076;&#1077;&#1082;&#1072;&#1073;&#1088;&#1100;%202016\&#1051;&#1080;&#1089;&#1090;%20Microsoft%20Office%20Excel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&#1055;&#1088;&#1080;&#1074;&#1072;&#1083;&#1086;&#1074;&#1072;\&#1055;&#1088;&#1080;&#1082;&#1072;&#1079;&#1099;,%20&#1087;&#1086;&#1083;&#1086;&#1078;&#1077;&#1085;&#1080;&#1103;,%20&#1080;&#1085;&#1089;&#1090;&#1088;&#1091;&#1082;&#1094;&#1080;&#1080;\&#1086;&#1090;&#1095;&#1077;&#1090;&#1099;\&#1086;&#1090;&#1095;&#1077;&#1090;%20&#1059;&#1057;%20&#1076;&#1077;&#1082;&#1072;&#1073;&#1088;&#1100;%202016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6201432164103231E-3"/>
          <c:y val="0.11188237736790624"/>
          <c:w val="0.96472614153982894"/>
          <c:h val="0.75805261164060245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2015 год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2840</a:t>
                    </a:r>
                    <a:r>
                      <a:rPr lang="ru-RU" smtClean="0"/>
                      <a:t> человек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1881</a:t>
                    </a:r>
                    <a:r>
                      <a:rPr lang="ru-RU" smtClean="0"/>
                      <a:t> человек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267</a:t>
                    </a:r>
                    <a:r>
                      <a:rPr lang="ru-RU" smtClean="0"/>
                      <a:t> человек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Лист1!$B$1:$D$1</c:f>
              <c:strCache>
                <c:ptCount val="3"/>
                <c:pt idx="0">
                  <c:v>межрегиональные</c:v>
                </c:pt>
                <c:pt idx="1">
                  <c:v>всероссийские</c:v>
                </c:pt>
                <c:pt idx="2">
                  <c:v>международные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2840</c:v>
                </c:pt>
                <c:pt idx="1">
                  <c:v>1881</c:v>
                </c:pt>
                <c:pt idx="2">
                  <c:v>267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2016 год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3985</a:t>
                    </a:r>
                    <a:r>
                      <a:rPr lang="ru-RU" smtClean="0"/>
                      <a:t> человек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3812</a:t>
                    </a:r>
                    <a:r>
                      <a:rPr lang="ru-RU" smtClean="0"/>
                      <a:t> человек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301</a:t>
                    </a:r>
                    <a:r>
                      <a:rPr lang="ru-RU" baseline="0" smtClean="0"/>
                      <a:t> человек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Лист1!$B$1:$D$1</c:f>
              <c:strCache>
                <c:ptCount val="3"/>
                <c:pt idx="0">
                  <c:v>межрегиональные</c:v>
                </c:pt>
                <c:pt idx="1">
                  <c:v>всероссийские</c:v>
                </c:pt>
                <c:pt idx="2">
                  <c:v>международные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3985</c:v>
                </c:pt>
                <c:pt idx="1">
                  <c:v>3812</c:v>
                </c:pt>
                <c:pt idx="2">
                  <c:v>301</c:v>
                </c:pt>
              </c:numCache>
            </c:numRef>
          </c:val>
        </c:ser>
        <c:dLbls>
          <c:showVal val="1"/>
        </c:dLbls>
        <c:overlap val="-25"/>
        <c:axId val="60120064"/>
        <c:axId val="60346752"/>
      </c:barChart>
      <c:catAx>
        <c:axId val="6012006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60346752"/>
        <c:crosses val="autoZero"/>
        <c:auto val="1"/>
        <c:lblAlgn val="ctr"/>
        <c:lblOffset val="100"/>
      </c:catAx>
      <c:valAx>
        <c:axId val="60346752"/>
        <c:scaling>
          <c:orientation val="minMax"/>
        </c:scaling>
        <c:delete val="1"/>
        <c:axPos val="l"/>
        <c:numFmt formatCode="General" sourceLinked="1"/>
        <c:tickLblPos val="none"/>
        <c:crossAx val="601200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2635489996061251"/>
          <c:y val="5.1898832734432084E-2"/>
          <c:w val="0.28636262637484916"/>
          <c:h val="6.8512879261138707E-2"/>
        </c:manualLayout>
      </c:layout>
      <c:txPr>
        <a:bodyPr/>
        <a:lstStyle/>
        <a:p>
          <a:pPr>
            <a:defRPr sz="1600" b="1"/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Лист2!$A$2</c:f>
              <c:strCache>
                <c:ptCount val="1"/>
                <c:pt idx="0">
                  <c:v>2015 год</c:v>
                </c:pt>
              </c:strCache>
            </c:strRef>
          </c:tx>
          <c:cat>
            <c:strRef>
              <c:f>Лист2!$B$1:$D$1</c:f>
              <c:strCache>
                <c:ptCount val="3"/>
                <c:pt idx="0">
                  <c:v>межрегиональные</c:v>
                </c:pt>
                <c:pt idx="1">
                  <c:v>всероссийские</c:v>
                </c:pt>
                <c:pt idx="2">
                  <c:v>международные</c:v>
                </c:pt>
              </c:strCache>
            </c:strRef>
          </c:cat>
          <c:val>
            <c:numRef>
              <c:f>Лист2!$B$2:$D$2</c:f>
              <c:numCache>
                <c:formatCode>General</c:formatCode>
                <c:ptCount val="3"/>
                <c:pt idx="0">
                  <c:v>41</c:v>
                </c:pt>
                <c:pt idx="1">
                  <c:v>17</c:v>
                </c:pt>
                <c:pt idx="2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Лист2!$A$3</c:f>
              <c:strCache>
                <c:ptCount val="1"/>
                <c:pt idx="0">
                  <c:v>2016 год</c:v>
                </c:pt>
              </c:strCache>
            </c:strRef>
          </c:tx>
          <c:cat>
            <c:strRef>
              <c:f>Лист2!$B$1:$D$1</c:f>
              <c:strCache>
                <c:ptCount val="3"/>
                <c:pt idx="0">
                  <c:v>межрегиональные</c:v>
                </c:pt>
                <c:pt idx="1">
                  <c:v>всероссийские</c:v>
                </c:pt>
                <c:pt idx="2">
                  <c:v>международные</c:v>
                </c:pt>
              </c:strCache>
            </c:strRef>
          </c:cat>
          <c:val>
            <c:numRef>
              <c:f>Лист2!$B$3:$D$3</c:f>
              <c:numCache>
                <c:formatCode>General</c:formatCode>
                <c:ptCount val="3"/>
                <c:pt idx="0">
                  <c:v>55</c:v>
                </c:pt>
                <c:pt idx="1">
                  <c:v>26</c:v>
                </c:pt>
                <c:pt idx="2">
                  <c:v>15</c:v>
                </c:pt>
              </c:numCache>
            </c:numRef>
          </c:val>
        </c:ser>
        <c:axId val="60904192"/>
        <c:axId val="60905728"/>
      </c:barChart>
      <c:catAx>
        <c:axId val="60904192"/>
        <c:scaling>
          <c:orientation val="minMax"/>
        </c:scaling>
        <c:axPos val="b"/>
        <c:majorTickMark val="none"/>
        <c:tickLblPos val="nextTo"/>
        <c:crossAx val="60905728"/>
        <c:crosses val="autoZero"/>
        <c:auto val="1"/>
        <c:lblAlgn val="ctr"/>
        <c:lblOffset val="100"/>
      </c:catAx>
      <c:valAx>
        <c:axId val="6090572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sz="2400" b="1" i="0" u="none" strike="noStrike" baseline="0"/>
                  <a:t>единиц</a:t>
                </a:r>
                <a:endParaRPr lang="ru-RU" sz="2400"/>
              </a:p>
            </c:rich>
          </c:tx>
          <c:layout/>
        </c:title>
        <c:numFmt formatCode="General" sourceLinked="1"/>
        <c:majorTickMark val="none"/>
        <c:tickLblPos val="nextTo"/>
        <c:crossAx val="6090419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800" b="1"/>
            </a:pPr>
            <a:endParaRPr lang="ru-RU"/>
          </a:p>
        </c:txPr>
      </c:dTable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6.9685720651839672E-2"/>
          <c:y val="5.0984303405283836E-2"/>
          <c:w val="0.82565352524524038"/>
          <c:h val="0.42548363616002688"/>
        </c:manualLayout>
      </c:layout>
      <c:barChart>
        <c:barDir val="col"/>
        <c:grouping val="clustered"/>
        <c:ser>
          <c:idx val="0"/>
          <c:order val="0"/>
          <c:tx>
            <c:strRef>
              <c:f>Лист3!$B$1</c:f>
              <c:strCache>
                <c:ptCount val="1"/>
                <c:pt idx="0">
                  <c:v>Плановый показатель</c:v>
                </c:pt>
              </c:strCache>
            </c:strRef>
          </c:tx>
          <c:cat>
            <c:strRef>
              <c:f>Лист3!$A$2:$A$5</c:f>
              <c:strCache>
                <c:ptCount val="4"/>
                <c:pt idx="0">
                  <c:v>Членство в ОССУ</c:v>
                </c:pt>
                <c:pt idx="1">
                  <c:v>Участники спортивных мероприятий</c:v>
                </c:pt>
                <c:pt idx="2">
                  <c:v>Обладатели сертификата социальной активности</c:v>
                </c:pt>
                <c:pt idx="3">
                  <c:v>Доля студентов-бюджетников, обеспеченных договорами, заключенными по инициативе кафедры, о практиках и сотрудничестве по направлению подготовки</c:v>
                </c:pt>
              </c:strCache>
            </c:strRef>
          </c:cat>
          <c:val>
            <c:numRef>
              <c:f>Лист3!$B$2:$B$5</c:f>
              <c:numCache>
                <c:formatCode>0%</c:formatCode>
                <c:ptCount val="4"/>
                <c:pt idx="0">
                  <c:v>0.5</c:v>
                </c:pt>
                <c:pt idx="1">
                  <c:v>0.45</c:v>
                </c:pt>
                <c:pt idx="2">
                  <c:v>3.0000000000000002E-2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Лист3!$C$1</c:f>
              <c:strCache>
                <c:ptCount val="1"/>
                <c:pt idx="0">
                  <c:v>Фактическое исполнение показателя</c:v>
                </c:pt>
              </c:strCache>
            </c:strRef>
          </c:tx>
          <c:cat>
            <c:strRef>
              <c:f>Лист3!$A$2:$A$5</c:f>
              <c:strCache>
                <c:ptCount val="4"/>
                <c:pt idx="0">
                  <c:v>Членство в ОССУ</c:v>
                </c:pt>
                <c:pt idx="1">
                  <c:v>Участники спортивных мероприятий</c:v>
                </c:pt>
                <c:pt idx="2">
                  <c:v>Обладатели сертификата социальной активности</c:v>
                </c:pt>
                <c:pt idx="3">
                  <c:v>Доля студентов-бюджетников, обеспеченных договорами, заключенными по инициативе кафедры, о практиках и сотрудничестве по направлению подготовки</c:v>
                </c:pt>
              </c:strCache>
            </c:strRef>
          </c:cat>
          <c:val>
            <c:numRef>
              <c:f>Лист3!$C$2:$C$5</c:f>
              <c:numCache>
                <c:formatCode>0.00%</c:formatCode>
                <c:ptCount val="4"/>
                <c:pt idx="0" formatCode="0%">
                  <c:v>0.42000000000000015</c:v>
                </c:pt>
                <c:pt idx="1">
                  <c:v>0.37100000000000016</c:v>
                </c:pt>
                <c:pt idx="2" formatCode="0%">
                  <c:v>1.0000000000000005E-2</c:v>
                </c:pt>
                <c:pt idx="3" formatCode="0%">
                  <c:v>1</c:v>
                </c:pt>
              </c:numCache>
            </c:numRef>
          </c:val>
        </c:ser>
        <c:axId val="60940288"/>
        <c:axId val="60941824"/>
      </c:barChart>
      <c:catAx>
        <c:axId val="60940288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0941824"/>
        <c:crosses val="autoZero"/>
        <c:auto val="1"/>
        <c:lblAlgn val="ctr"/>
        <c:lblOffset val="100"/>
      </c:catAx>
      <c:valAx>
        <c:axId val="60941824"/>
        <c:scaling>
          <c:orientation val="minMax"/>
        </c:scaling>
        <c:axPos val="l"/>
        <c:majorGridlines/>
        <c:numFmt formatCode="0%" sourceLinked="1"/>
        <c:tickLblPos val="nextTo"/>
        <c:crossAx val="60940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839951013227036"/>
          <c:y val="0.76566999822690074"/>
          <c:w val="0.32228516400920598"/>
          <c:h val="0.11352268167268587"/>
        </c:manualLayout>
      </c:layout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0.06034</cdr:x>
      <cdr:y>0.72414</cdr:y>
    </cdr:from>
    <cdr:to>
      <cdr:x>0.5</cdr:x>
      <cdr:y>0.91379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056" y="3024336"/>
          <a:ext cx="3672408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0.03448</cdr:x>
      <cdr:y>0.74138</cdr:y>
    </cdr:from>
    <cdr:to>
      <cdr:x>0.48276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8032" y="3096344"/>
          <a:ext cx="3744416" cy="1080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*Исполнение приказа ректора  №01-07.1-298 от 11.04.2016 «Об утверждении целей научно-образовательной деятельности институтов на 2016 год»</a:t>
          </a:r>
          <a:endParaRPr lang="ru-RU" sz="1400" i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1B785-DFCB-4520-BFC8-0A1BE899BBCA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61A7B-34D6-4F28-926B-3EC2D14C0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61A7B-34D6-4F28-926B-3EC2D14C0ED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35CBE921-FB25-4D49-9663-E6DCDC635813}" type="datetimeFigureOut">
              <a:rPr lang="ru-RU"/>
              <a:pPr>
                <a:defRPr/>
              </a:pPr>
              <a:t>26.12.2016</a:t>
            </a:fld>
            <a:endParaRPr lang="ru-RU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CB64F-9366-43BF-AB6C-94C5F5B22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9D504-1CE0-432E-857C-4A86A6767C9B}" type="datetimeFigureOut">
              <a:rPr lang="ru-RU"/>
              <a:pPr>
                <a:defRPr/>
              </a:pPr>
              <a:t>26.12.2016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5BA03-860E-47A4-A3EA-4BD39E24A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Равнобедренный треугольник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3DA9B-B248-4A99-9465-A7C02E6FE4A7}" type="datetimeFigureOut">
              <a:rPr lang="ru-RU"/>
              <a:pPr>
                <a:defRPr/>
              </a:pPr>
              <a:t>26.12.2016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1326B-BD30-42FD-B4EF-F7CE0EBC52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1B717-77B7-4E38-8CB9-0C81A98FE212}" type="datetimeFigureOut">
              <a:rPr lang="ru-RU"/>
              <a:pPr>
                <a:defRPr/>
              </a:pPr>
              <a:t>26.12.2016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EA450-EBA4-47E1-8170-85499EEFDB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3B0F8-8522-4331-AEAE-DC6C32B8B41A}" type="datetimeFigureOut">
              <a:rPr lang="ru-RU"/>
              <a:pPr>
                <a:defRPr/>
              </a:pPr>
              <a:t>26.12.2016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EE188-0D4F-43CD-BDB8-804744677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221F2-2A08-48E2-9961-1312423AF6D0}" type="datetimeFigureOut">
              <a:rPr lang="ru-RU"/>
              <a:pPr>
                <a:defRPr/>
              </a:pPr>
              <a:t>26.12.2016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CEFD6-7734-4C84-BEA5-6BB78AB93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9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DD421-3315-449A-9F6A-23C0CFD61CD6}" type="datetimeFigureOut">
              <a:rPr lang="ru-RU"/>
              <a:pPr>
                <a:defRPr/>
              </a:pPr>
              <a:t>26.12.2016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DE95F-2DD8-4DA6-BD03-15FCC5271C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2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0C2C1-BF5A-400E-B732-6956117BF84C}" type="datetimeFigureOut">
              <a:rPr lang="ru-RU"/>
              <a:pPr>
                <a:defRPr/>
              </a:pPr>
              <a:t>26.12.2016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080B1-7854-4936-A914-51F134ED7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58C15-4B89-42AF-9B29-2D01BC35F084}" type="datetimeFigureOut">
              <a:rPr lang="ru-RU"/>
              <a:pPr>
                <a:defRPr/>
              </a:pPr>
              <a:t>26.12.2016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C09F0-9F44-46B5-A77D-F632C7382A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13910-4BE5-4D11-963A-47BC14825CC7}" type="datetimeFigureOut">
              <a:rPr lang="ru-RU"/>
              <a:pPr>
                <a:defRPr/>
              </a:pPr>
              <a:t>26.12.2016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07B1A-818C-43DA-8D2B-6550D5552C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Равнобедренный треугольник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1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9FFC9-096E-4CE1-B770-5C8FCA6248EB}" type="datetimeFigureOut">
              <a:rPr lang="ru-RU"/>
              <a:pPr>
                <a:defRPr/>
              </a:pPr>
              <a:t>26.12.2016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4369A-7CEB-4F04-BF11-A8E5DA575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61E10-413A-4B6D-ABB1-8046443E5144}" type="datetimeFigureOut">
              <a:rPr lang="ru-RU"/>
              <a:pPr>
                <a:defRPr/>
              </a:pPr>
              <a:t>26.12.2016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F62CA-570F-4A14-BF51-7CB7793C6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31FE2B-521C-45FA-8755-135A9FC57BFD}" type="datetimeFigureOut">
              <a:rPr lang="ru-RU"/>
              <a:pPr>
                <a:defRPr/>
              </a:pPr>
              <a:t>26.12.2016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3673B6-B7EF-4ACC-BB09-9E6FBBF414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68" r:id="rId2"/>
    <p:sldLayoutId id="2147483770" r:id="rId3"/>
    <p:sldLayoutId id="2147483767" r:id="rId4"/>
    <p:sldLayoutId id="2147483766" r:id="rId5"/>
    <p:sldLayoutId id="2147483771" r:id="rId6"/>
    <p:sldLayoutId id="2147483772" r:id="rId7"/>
    <p:sldLayoutId id="2147483773" r:id="rId8"/>
    <p:sldLayoutId id="2147483774" r:id="rId9"/>
    <p:sldLayoutId id="2147483765" r:id="rId10"/>
    <p:sldLayoutId id="2147483775" r:id="rId11"/>
    <p:sldLayoutId id="214748376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1116013" y="2708275"/>
            <a:ext cx="76708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/>
          </a:p>
          <a:p>
            <a:endParaRPr lang="en-US" b="1"/>
          </a:p>
          <a:p>
            <a:endParaRPr lang="en-US" b="1"/>
          </a:p>
          <a:p>
            <a:pPr algn="ctr"/>
            <a:r>
              <a:rPr lang="ru-RU" sz="2400" b="1">
                <a:solidFill>
                  <a:srgbClr val="002060"/>
                </a:solidFill>
                <a:latin typeface="Cambria" pitchFamily="18" charset="0"/>
              </a:rPr>
              <a:t>Итоги реализации воспитательной работы и молодежной политики университета за 2016 год.</a:t>
            </a:r>
          </a:p>
          <a:p>
            <a:endParaRPr lang="ru-RU" b="1"/>
          </a:p>
          <a:p>
            <a:pPr algn="r"/>
            <a:r>
              <a:rPr lang="ru-RU" b="1">
                <a:latin typeface="Cambria" pitchFamily="18" charset="0"/>
              </a:rPr>
              <a:t>проректор по учебно-воспитательной работе,</a:t>
            </a:r>
          </a:p>
          <a:p>
            <a:pPr algn="r"/>
            <a:r>
              <a:rPr lang="ru-RU" b="1">
                <a:latin typeface="Cambria" pitchFamily="18" charset="0"/>
              </a:rPr>
              <a:t>доцент, к.г.н., С.Н. Канищев</a:t>
            </a:r>
          </a:p>
        </p:txBody>
      </p:sp>
      <p:pic>
        <p:nvPicPr>
          <p:cNvPr id="14339" name="Рисунок 11" descr="volgu_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10175"/>
            <a:ext cx="9144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 descr="C:\Users\User\Downloads\ВолГУ Плашка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0350"/>
            <a:ext cx="46005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2484438" y="188913"/>
            <a:ext cx="4895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+mj-lt"/>
              </a:rPr>
              <a:t>Волонтерский центр Чемпионата мира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+mj-lt"/>
              </a:rPr>
              <a:t>по футболу FIFA 2018 в России™</a:t>
            </a:r>
          </a:p>
        </p:txBody>
      </p:sp>
      <p:pic>
        <p:nvPicPr>
          <p:cNvPr id="23554" name="Рисунок 11" descr="volgu_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10175"/>
            <a:ext cx="9144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39975" y="765175"/>
            <a:ext cx="5040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+mj-lt"/>
              </a:rPr>
              <a:t>Волонтерский центр «Прорыв»</a:t>
            </a:r>
          </a:p>
        </p:txBody>
      </p:sp>
      <p:pic>
        <p:nvPicPr>
          <p:cNvPr id="23556" name="Рисунок 5" descr="макет_Волгоград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71775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6" descr="Khcx83G6UUo.jpg"/>
          <p:cNvPicPr>
            <a:picLocks noChangeAspect="1"/>
          </p:cNvPicPr>
          <p:nvPr/>
        </p:nvPicPr>
        <p:blipFill>
          <a:blip r:embed="rId4" cstate="print"/>
          <a:srcRect b="19051"/>
          <a:stretch>
            <a:fillRect/>
          </a:stretch>
        </p:blipFill>
        <p:spPr bwMode="auto">
          <a:xfrm>
            <a:off x="7451725" y="0"/>
            <a:ext cx="1116013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11188" y="1341438"/>
            <a:ext cx="8064500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+mj-lt"/>
              </a:rPr>
              <a:t>Волонтерский центр в 2016 году организовал и принял участие </a:t>
            </a:r>
          </a:p>
          <a:p>
            <a:pPr algn="ctr">
              <a:defRPr/>
            </a:pPr>
            <a:r>
              <a:rPr lang="ru-RU" b="1" dirty="0">
                <a:latin typeface="+mj-lt"/>
              </a:rPr>
              <a:t>в </a:t>
            </a:r>
            <a:r>
              <a:rPr lang="ru-RU" sz="2400" b="1" dirty="0">
                <a:latin typeface="+mj-lt"/>
              </a:rPr>
              <a:t>195</a:t>
            </a:r>
            <a:r>
              <a:rPr lang="ru-RU" b="1" dirty="0">
                <a:latin typeface="+mj-lt"/>
              </a:rPr>
              <a:t> социально-значимых мероприятиях различного уровня: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23850" y="2133600"/>
          <a:ext cx="8424936" cy="252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/>
                <a:gridCol w="4212468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Уровень проведения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мероприятий</a:t>
                      </a:r>
                      <a:endParaRPr lang="ru-RU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Международный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Всероссийский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13 </a:t>
                      </a: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Региональный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112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Университетский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65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3579" name="TextBox 9"/>
          <p:cNvSpPr txBox="1">
            <a:spLocks noChangeArrowheads="1"/>
          </p:cNvSpPr>
          <p:nvPr/>
        </p:nvSpPr>
        <p:spPr bwMode="auto">
          <a:xfrm>
            <a:off x="755650" y="4652963"/>
            <a:ext cx="74168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u="sng"/>
              <a:t>Задействовано - </a:t>
            </a:r>
            <a:r>
              <a:rPr lang="ru-RU" sz="2400" b="1" u="sng"/>
              <a:t>1736</a:t>
            </a:r>
            <a:r>
              <a:rPr lang="ru-RU" u="sng"/>
              <a:t> волонтеров</a:t>
            </a:r>
          </a:p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1" descr="volgu_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10175"/>
            <a:ext cx="9144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Рисунок 5" descr="макет_Волгоград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71775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2576513" y="188913"/>
            <a:ext cx="46005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+mj-lt"/>
              </a:rPr>
              <a:t>Волонтерский центр Чемпионата мира 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+mj-lt"/>
              </a:rPr>
              <a:t>по футболу FIFA 2018 в России™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82888" y="908050"/>
            <a:ext cx="4076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+mj-lt"/>
              </a:rPr>
              <a:t>Волонтерский центр «Прорыв»</a:t>
            </a:r>
          </a:p>
        </p:txBody>
      </p:sp>
      <p:pic>
        <p:nvPicPr>
          <p:cNvPr id="24581" name="Рисунок 6" descr="Khcx83G6UUo.jpg"/>
          <p:cNvPicPr>
            <a:picLocks noChangeAspect="1"/>
          </p:cNvPicPr>
          <p:nvPr/>
        </p:nvPicPr>
        <p:blipFill>
          <a:blip r:embed="rId4" cstate="print"/>
          <a:srcRect b="19051"/>
          <a:stretch>
            <a:fillRect/>
          </a:stretch>
        </p:blipFill>
        <p:spPr bwMode="auto">
          <a:xfrm>
            <a:off x="7451725" y="0"/>
            <a:ext cx="1116013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611188" y="1268413"/>
            <a:ext cx="8353425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b="1" dirty="0"/>
          </a:p>
          <a:p>
            <a:pPr algn="ctr"/>
            <a:r>
              <a:rPr lang="ru-RU" sz="1400" b="1" dirty="0"/>
              <a:t>Наиболее значимые мероприятия, </a:t>
            </a:r>
          </a:p>
          <a:p>
            <a:pPr algn="ctr"/>
            <a:r>
              <a:rPr lang="ru-RU" sz="1400" b="1" dirty="0"/>
              <a:t>в которых приняли участие волонтеры Центра «Прорыв»:</a:t>
            </a:r>
          </a:p>
          <a:p>
            <a:endParaRPr lang="ru-RU" sz="1600" dirty="0"/>
          </a:p>
          <a:p>
            <a:pPr>
              <a:buFont typeface="Wingdings" pitchFamily="2" charset="2"/>
              <a:buChar char="Ø"/>
            </a:pPr>
            <a:r>
              <a:rPr lang="en-US" sz="1600" dirty="0"/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Всероссийский форум волонтеров "Навстречу чемпионату"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Чемпионат мира по хоккею с шайбой 2016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Жеребьевка Кубка Конфедерации – 2017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Формула 1 Гран-при Сочи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2016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Более 30 «Футбольных уроков» в Волгограде и соседних регионах в рамках презентации волонтерской программы  Чемпионата мира по футболу FIFA 2018 в России™</a:t>
            </a:r>
          </a:p>
          <a:p>
            <a:pPr>
              <a:buFont typeface="Wingdings" pitchFamily="2" charset="2"/>
              <a:buChar char="q"/>
            </a:pPr>
            <a:endParaRPr lang="ru-RU" sz="16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Другие направления добровольческой деятельности: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Проект «Мечты в жизнь» (поездки в онкологический центр)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Финал Всероссийской военно-спортивной игры «Победа»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Донорские акции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Международный форум общественной дипломатии «Диалог на Волге»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  <a:p>
            <a:pPr>
              <a:buFont typeface="Wingdings" pitchFamily="2" charset="2"/>
              <a:buChar char="q"/>
            </a:pPr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1" descr="volgu_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10175"/>
            <a:ext cx="9144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Заголовок 5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576262"/>
          </a:xfrm>
        </p:spPr>
        <p:txBody>
          <a:bodyPr/>
          <a:lstStyle/>
          <a:p>
            <a:pPr algn="ctr" eaLnBrk="1" hangingPunct="1"/>
            <a:r>
              <a:rPr lang="ru-RU" sz="2400" b="1" smtClean="0">
                <a:solidFill>
                  <a:srgbClr val="002060"/>
                </a:solidFill>
                <a:cs typeface="Arial" charset="0"/>
              </a:rPr>
              <a:t>Развитие медиа-среды университета в 2016 г. 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95288" y="731838"/>
            <a:ext cx="8569325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Выпущено 11 номеров газеты «Форум. Университетский проспект,100».</a:t>
            </a:r>
          </a:p>
          <a:p>
            <a:pPr algn="just">
              <a:buFont typeface="Arial" charset="0"/>
              <a:buChar char="•"/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Средняя частота обновления раздела «Новости» на сайте Волгоградского государственного университета составляет два раза в день.</a:t>
            </a:r>
          </a:p>
          <a:p>
            <a:pPr algn="just">
              <a:buFont typeface="Arial" charset="0"/>
              <a:buChar char="•"/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Цитирование новостей Волгоградского государственного университета в региональных и федеральных СМИ по сравнению с 2015 годом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увеличилось на 16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%. </a:t>
            </a:r>
          </a:p>
          <a:p>
            <a:pPr algn="just">
              <a:buFont typeface="Arial" charset="0"/>
              <a:buChar char="•"/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1 сентября 2016 года ежедневно в эфире радио «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УТРо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ВолГУ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начали выходить несколько программ образовательного и воспитательного характера, в том числе новости университета.</a:t>
            </a:r>
          </a:p>
          <a:p>
            <a:pPr algn="just">
              <a:buFont typeface="Arial" charset="0"/>
              <a:buChar char="•"/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Выпуски университетского телевидения  «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УТРо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ВолГУ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выходят еженедельно по вторникам.</a:t>
            </a:r>
          </a:p>
          <a:p>
            <a:pPr algn="just">
              <a:buFont typeface="Arial" charset="0"/>
              <a:buChar char="•"/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2016 году завершена верификация официальной группы Волгоградского государственного университета в социальной сети «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ВКонтакте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</a:p>
          <a:p>
            <a:pPr algn="just"/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(теперь эта группа принадлежит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ВолГУ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</a:p>
          <a:p>
            <a:pPr algn="just">
              <a:buFont typeface="Arial" charset="0"/>
              <a:buChar char="•"/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Летом 2016 года переоборудована  радиостудия «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УТРо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ВолГУ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</a:p>
          <a:p>
            <a:pPr algn="just"/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Рисунок 11" descr="volgu_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8"/>
            <a:ext cx="914400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971600" y="0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Достижения студентов </a:t>
            </a:r>
            <a:r>
              <a:rPr lang="ru-RU" sz="28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ВолГУ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за 2016 год</a:t>
            </a:r>
            <a:endParaRPr lang="ru-RU" sz="28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60648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ВолГУ – победитель федеральной целевой программы «Русский язык».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ВолГУ – учредитель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Всероссийского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центра развития студенческих патриотических клубов.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ВолГУ – обладатель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грантовой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поддержки Проекта по содействию патриотического воспитания граждан РФ «АЗИМУТ». </a:t>
            </a: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ВолГУ – координатор федеральной Программы по содействию развития молодежного предпринимательства в Волгоградской области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Ты – предприниматель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ВолГУ отмечен дипломом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России за лучшую организацию деятельности органов студенческого самоуправления.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Тарасов А.В., аспирант ИУРЭ, возглавил Ассоциацию студентов и студенческих </a:t>
            </a: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объединений Волгоградской области.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Студенты ВолГУ – стипендиаты Благотворительного фонда Потанина (4 человека).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Студенты ВолГУ – стипендиаты города-героя Волгограда (8 человек).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Студенты ВолГУ – стипендиаты банка «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Центр-инвест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» (19 человек).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Студенты ВолГУ – обладатели премии для поддержки талантливой молодежи Министерства образования и науки РФ.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Волонтерский центр «Прорыв» ВолГУ стал лучшим в Волгоградской области.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971600" y="0"/>
            <a:ext cx="7272808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Достижения студентов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ВолГУ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за 2016 год</a:t>
            </a:r>
            <a:endParaRPr lang="ru-RU" sz="24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1267" name="Рисунок 11" descr="volgu_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3216"/>
            <a:ext cx="9144000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476672"/>
            <a:ext cx="88924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Скоропад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В., студентка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ИФиМКК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Вице-краса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студенчества России 2016.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Свистунова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В., студентка ИП завоевала титул «Мисс Волгоград 2016».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Головченко А., студентка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ИФиМКК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обладательница Гран-при Всероссийского творческого патриотического фестиваля «Лик Отчизны».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Студенты ВолГУ – обладатели грантов на конвейере проектов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сероссийского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молодежного форума «Территория Смыслов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Главный редактор студенческого телевидения и радио ВолГУ Юлия Редькина стала победителем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Всероссийского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конкурса «Студент года 2016» в номинации «Журналистика».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Университетское телевидение и радио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УТРо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ВолГУ» признано лучшей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молодежной телестудией Волгоградской области.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ВолГУ отмечен дипломом за лучшую организацию деятельности органов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студенческого самоуправления.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Редькина Ю.(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ИФиМКК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Марданов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Э.(ИЕН) – победители Всероссийского конкурса социальной рекламы.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Подрядчикова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М.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ИФиМКК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призер Кубка Европы по интеллектуальным играм.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Команда КВН ВолГУ – победители Фестиваля КВН «Кубок Волгограда».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Команда КВН ВолГУ – победители полуфинала Игр КВН «Лига Атмосфера».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428625" y="115888"/>
            <a:ext cx="8229600" cy="792162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rgbClr val="002060"/>
                </a:solidFill>
                <a:cs typeface="Times New Roman" pitchFamily="18" charset="0"/>
              </a:rPr>
              <a:t>Грантовые победы участников Форума </a:t>
            </a:r>
            <a:br>
              <a:rPr lang="ru-RU" sz="2400" b="1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2400" b="1" smtClean="0">
                <a:solidFill>
                  <a:srgbClr val="002060"/>
                </a:solidFill>
                <a:cs typeface="Times New Roman" pitchFamily="18" charset="0"/>
              </a:rPr>
              <a:t>«Территория смыслов на Клязьме»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1000125"/>
          <a:ext cx="8858250" cy="5668967"/>
        </p:xfrm>
        <a:graphic>
          <a:graphicData uri="http://schemas.openxmlformats.org/drawingml/2006/table">
            <a:tbl>
              <a:tblPr/>
              <a:tblGrid>
                <a:gridCol w="415925"/>
                <a:gridCol w="5942013"/>
                <a:gridCol w="2500312"/>
              </a:tblGrid>
              <a:tr h="668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B0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смены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B0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Победители конвейера проектов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B0C8"/>
                    </a:solidFill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B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«Молодые ученые и преподаватели общественных наук»*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Елизавета Николаева (ИЕН) – 200 т.р.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B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«Молодые депутаты и политические лидеры»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B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«Молодые ученые и преподаватели в области IT-технологий»**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Иван Старицкий (ИМИТ) – 200 т.р.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B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«Молодые специалисты в области межнациональных отношений»***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Ксения Фефелова (ИМОСТ) – 300 т.р.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B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«Молодые ученые и преподаватели экономических наук»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B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«Молодые ученые и преподаватели в области здравоохранения»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B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«Молодые руководители социальных НКО и проектов»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B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«Молодые преподаватели факультетов журналистики и молодые журналисты»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12" name="Рисунок 11" descr="volgu_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89588"/>
            <a:ext cx="914400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7" name="Заголовок 5"/>
          <p:cNvSpPr>
            <a:spLocks noGrp="1"/>
          </p:cNvSpPr>
          <p:nvPr>
            <p:ph type="title"/>
          </p:nvPr>
        </p:nvSpPr>
        <p:spPr>
          <a:xfrm>
            <a:off x="107950" y="0"/>
            <a:ext cx="9036050" cy="981075"/>
          </a:xfrm>
        </p:spPr>
        <p:txBody>
          <a:bodyPr/>
          <a:lstStyle/>
          <a:p>
            <a:pPr algn="ctr"/>
            <a:r>
              <a:rPr lang="ru-RU" sz="1600" b="1" smtClean="0">
                <a:solidFill>
                  <a:srgbClr val="002060"/>
                </a:solidFill>
              </a:rPr>
              <a:t>Партнерские отношения и взаимодействие с органами исполнительной, законодательной власти и общественными организациями в реализации молодежной политики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50825" y="981075"/>
          <a:ext cx="8713788" cy="4876800"/>
        </p:xfrm>
        <a:graphic>
          <a:graphicData uri="http://schemas.openxmlformats.org/drawingml/2006/table">
            <a:tbl>
              <a:tblPr/>
              <a:tblGrid>
                <a:gridCol w="2952750"/>
                <a:gridCol w="2305050"/>
                <a:gridCol w="3455988"/>
              </a:tblGrid>
              <a:tr h="1930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Федеральный уровень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Региональный уровень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Общественные организации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118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•"/>
                        <a:tabLst/>
                      </a:pP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•"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Каганов В.Ш.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– заместитель Министра образования и науки РФ – 24.08.2016г.; 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•"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Чуев С.В.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  заместитель руководителя Федерального агентства по делам молодёжи 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Росмолодежь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 – 11.03.2016г.; 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•"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Демин А.В.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 советник руководителя Федерального агентства по делам молодёжи 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Росмолодежь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 – 16.09.2016г.; 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•"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Езопов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М.В.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– заместитель руководителя Российского студенческого центра – 21.04.2016г.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•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Лебедева Т.Р.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 член Комитета Совета Федерации по социальной политике; олимпийская чемпионка – 21.05.2016г. и 02.11.2016г.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•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Москвичёв Е.С.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–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председатель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Комитета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по транспорту Государственной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Думы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РФ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•"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Цыбизова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Т.И.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–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депутат Государственной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Думы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РФ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•"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•"/>
                        <a:tabLst>
                          <a:tab pos="133350" algn="l"/>
                        </a:tabLst>
                      </a:pP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•"/>
                        <a:tabLst>
                          <a:tab pos="133350" algn="l"/>
                        </a:tabLst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Слесаренко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Е.В.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– председатель комитета молодежной политики Волгоградской области;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•"/>
                        <a:tabLst>
                          <a:tab pos="1333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Мордвинцев И.А.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- заместитель председателя комитета по образованию, науке, делам молодежи, физической культуре, спорту и туризму Волгоградской областной думы – 16.12.2016г.;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•"/>
                        <a:tabLst>
                          <a:tab pos="133350" algn="l"/>
                        </a:tabLst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Радько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И.В.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– председатель комитета молодежной политики и туризма администрации Волгограда</a:t>
                      </a: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•"/>
                        <a:tabLst>
                          <a:tab pos="0" algn="l"/>
                        </a:tabLst>
                      </a:pP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•"/>
                        <a:tabLst>
                          <a:tab pos="0" algn="l"/>
                        </a:tabLst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Красноруцкий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П.П.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– председатель ООО «Российский союз молодежи» – 24.08.2016г.;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•"/>
                        <a:tabLst>
                          <a:tab pos="0" algn="l"/>
                        </a:tabLst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Исинбаева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Е.Г.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– двукратная олимпийская чемпионка – 21.05.2016г.;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•"/>
                        <a:tabLst>
                          <a:tab pos="0" algn="l"/>
                        </a:tabLst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Опалев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М.А.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– олимпийский чемпион – 21.05.2016г.;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•"/>
                        <a:tabLst>
                          <a:tab pos="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Якорев Е.С.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- руководитель Федерального проекта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Росмолодежи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«Студенческая RE:ОРГАНИЗАЦИЯ» - 16.03.16;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•"/>
                        <a:tabLst>
                          <a:tab pos="0" algn="l"/>
                        </a:tabLst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Яковенко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А.Н.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- знаменитый альпинист, судья гонки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Red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Fox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Elbrus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Race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– 03.11.2016г.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•"/>
                        <a:tabLst>
                          <a:tab pos="0" algn="l"/>
                        </a:tabLst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Клягин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А.В.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– заместитель руководителя департамента развития профессионального образования и науки Национального фонда подготовки кадров  – 01.02.2016г. </a:t>
                      </a:r>
                    </a:p>
                  </a:txBody>
                  <a:tcPr marL="27045" marR="270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11" descr="volgu_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8"/>
            <a:ext cx="914400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Заголовок 5"/>
          <p:cNvSpPr>
            <a:spLocks noGrp="1"/>
          </p:cNvSpPr>
          <p:nvPr>
            <p:ph type="title" idx="4294967295"/>
          </p:nvPr>
        </p:nvSpPr>
        <p:spPr>
          <a:xfrm>
            <a:off x="395536" y="188640"/>
            <a:ext cx="8229600" cy="810344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rgbClr val="002060"/>
                </a:solidFill>
                <a:cs typeface="Arial" charset="0"/>
              </a:rPr>
              <a:t>Верификация источников финансирования воспитательной работы</a:t>
            </a: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611188" y="3052763"/>
            <a:ext cx="7489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/>
          </a:p>
        </p:txBody>
      </p:sp>
      <p:graphicFrame>
        <p:nvGraphicFramePr>
          <p:cNvPr id="30873" name="Group 153"/>
          <p:cNvGraphicFramePr>
            <a:graphicFrameLocks noGrp="1"/>
          </p:cNvGraphicFramePr>
          <p:nvPr/>
        </p:nvGraphicFramePr>
        <p:xfrm>
          <a:off x="179512" y="980728"/>
          <a:ext cx="8784976" cy="4732655"/>
        </p:xfrm>
        <a:graphic>
          <a:graphicData uri="http://schemas.openxmlformats.org/drawingml/2006/table">
            <a:tbl>
              <a:tblPr/>
              <a:tblGrid>
                <a:gridCol w="5616624"/>
                <a:gridCol w="3168352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привлеченных средств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>
                          <a:tab pos="88900" algn="l"/>
                        </a:tabLst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развития деятельности студенческих объединений ВолГУ «Формула роста»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9 000 000,00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Региональный молодежный образовательный форум «Пестрое небо»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300 000,00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Федеральная целевая программа «Русский язык»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2 368 000,00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по содействию патриотического воспитания граждан РФ «АЗИМУТ» 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934 000,00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 образовательных услуг, направленных на профилактику экстремизма и противодействие терроризма среди обучающихся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80 000,00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6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по содействию развития молодежного предпринимательства в Волгоградской области «Ты – предприниматель»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4 400 000,00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рублей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привлеченных средств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17 082 000,00 рублей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11" descr="volgu_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10175"/>
            <a:ext cx="9144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400" b="1" smtClean="0">
                <a:solidFill>
                  <a:srgbClr val="002060"/>
                </a:solidFill>
                <a:cs typeface="Arial" charset="0"/>
              </a:rPr>
              <a:t>Сведения о финансовых затратах в рамках реализации ПРДСО «Формула роста» в 2016 г.</a:t>
            </a: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539552" y="1412776"/>
            <a:ext cx="8280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Приобретение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оборудования –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906 400,00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рублей.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Приобретение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костюмов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сценической обуви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творческих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коллективов университета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970 197,00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рублей.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Деятельность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Всероссийского центра гражданско-патриотического воспитания «Мы граждане России» –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4 000 000,00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рублей.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Оплата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труда приглашенных специалистов –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1 198 116,02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рублей.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Организация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проведение мероприятий –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1 924 286,98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рублей.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500034" y="1142984"/>
          <a:ext cx="8643966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1745" name="Рисунок 11" descr="volgu_cop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10175"/>
            <a:ext cx="9144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rgbClr val="002060"/>
                </a:solidFill>
                <a:cs typeface="Arial" charset="0"/>
              </a:rPr>
              <a:t>Совершенствование </a:t>
            </a:r>
            <a:r>
              <a:rPr lang="ru-RU" sz="2400" b="1" dirty="0" err="1" smtClean="0">
                <a:solidFill>
                  <a:srgbClr val="002060"/>
                </a:solidFill>
                <a:cs typeface="Arial" charset="0"/>
              </a:rPr>
              <a:t>социо-культурной</a:t>
            </a:r>
            <a:r>
              <a:rPr lang="ru-RU" sz="2400" b="1" dirty="0" smtClean="0">
                <a:solidFill>
                  <a:srgbClr val="002060"/>
                </a:solidFill>
                <a:cs typeface="Arial" charset="0"/>
              </a:rPr>
              <a:t> среды университета в 2016 году*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57"/>
          <p:cNvSpPr>
            <a:spLocks noGrp="1"/>
          </p:cNvSpPr>
          <p:nvPr>
            <p:ph type="title"/>
          </p:nvPr>
        </p:nvSpPr>
        <p:spPr>
          <a:xfrm>
            <a:off x="107950" y="260350"/>
            <a:ext cx="8928100" cy="720378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900" b="1" dirty="0" smtClean="0">
                <a:solidFill>
                  <a:srgbClr val="002060"/>
                </a:solidFill>
              </a:rPr>
              <a:t>Нормативная база организации</a:t>
            </a:r>
            <a:br>
              <a:rPr lang="ru-RU" sz="2900" b="1" dirty="0" smtClean="0">
                <a:solidFill>
                  <a:srgbClr val="002060"/>
                </a:solidFill>
              </a:rPr>
            </a:br>
            <a:r>
              <a:rPr lang="ru-RU" sz="2900" b="1" dirty="0" smtClean="0">
                <a:solidFill>
                  <a:srgbClr val="002060"/>
                </a:solidFill>
              </a:rPr>
              <a:t>воспитательной работы</a:t>
            </a:r>
          </a:p>
        </p:txBody>
      </p:sp>
      <p:pic>
        <p:nvPicPr>
          <p:cNvPr id="15363" name="Рисунок 11" descr="volgu_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10175"/>
            <a:ext cx="9144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395288" y="1125538"/>
            <a:ext cx="8497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889844"/>
            <a:ext cx="85689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Федеральный закон «Об образовании в Российской Федерации» от 29.12.2012 N 273-ФЗ.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«Основы государственной молодежной политики Российской Федерации на период до 2025 года».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Государственная программа «Патриотическое воспитание граждан Российской Федерации на 2016 - 2020 годы».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Устав университета.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Коллективный договор.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Координационный и календарный планы мероприятий по воспитательной работе со студентами университета.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Этический кодекс сотрудника и студента университета.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Иные локальные нормативные акты.</a:t>
            </a:r>
          </a:p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11" descr="volgu_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10175"/>
            <a:ext cx="9144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Заголовок 5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10454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solidFill>
                  <a:srgbClr val="002060"/>
                </a:solidFill>
                <a:cs typeface="Arial" charset="0"/>
              </a:rPr>
              <a:t>Фундаментальные функции воспитания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96752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создание 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условий для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исторического процесса смены поколений;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сохранение, воспроизводство и развитие культуры;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развитие личности как субъекта культуры, исторического процесса и собственной жизни.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11" descr="volgu_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8"/>
            <a:ext cx="914400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Заголовок 5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00082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rgbClr val="002060"/>
                </a:solidFill>
                <a:cs typeface="Arial" charset="0"/>
              </a:rPr>
              <a:t>Глобальные тренды</a:t>
            </a: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214282" y="476672"/>
            <a:ext cx="8929718" cy="593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100" b="1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itchFamily="18" charset="0"/>
              </a:rPr>
              <a:t> Тренд 1 </a:t>
            </a:r>
            <a:r>
              <a:rPr lang="ru-RU" sz="21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</a:t>
            </a:r>
            <a:r>
              <a:rPr lang="ru-RU" sz="2100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мобильность и постоянная </a:t>
            </a:r>
            <a:r>
              <a:rPr lang="ru-RU" sz="2100" u="sng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Интернет-подключенность</a:t>
            </a:r>
            <a:r>
              <a:rPr lang="ru-RU" sz="21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все в </a:t>
            </a:r>
            <a:r>
              <a:rPr lang="ru-RU" sz="21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гаджетах</a:t>
            </a:r>
            <a:r>
              <a:rPr lang="ru-RU" sz="21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!  Сегодня в среднем человек обращается к </a:t>
            </a:r>
            <a:r>
              <a:rPr lang="ru-RU" sz="21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гаджету</a:t>
            </a:r>
            <a:r>
              <a:rPr lang="ru-RU" sz="21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150 раз в день.</a:t>
            </a:r>
          </a:p>
          <a:p>
            <a:pPr algn="just">
              <a:buFont typeface="Arial" pitchFamily="34" charset="0"/>
              <a:buChar char="•"/>
            </a:pPr>
            <a:r>
              <a:rPr lang="ru-RU" sz="2100" b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itchFamily="18" charset="0"/>
              </a:rPr>
              <a:t> Тренд 2 </a:t>
            </a:r>
            <a:r>
              <a:rPr lang="ru-RU" sz="21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– </a:t>
            </a:r>
            <a:r>
              <a:rPr lang="en-US" sz="2100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IT-</a:t>
            </a:r>
            <a:r>
              <a:rPr lang="ru-RU" sz="2100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технологии</a:t>
            </a:r>
            <a:r>
              <a:rPr lang="ru-RU" sz="2100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/</a:t>
            </a:r>
            <a:r>
              <a:rPr lang="ru-RU" sz="2100" u="sng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цифровизация</a:t>
            </a:r>
            <a:r>
              <a:rPr lang="ru-RU" sz="2100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</a:t>
            </a:r>
            <a:r>
              <a:rPr lang="ru-RU" sz="21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прорыв в различных сферах (</a:t>
            </a:r>
            <a:r>
              <a:rPr lang="ru-RU" sz="21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соцсектор</a:t>
            </a:r>
            <a:r>
              <a:rPr lang="ru-RU" sz="21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ru-RU" sz="21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транспорт </a:t>
            </a:r>
            <a:r>
              <a:rPr lang="ru-RU" sz="21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и др.) будет связан с умением человека собирать и анализировать </a:t>
            </a:r>
            <a:r>
              <a:rPr lang="ru-RU" sz="21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информацию. </a:t>
            </a:r>
            <a:endParaRPr lang="ru-RU" sz="21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100" b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itchFamily="18" charset="0"/>
              </a:rPr>
              <a:t> Тренд  3 </a:t>
            </a:r>
            <a:r>
              <a:rPr lang="ru-RU" sz="21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ru-RU" sz="2100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</a:t>
            </a:r>
            <a:r>
              <a:rPr lang="ru-RU" sz="2100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околение Z:</a:t>
            </a:r>
            <a:r>
              <a:rPr lang="ru-RU" sz="21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ценности и особенности поколения Z отличны от наших. Они выросли в период </a:t>
            </a:r>
            <a:r>
              <a:rPr lang="ru-RU" sz="21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цифровизации</a:t>
            </a:r>
            <a:r>
              <a:rPr lang="ru-RU" sz="21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глобализации. Инфантильны. Требуют строгих инструкций. Готовы развиваться через интернет-ресурсы. Работают с 16 лет, при этом к 20 сменили 3-х работодателей. Поколение Z – это вызов для работодателя, поскольку легко рушат трудовые связи.</a:t>
            </a:r>
          </a:p>
          <a:p>
            <a:pPr algn="just">
              <a:buFont typeface="Arial" pitchFamily="34" charset="0"/>
              <a:buChar char="•"/>
            </a:pPr>
            <a:r>
              <a:rPr lang="ru-RU" sz="21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100" b="1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itchFamily="18" charset="0"/>
              </a:rPr>
              <a:t>Тренд 4 </a:t>
            </a:r>
            <a:r>
              <a:rPr lang="ru-RU" sz="21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</a:t>
            </a:r>
            <a:r>
              <a:rPr lang="ru-RU" sz="2100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скорость изменений</a:t>
            </a:r>
            <a:r>
              <a:rPr lang="ru-RU" sz="21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быстрая эволюция услуг, товаров во всех сферах. Сегодня конкуренцию выигрывает </a:t>
            </a:r>
            <a:r>
              <a:rPr lang="ru-RU" sz="21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не </a:t>
            </a:r>
            <a:r>
              <a:rPr lang="ru-RU" sz="21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тот, кто создал один гениальный продукт, а тот, кто способен регулярно выпускать на рынок новый продукт.</a:t>
            </a:r>
            <a:endParaRPr lang="ru-RU" sz="21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549275"/>
          <a:ext cx="9144000" cy="6309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735088"/>
                <a:gridCol w="1872208"/>
                <a:gridCol w="2016224"/>
                <a:gridCol w="1691680"/>
              </a:tblGrid>
              <a:tr h="356396">
                <a:tc rowSpan="2"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Системные напряжения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Стратегические вызовы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8840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Конкуренция стратегических 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и личностных компетенций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Глобализация и интернационализация образования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интерактивных и цифровых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технологий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Экспансия идеологии 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экстремизма 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 терроризма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126526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Ресурсная</a:t>
                      </a:r>
                      <a:r>
                        <a:rPr lang="ru-RU" sz="15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база не соответствует стратегическим задачам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МТБ через сетевые формы взаимодействия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5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Усовершенствование</a:t>
                      </a:r>
                      <a:r>
                        <a:rPr lang="ru-RU" sz="15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работы Международного студенческого совета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Модернизация сайта </a:t>
                      </a:r>
                      <a:r>
                        <a:rPr lang="ru-RU" sz="150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ВолГУ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 службы психологической помощи и</a:t>
                      </a:r>
                      <a:r>
                        <a:rPr lang="ru-RU" sz="15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социальной адаптации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69605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Системный консерватизм: низкая мотивация и готовность к новшествам и изменениям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</a:t>
                      </a:r>
                      <a:r>
                        <a:rPr lang="ru-RU" sz="150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практикоориентированной</a:t>
                      </a:r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социо-культурной</a:t>
                      </a:r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среды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Разработка системы повышения</a:t>
                      </a:r>
                      <a:r>
                        <a:rPr lang="ru-RU" sz="15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компетенций участников образовательного процесса при взаимодействии с контингентом иностранных студентов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 корпоративного мобильного приложения;</a:t>
                      </a:r>
                      <a:r>
                        <a:rPr lang="ru-RU" sz="15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развитие корпоративной почты </a:t>
                      </a:r>
                      <a:endParaRPr lang="ru-RU" sz="1500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Усиление роли и персональной ответственности участников  образовательного процесса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35141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Немобильная, жесткая линейно-функциональная система управления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проектной формы организации воспитательной работы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институтов</a:t>
                      </a:r>
                      <a:r>
                        <a:rPr lang="ru-RU" sz="15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тьюторства</a:t>
                      </a:r>
                      <a:r>
                        <a:rPr lang="ru-RU" sz="15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администрирование проектов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Совершенствование системы электронного документооборота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</a:t>
                      </a:r>
                      <a:r>
                        <a:rPr lang="ru-RU" sz="15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500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кибердружины</a:t>
                      </a:r>
                      <a:r>
                        <a:rPr lang="ru-RU" sz="15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 в системе студенческого самоуправления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534400" cy="450850"/>
          </a:xfrm>
        </p:spPr>
        <p:txBody>
          <a:bodyPr/>
          <a:lstStyle/>
          <a:p>
            <a:pPr algn="ctr"/>
            <a:r>
              <a:rPr lang="ru-RU" sz="2600" b="1" smtClean="0"/>
              <a:t>Системные напряжения и стратегические вызовы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48680"/>
            <a:ext cx="1835696" cy="6309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1916832"/>
            <a:ext cx="7308304" cy="4941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11" descr="volgu_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8"/>
            <a:ext cx="914400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534400" cy="450850"/>
          </a:xfrm>
        </p:spPr>
        <p:txBody>
          <a:bodyPr/>
          <a:lstStyle/>
          <a:p>
            <a:pPr algn="ctr"/>
            <a:r>
              <a:rPr lang="ru-RU" sz="2600" b="1" smtClean="0"/>
              <a:t>Системные напряжения и стратегические вызовы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549275"/>
          <a:ext cx="9144000" cy="6537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735088"/>
                <a:gridCol w="1872208"/>
                <a:gridCol w="2016224"/>
                <a:gridCol w="1691680"/>
              </a:tblGrid>
              <a:tr h="356396">
                <a:tc rowSpan="2"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Системные напряжения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Стратегические вызовы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8840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стратегических и личностных компетенций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Глобализация и интернационализация образования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интерактивных и цифровых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технологий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Обострение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проблемы экстремизма и терроризма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126526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Ресурсная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база не соответствует стратегическим задачам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1. Развитие 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МТБ через сетевые формы взаимодействия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50" dirty="0" smtClean="0">
                          <a:latin typeface="Times New Roman" pitchFamily="18" charset="0"/>
                          <a:cs typeface="Times New Roman" pitchFamily="18" charset="0"/>
                        </a:rPr>
                        <a:t>2.Усовершенствование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работы Международного студенческого совета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3. Модернизация 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сайта </a:t>
                      </a:r>
                      <a:r>
                        <a:rPr lang="ru-RU" sz="1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ВолГУ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4. Создание 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службы психологической помощи и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социальной адаптации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2169605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Системный консерватизм: низкая мотивация и готовность к новшествам и изменениям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 Развитие </a:t>
                      </a:r>
                      <a:r>
                        <a:rPr lang="ru-RU" sz="15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практикоориентированной</a:t>
                      </a:r>
                      <a:r>
                        <a:rPr lang="ru-RU" sz="15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социо-культурной</a:t>
                      </a:r>
                      <a:r>
                        <a:rPr lang="ru-RU" sz="15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среды</a:t>
                      </a:r>
                      <a:endParaRPr lang="ru-RU" sz="15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2861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6. Разработка 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системы повышения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компетенций участников образовательного процесса при взаимодействии с контингентом иностранных студентов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7. Создание 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корпоративного мобильного приложения;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развитие корпоративной почты </a:t>
                      </a:r>
                      <a:endParaRPr lang="ru-RU" sz="15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 Усиление </a:t>
                      </a:r>
                      <a:r>
                        <a:rPr lang="ru-RU" sz="15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роли и персональной ответственности участников  образовательного процесса</a:t>
                      </a:r>
                      <a:endParaRPr lang="ru-RU" sz="15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2861D2"/>
                    </a:solidFill>
                  </a:tcPr>
                </a:tc>
              </a:tr>
              <a:tr h="1335141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Немобильная, жесткая линейно-функциональная система управления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9. Развитие 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проектной формы организации воспитательной работы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r>
                        <a:rPr lang="ru-RU" sz="15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</a:t>
                      </a:r>
                      <a:r>
                        <a:rPr lang="ru-RU" sz="15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институтов</a:t>
                      </a:r>
                      <a:r>
                        <a:rPr lang="ru-RU" sz="15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тьюторства</a:t>
                      </a:r>
                      <a:r>
                        <a:rPr lang="ru-RU" sz="15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администрирование проектов</a:t>
                      </a:r>
                      <a:endParaRPr lang="ru-RU" sz="15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2861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11.Совершенствование 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системы электронного документооборота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12. Создание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кибердружины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  в системе студенческого самоуправления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11" descr="volgu_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89240"/>
            <a:ext cx="914400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dirty="0" smtClean="0">
                <a:solidFill>
                  <a:srgbClr val="002060"/>
                </a:solidFill>
                <a:cs typeface="Arial" charset="0"/>
              </a:rPr>
              <a:t>Приоритетные задачи на 2017г.</a:t>
            </a:r>
            <a:endParaRPr lang="ru-RU" sz="3600" b="1" dirty="0" smtClean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Развитие материально-технической базы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социо-культурной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среды университета.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Развитие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технологий в организации и реализации воспитательной работы и молодежной политики в университете.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Усиление роли преподавательского состава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организации и реализации воспитательной работы и молодежной политики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университете.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Увеличение доли практико-ориентированных проектов в координационном плане воспитательной работы университета.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Усовершенствование системы студенческого самоуправления в университете.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11" descr="volgu_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89240"/>
            <a:ext cx="914400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Заголовок 5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558552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solidFill>
                  <a:srgbClr val="002060"/>
                </a:solidFill>
                <a:cs typeface="Arial" charset="0"/>
              </a:rPr>
              <a:t>Проект решения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620688"/>
            <a:ext cx="8784976" cy="548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Признать удовлетворительными результаты реализации </a:t>
            </a:r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воспитательной работы и молодежной </a:t>
            </a:r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политики в университете.</a:t>
            </a:r>
          </a:p>
          <a:p>
            <a:pPr marL="342900" indent="-342900" algn="just">
              <a:buAutoNum type="arabicPeriod"/>
            </a:pPr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Начальнику управления информатизации и телекоммуникаций до 1 февраля 2017г. подготовить предложения по развитию </a:t>
            </a:r>
            <a:r>
              <a:rPr lang="en-US" sz="1750" dirty="0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-технологий в </a:t>
            </a:r>
            <a:r>
              <a:rPr lang="ru-RU" sz="1750" dirty="0" err="1" smtClean="0">
                <a:latin typeface="Times New Roman" pitchFamily="18" charset="0"/>
                <a:cs typeface="Times New Roman" pitchFamily="18" charset="0"/>
              </a:rPr>
              <a:t>социокультурной</a:t>
            </a:r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 среде университета</a:t>
            </a:r>
          </a:p>
          <a:p>
            <a:pPr marL="342900" indent="-342900" algn="just">
              <a:buAutoNum type="arabicPeriod"/>
            </a:pPr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Директорам институтов до 1 февраля 2017г. внести предложения по развитию практико-ориентированных проектов в </a:t>
            </a:r>
            <a:r>
              <a:rPr lang="ru-RU" sz="1750" dirty="0" err="1" smtClean="0">
                <a:latin typeface="Times New Roman" pitchFamily="18" charset="0"/>
                <a:cs typeface="Times New Roman" pitchFamily="18" charset="0"/>
              </a:rPr>
              <a:t>социокультурной</a:t>
            </a:r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 среде университета и обеспечить целевую подготовку обучающихся для участия в федеральных образовательных форумах.</a:t>
            </a:r>
          </a:p>
          <a:p>
            <a:pPr marL="342900" indent="-342900" algn="just">
              <a:buAutoNum type="arabicPeriod"/>
            </a:pPr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Директору институту международного образования до 1 марта 2017г. разработать программу социальной адаптации иностранных студентов, обучающихся в университете.</a:t>
            </a:r>
          </a:p>
          <a:p>
            <a:pPr marL="342900" indent="-342900" algn="just">
              <a:buAutoNum type="arabicPeriod"/>
            </a:pPr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Председателю объединенного совета обучающихся до 1 февраля 2017г. подготовить предложения по развитию системы органов студенческого самоуправления.</a:t>
            </a:r>
          </a:p>
          <a:p>
            <a:pPr marL="342900" indent="-342900" algn="just">
              <a:buAutoNum type="arabicPeriod"/>
            </a:pPr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Проректору по учебно-воспитательной работе до 1 февраля 2017г. подготовить предложения по проектной организации воспитательной работы.</a:t>
            </a:r>
          </a:p>
          <a:p>
            <a:pPr marL="342900" indent="-342900" algn="just">
              <a:buAutoNum type="arabicPeriod"/>
            </a:pPr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Заведующему кафедрой </a:t>
            </a:r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физического воспитания </a:t>
            </a:r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и оздоровительных технологий и начальнику управления учебно-воспитательной работы до 1 февраля 2017г. Подготовить предложения о сетевой форме развития МТБ университета.</a:t>
            </a:r>
          </a:p>
          <a:p>
            <a:pPr marL="342900" indent="-342900" algn="just">
              <a:buAutoNum type="arabicPeriod"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4"/>
          <p:cNvSpPr txBox="1">
            <a:spLocks noChangeArrowheads="1"/>
          </p:cNvSpPr>
          <p:nvPr/>
        </p:nvSpPr>
        <p:spPr bwMode="auto">
          <a:xfrm>
            <a:off x="2195513" y="4005263"/>
            <a:ext cx="4691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/>
              <a:t>БЛАГОДАРЮ ЗА ВНИМАНИЕ!</a:t>
            </a:r>
          </a:p>
        </p:txBody>
      </p:sp>
      <p:pic>
        <p:nvPicPr>
          <p:cNvPr id="34819" name="Рисунок 11" descr="volgu_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10175"/>
            <a:ext cx="9144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2" descr="C:\Users\User\Downloads\ВолГУ Плашка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33375"/>
            <a:ext cx="5472112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Рисунок 11" descr="volgu_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10175"/>
            <a:ext cx="9144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57"/>
          <p:cNvSpPr>
            <a:spLocks noGrp="1"/>
          </p:cNvSpPr>
          <p:nvPr>
            <p:ph type="title"/>
          </p:nvPr>
        </p:nvSpPr>
        <p:spPr>
          <a:xfrm>
            <a:off x="215900" y="188640"/>
            <a:ext cx="8928100" cy="755650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900" b="1" dirty="0" smtClean="0">
                <a:solidFill>
                  <a:srgbClr val="002060"/>
                </a:solidFill>
              </a:rPr>
              <a:t>Основные принципы организации воспитательной работы</a:t>
            </a:r>
          </a:p>
        </p:txBody>
      </p:sp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395288" y="1125538"/>
            <a:ext cx="8497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79512" y="836712"/>
            <a:ext cx="878497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95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демократизм образования</a:t>
            </a:r>
            <a:r>
              <a:rPr kumimoji="0" lang="ru-RU" sz="19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предполагающего реализацию системы воспитания, основанной на педагогике сотрудничества и взаимодействия преподавателя и обучающегося; </a:t>
            </a:r>
            <a:endParaRPr kumimoji="0" lang="ru-RU" sz="19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95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толерантность, предполагающая наличие плюрализма мнений</a:t>
            </a:r>
            <a:r>
              <a:rPr kumimoji="0" lang="ru-RU" sz="19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подходов, для решения проблем, терпимость к мнениям других людей;</a:t>
            </a:r>
            <a:endParaRPr kumimoji="0" lang="ru-RU" sz="19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95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объективизм и гуманизм </a:t>
            </a:r>
            <a:r>
              <a:rPr kumimoji="0" lang="ru-RU" sz="19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основа взаимодействия с субъектами воспитания;</a:t>
            </a:r>
            <a:endParaRPr kumimoji="0" lang="ru-RU" sz="19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95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педагогическая поддержка процесса</a:t>
            </a:r>
            <a:r>
              <a:rPr kumimoji="0" lang="ru-RU" sz="19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творческих способностей и </a:t>
            </a:r>
            <a:r>
              <a:rPr kumimoji="0" lang="ru-RU" sz="195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самореализации человека</a:t>
            </a:r>
            <a:r>
              <a:rPr kumimoji="0" lang="ru-RU" sz="19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endParaRPr kumimoji="0" lang="ru-RU" sz="19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95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уважение к общечеловеческим ценностям</a:t>
            </a:r>
            <a:r>
              <a:rPr kumimoji="0" lang="ru-RU" sz="19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правам и свободам граждан, корректность, терпимость, соблюдение этических норм;</a:t>
            </a:r>
            <a:endParaRPr kumimoji="0" lang="ru-RU" sz="19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95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профессионализм, ответственность, дисциплина и самодисциплина</a:t>
            </a:r>
            <a:r>
              <a:rPr kumimoji="0" lang="ru-RU" sz="19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9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95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патриотизм и гражданственность</a:t>
            </a:r>
            <a:r>
              <a:rPr kumimoji="0" lang="ru-RU" sz="19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воспитание уважительного отношения, любви к России и своей малой Родине, чувства сопричастности и ответственности.</a:t>
            </a:r>
            <a:endParaRPr kumimoji="0" lang="ru-RU" sz="19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1" descr="volgu_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29264"/>
            <a:ext cx="914400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Прямоугольник 4"/>
          <p:cNvSpPr>
            <a:spLocks noChangeArrowheads="1"/>
          </p:cNvSpPr>
          <p:nvPr/>
        </p:nvSpPr>
        <p:spPr bwMode="auto">
          <a:xfrm>
            <a:off x="395288" y="333375"/>
            <a:ext cx="85693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mbria" pitchFamily="18" charset="0"/>
              </a:rPr>
              <a:t>Цели и задачи воспитательной работы в 2016 г</a:t>
            </a:r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.</a:t>
            </a:r>
            <a:r>
              <a:rPr lang="en-US" sz="2800" b="1" dirty="0" smtClean="0">
                <a:solidFill>
                  <a:srgbClr val="002060"/>
                </a:solidFill>
                <a:latin typeface="Cambria" pitchFamily="18" charset="0"/>
              </a:rPr>
              <a:t>*</a:t>
            </a:r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endParaRPr lang="ru-RU" sz="28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6387" name="Прямоугольник 5"/>
          <p:cNvSpPr>
            <a:spLocks noChangeArrowheads="1"/>
          </p:cNvSpPr>
          <p:nvPr/>
        </p:nvSpPr>
        <p:spPr bwMode="auto">
          <a:xfrm>
            <a:off x="250825" y="1052513"/>
            <a:ext cx="8569325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Bookman Old Style" pitchFamily="18" charset="0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Содействие включению молодежи в программы патриотического воспитания, подготовки к службе в Вооруженных Силах РФ, проведение работы по увековечению памяти защитников Отечества, содействие деятельности поисковых отрядов и военно-исторических клубов, патриотических молодёжных проектов и программ.</a:t>
            </a:r>
          </a:p>
          <a:p>
            <a:pPr marL="342900" indent="-342900" algn="just">
              <a:buFont typeface="Bookman Old Style" pitchFamily="18" charset="0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Создание условий для развития добровольческого движения в Волгоградской области и использования его потенциала в привлечении жителей региона к организации и проведению масштабных добровольческих акций и мероприятий по популяризации добровольчества, здорового образа жизни, занятий физкультурой и спортом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5013176"/>
            <a:ext cx="80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ПРДСО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ВолГУ «Формула роста»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1" descr="volgu_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10175"/>
            <a:ext cx="9144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4"/>
          <p:cNvSpPr>
            <a:spLocks noChangeArrowheads="1"/>
          </p:cNvSpPr>
          <p:nvPr/>
        </p:nvSpPr>
        <p:spPr bwMode="auto">
          <a:xfrm>
            <a:off x="395288" y="188913"/>
            <a:ext cx="85693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Сравнительный анализ участия студентов </a:t>
            </a:r>
            <a:endParaRPr lang="en-US" sz="24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социально-значимых мероприятиях за 2015-2016 гг.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755576" y="908720"/>
          <a:ext cx="792088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4"/>
          <p:cNvSpPr txBox="1">
            <a:spLocks noChangeArrowheads="1"/>
          </p:cNvSpPr>
          <p:nvPr/>
        </p:nvSpPr>
        <p:spPr bwMode="auto">
          <a:xfrm>
            <a:off x="1042988" y="260350"/>
            <a:ext cx="77057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Сравнительный анализ количества мероприятий за 2015-2016 гг.</a:t>
            </a:r>
          </a:p>
        </p:txBody>
      </p:sp>
      <p:pic>
        <p:nvPicPr>
          <p:cNvPr id="19458" name="Рисунок 11" descr="volgu_cop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10175"/>
            <a:ext cx="9144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Диаграмма 3"/>
          <p:cNvGraphicFramePr/>
          <p:nvPr/>
        </p:nvGraphicFramePr>
        <p:xfrm>
          <a:off x="539552" y="1340768"/>
          <a:ext cx="820891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1" descr="volgu_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86388"/>
            <a:ext cx="914400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Группа 17"/>
          <p:cNvGrpSpPr>
            <a:grpSpLocks/>
          </p:cNvGrpSpPr>
          <p:nvPr/>
        </p:nvGrpSpPr>
        <p:grpSpPr bwMode="auto">
          <a:xfrm>
            <a:off x="3694113" y="1017588"/>
            <a:ext cx="5230812" cy="3510106"/>
            <a:chOff x="3693459" y="1098273"/>
            <a:chExt cx="5232085" cy="3511023"/>
          </a:xfrm>
        </p:grpSpPr>
        <p:sp>
          <p:nvSpPr>
            <p:cNvPr id="20493" name="TextBox 8"/>
            <p:cNvSpPr txBox="1">
              <a:spLocks noChangeArrowheads="1"/>
            </p:cNvSpPr>
            <p:nvPr/>
          </p:nvSpPr>
          <p:spPr bwMode="auto">
            <a:xfrm>
              <a:off x="3740968" y="1989775"/>
              <a:ext cx="518457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>
                  <a:latin typeface="Times New Roman" pitchFamily="18" charset="0"/>
                  <a:cs typeface="Times New Roman" pitchFamily="18" charset="0"/>
                </a:rPr>
                <a:t>Спартакиада среди институтов ВолГУ:	</a:t>
              </a: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I </a:t>
              </a:r>
              <a:r>
                <a:rPr lang="ru-RU" sz="1400" b="1">
                  <a:latin typeface="Times New Roman" pitchFamily="18" charset="0"/>
                  <a:cs typeface="Times New Roman" pitchFamily="18" charset="0"/>
                </a:rPr>
                <a:t>место – ИПТ</a:t>
              </a:r>
            </a:p>
          </p:txBody>
        </p:sp>
        <p:sp>
          <p:nvSpPr>
            <p:cNvPr id="20494" name="TextBox 16"/>
            <p:cNvSpPr txBox="1">
              <a:spLocks noChangeArrowheads="1"/>
            </p:cNvSpPr>
            <p:nvPr/>
          </p:nvSpPr>
          <p:spPr bwMode="auto">
            <a:xfrm>
              <a:off x="3740968" y="2297628"/>
              <a:ext cx="518457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>
                  <a:latin typeface="Times New Roman" pitchFamily="18" charset="0"/>
                  <a:cs typeface="Times New Roman" pitchFamily="18" charset="0"/>
                </a:rPr>
                <a:t>Спартакиада «Первокурсник-2016» среди институтов ВолГУ: 				</a:t>
              </a: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I </a:t>
              </a:r>
              <a:r>
                <a:rPr lang="ru-RU" sz="1400" b="1">
                  <a:latin typeface="Times New Roman" pitchFamily="18" charset="0"/>
                  <a:cs typeface="Times New Roman" pitchFamily="18" charset="0"/>
                </a:rPr>
                <a:t>место – ИПТ</a:t>
              </a:r>
            </a:p>
          </p:txBody>
        </p:sp>
        <p:sp>
          <p:nvSpPr>
            <p:cNvPr id="20495" name="TextBox 20"/>
            <p:cNvSpPr txBox="1">
              <a:spLocks noChangeArrowheads="1"/>
            </p:cNvSpPr>
            <p:nvPr/>
          </p:nvSpPr>
          <p:spPr bwMode="auto">
            <a:xfrm>
              <a:off x="3716994" y="2811450"/>
              <a:ext cx="518457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Всероссийский фестиваль «Неделя студенческого спорта»:				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	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II </a:t>
              </a:r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место</a:t>
              </a:r>
            </a:p>
          </p:txBody>
        </p:sp>
        <p:sp>
          <p:nvSpPr>
            <p:cNvPr id="20497" name="TextBox 22"/>
            <p:cNvSpPr txBox="1">
              <a:spLocks noChangeArrowheads="1"/>
            </p:cNvSpPr>
            <p:nvPr/>
          </p:nvSpPr>
          <p:spPr bwMode="auto">
            <a:xfrm>
              <a:off x="3707026" y="3260747"/>
              <a:ext cx="518457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Лига Белова Всероссийский </a:t>
              </a:r>
              <a:r>
                <a:rPr lang="ru-RU" sz="1400" dirty="0" err="1">
                  <a:latin typeface="Times New Roman" pitchFamily="18" charset="0"/>
                  <a:cs typeface="Times New Roman" pitchFamily="18" charset="0"/>
                </a:rPr>
                <a:t>плей-офф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 Ассоциации студенческого спорта: 		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	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II </a:t>
              </a:r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место</a:t>
              </a:r>
            </a:p>
          </p:txBody>
        </p:sp>
        <p:sp>
          <p:nvSpPr>
            <p:cNvPr id="20498" name="TextBox 23"/>
            <p:cNvSpPr txBox="1">
              <a:spLocks noChangeArrowheads="1"/>
            </p:cNvSpPr>
            <p:nvPr/>
          </p:nvSpPr>
          <p:spPr bwMode="auto">
            <a:xfrm>
              <a:off x="3693459" y="3696227"/>
              <a:ext cx="518457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>
                  <a:latin typeface="Times New Roman" pitchFamily="18" charset="0"/>
                  <a:cs typeface="Times New Roman" pitchFamily="18" charset="0"/>
                </a:rPr>
                <a:t>Спартакиада «Первокурсник-2016» среди вузов Волгограда:				</a:t>
              </a: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III </a:t>
              </a:r>
              <a:r>
                <a:rPr lang="ru-RU" sz="1400" b="1">
                  <a:latin typeface="Times New Roman" pitchFamily="18" charset="0"/>
                  <a:cs typeface="Times New Roman" pitchFamily="18" charset="0"/>
                </a:rPr>
                <a:t>место</a:t>
              </a:r>
            </a:p>
          </p:txBody>
        </p:sp>
        <p:sp>
          <p:nvSpPr>
            <p:cNvPr id="20499" name="TextBox 24"/>
            <p:cNvSpPr txBox="1">
              <a:spLocks noChangeArrowheads="1"/>
            </p:cNvSpPr>
            <p:nvPr/>
          </p:nvSpPr>
          <p:spPr bwMode="auto">
            <a:xfrm>
              <a:off x="3707026" y="4086076"/>
              <a:ext cx="518457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Федеральный проект Ассоциации студенческого баскетбола:			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	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III </a:t>
              </a:r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место</a:t>
              </a:r>
            </a:p>
          </p:txBody>
        </p:sp>
        <p:sp>
          <p:nvSpPr>
            <p:cNvPr id="20500" name="TextBox 25"/>
            <p:cNvSpPr txBox="1">
              <a:spLocks noChangeArrowheads="1"/>
            </p:cNvSpPr>
            <p:nvPr/>
          </p:nvSpPr>
          <p:spPr bwMode="auto">
            <a:xfrm>
              <a:off x="3740968" y="1529160"/>
              <a:ext cx="518457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>
                  <a:latin typeface="Times New Roman" pitchFamily="18" charset="0"/>
                  <a:cs typeface="Times New Roman" pitchFamily="18" charset="0"/>
                </a:rPr>
                <a:t>Первенство Волгоградской области по пауэрлифтингу:					</a:t>
              </a: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I </a:t>
              </a:r>
              <a:r>
                <a:rPr lang="ru-RU" sz="1400" b="1">
                  <a:latin typeface="Times New Roman" pitchFamily="18" charset="0"/>
                  <a:cs typeface="Times New Roman" pitchFamily="18" charset="0"/>
                </a:rPr>
                <a:t>место</a:t>
              </a:r>
            </a:p>
          </p:txBody>
        </p:sp>
        <p:sp>
          <p:nvSpPr>
            <p:cNvPr id="20503" name="TextBox 28"/>
            <p:cNvSpPr txBox="1">
              <a:spLocks noChangeArrowheads="1"/>
            </p:cNvSpPr>
            <p:nvPr/>
          </p:nvSpPr>
          <p:spPr bwMode="auto">
            <a:xfrm>
              <a:off x="3740968" y="1098273"/>
              <a:ext cx="518457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Первенство Волгоградской области по жиму штанги лёжа:				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	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I </a:t>
              </a:r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место</a:t>
              </a:r>
            </a:p>
          </p:txBody>
        </p:sp>
      </p:grpSp>
      <p:grpSp>
        <p:nvGrpSpPr>
          <p:cNvPr id="18" name="Группа 11264"/>
          <p:cNvGrpSpPr>
            <a:grpSpLocks/>
          </p:cNvGrpSpPr>
          <p:nvPr/>
        </p:nvGrpSpPr>
        <p:grpSpPr bwMode="auto">
          <a:xfrm>
            <a:off x="6350" y="619125"/>
            <a:ext cx="3946525" cy="4685222"/>
            <a:chOff x="-2456779" y="950642"/>
            <a:chExt cx="3860427" cy="5302698"/>
          </a:xfrm>
        </p:grpSpPr>
        <p:sp>
          <p:nvSpPr>
            <p:cNvPr id="20491" name="TextBox 11263"/>
            <p:cNvSpPr txBox="1">
              <a:spLocks noChangeArrowheads="1"/>
            </p:cNvSpPr>
            <p:nvPr/>
          </p:nvSpPr>
          <p:spPr bwMode="auto">
            <a:xfrm>
              <a:off x="-2456779" y="1341757"/>
              <a:ext cx="3860427" cy="4911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>
                <a:buFont typeface="Arial" charset="0"/>
                <a:buChar char="•"/>
              </a:pP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мастер спорта международного класса по пауэрлифтингу</a:t>
              </a:r>
            </a:p>
            <a:p>
              <a:pPr marL="742950" lvl="1" indent="-285750">
                <a:buFont typeface="Wingdings" pitchFamily="2" charset="2"/>
                <a:buChar char="Ø"/>
              </a:pP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Рахманов Руслан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мастер 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спорта 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по пауэрлифтингу</a:t>
              </a:r>
            </a:p>
            <a:p>
              <a:pPr marL="742950" lvl="1" indent="-285750">
                <a:buFont typeface="Wingdings" pitchFamily="2" charset="2"/>
                <a:buChar char="Ø"/>
              </a:pPr>
              <a:r>
                <a:rPr lang="ru-RU" sz="1600" dirty="0" err="1">
                  <a:latin typeface="Times New Roman" pitchFamily="18" charset="0"/>
                  <a:cs typeface="Times New Roman" pitchFamily="18" charset="0"/>
                </a:rPr>
                <a:t>Богатырёв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 Иван ЮПДм-161</a:t>
              </a:r>
            </a:p>
            <a:p>
              <a:pPr marL="742950" lvl="1" indent="-285750">
                <a:buFont typeface="Wingdings" pitchFamily="2" charset="2"/>
                <a:buChar char="Ø"/>
              </a:pP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Разнополов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Андрей ИБС-131</a:t>
              </a:r>
            </a:p>
            <a:p>
              <a:pPr marL="742950" lvl="1" indent="-285750">
                <a:buFont typeface="Wingdings" pitchFamily="2" charset="2"/>
                <a:buChar char="Ø"/>
              </a:pP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Горб Татьяна МОб-151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кандидат в мастера спорта по пауэрлифтингу</a:t>
              </a:r>
            </a:p>
            <a:p>
              <a:pPr marL="742950" lvl="1" indent="-285750">
                <a:buFont typeface="Wingdings" pitchFamily="2" charset="2"/>
                <a:buChar char="Ø"/>
              </a:pP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Мельникова Ангелина СЭ-162</a:t>
              </a:r>
            </a:p>
            <a:p>
              <a:pPr marL="742950" lvl="1" indent="-285750">
                <a:buFont typeface="Wingdings" pitchFamily="2" charset="2"/>
                <a:buChar char="Ø"/>
              </a:pP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Рябух Владислав Ж-162</a:t>
              </a:r>
            </a:p>
            <a:p>
              <a:pPr marL="742950" lvl="1" indent="-285750">
                <a:buFont typeface="Wingdings" pitchFamily="2" charset="2"/>
                <a:buChar char="Ø"/>
              </a:pP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Колесникова Лолита ИВТ-131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разряд по пауэрлифтингу</a:t>
              </a:r>
            </a:p>
            <a:p>
              <a:pPr marL="742950" lvl="1" indent="-285750">
                <a:buFont typeface="Wingdings" pitchFamily="2" charset="2"/>
                <a:buChar char="Ø"/>
              </a:pPr>
              <a:r>
                <a:rPr lang="ru-RU" sz="1600" dirty="0" err="1">
                  <a:latin typeface="Times New Roman" pitchFamily="18" charset="0"/>
                  <a:cs typeface="Times New Roman" pitchFamily="18" charset="0"/>
                </a:rPr>
                <a:t>Шанхоев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>
                  <a:latin typeface="Times New Roman" pitchFamily="18" charset="0"/>
                  <a:cs typeface="Times New Roman" pitchFamily="18" charset="0"/>
                </a:rPr>
                <a:t>Зелимхан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 СЭ-141</a:t>
              </a:r>
            </a:p>
            <a:p>
              <a:pPr marL="742950" lvl="1" indent="-285750">
                <a:buFont typeface="Wingdings" pitchFamily="2" charset="2"/>
                <a:buChar char="Ø"/>
              </a:pP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Воробьёв Дмитрий ИТС-131</a:t>
              </a:r>
            </a:p>
            <a:p>
              <a:pPr marL="285750" indent="-285750">
                <a:buFont typeface="Arial" charset="0"/>
                <a:buChar char="•"/>
              </a:pPr>
              <a:endParaRPr lang="ru-RU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>
                <a:buFont typeface="Arial" charset="0"/>
                <a:buChar char="•"/>
              </a:pP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92" name="TextBox 34"/>
            <p:cNvSpPr txBox="1">
              <a:spLocks noChangeArrowheads="1"/>
            </p:cNvSpPr>
            <p:nvPr/>
          </p:nvSpPr>
          <p:spPr bwMode="auto">
            <a:xfrm>
              <a:off x="-2148204" y="950642"/>
              <a:ext cx="3096344" cy="418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Присвоенные звания</a:t>
              </a:r>
            </a:p>
          </p:txBody>
        </p:sp>
      </p:grpSp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539750" y="0"/>
            <a:ext cx="8208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Спортивно-массовая работа с обучающимися в 2016 г.</a:t>
            </a:r>
          </a:p>
        </p:txBody>
      </p: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250825" y="620713"/>
            <a:ext cx="3105150" cy="3701575"/>
            <a:chOff x="251520" y="620688"/>
            <a:chExt cx="3104343" cy="3701413"/>
          </a:xfrm>
        </p:grpSpPr>
        <p:sp>
          <p:nvSpPr>
            <p:cNvPr id="20504" name="TextBox 1"/>
            <p:cNvSpPr txBox="1">
              <a:spLocks noChangeArrowheads="1"/>
            </p:cNvSpPr>
            <p:nvPr/>
          </p:nvSpPr>
          <p:spPr bwMode="auto">
            <a:xfrm>
              <a:off x="251520" y="620688"/>
              <a:ext cx="309634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latin typeface="Times New Roman" pitchFamily="18" charset="0"/>
                  <a:cs typeface="Times New Roman" pitchFamily="18" charset="0"/>
                </a:rPr>
                <a:t>Количество человек</a:t>
              </a:r>
            </a:p>
            <a:p>
              <a:pPr algn="ctr"/>
              <a:r>
                <a:rPr lang="ru-RU">
                  <a:latin typeface="Times New Roman" pitchFamily="18" charset="0"/>
                  <a:cs typeface="Times New Roman" pitchFamily="18" charset="0"/>
                </a:rPr>
                <a:t>занимающихся в секциях:</a:t>
              </a:r>
            </a:p>
          </p:txBody>
        </p:sp>
        <p:sp>
          <p:nvSpPr>
            <p:cNvPr id="20505" name="TextBox 4"/>
            <p:cNvSpPr txBox="1">
              <a:spLocks noChangeArrowheads="1"/>
            </p:cNvSpPr>
            <p:nvPr/>
          </p:nvSpPr>
          <p:spPr bwMode="auto">
            <a:xfrm>
              <a:off x="254090" y="1282940"/>
              <a:ext cx="30963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i="1">
                  <a:solidFill>
                    <a:srgbClr val="2861D2"/>
                  </a:solidFill>
                  <a:latin typeface="Times New Roman" pitchFamily="18" charset="0"/>
                  <a:cs typeface="Times New Roman" pitchFamily="18" charset="0"/>
                </a:rPr>
                <a:t>на возмездной основе</a:t>
              </a:r>
            </a:p>
          </p:txBody>
        </p:sp>
        <p:sp>
          <p:nvSpPr>
            <p:cNvPr id="20506" name="TextBox 5"/>
            <p:cNvSpPr txBox="1">
              <a:spLocks noChangeArrowheads="1"/>
            </p:cNvSpPr>
            <p:nvPr/>
          </p:nvSpPr>
          <p:spPr bwMode="auto">
            <a:xfrm>
              <a:off x="259519" y="2708920"/>
              <a:ext cx="30963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i="1">
                  <a:solidFill>
                    <a:srgbClr val="2861D2"/>
                  </a:solidFill>
                  <a:latin typeface="Times New Roman" pitchFamily="18" charset="0"/>
                  <a:cs typeface="Times New Roman" pitchFamily="18" charset="0"/>
                </a:rPr>
                <a:t>на безвозмездной основе</a:t>
              </a:r>
            </a:p>
          </p:txBody>
        </p:sp>
        <p:sp>
          <p:nvSpPr>
            <p:cNvPr id="20507" name="TextBox 2"/>
            <p:cNvSpPr txBox="1">
              <a:spLocks noChangeArrowheads="1"/>
            </p:cNvSpPr>
            <p:nvPr/>
          </p:nvSpPr>
          <p:spPr bwMode="auto">
            <a:xfrm>
              <a:off x="539552" y="1652271"/>
              <a:ext cx="864096" cy="461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весенний</a:t>
              </a:r>
            </a:p>
            <a:p>
              <a:pPr algn="ctr"/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семестр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08" name="TextBox 7"/>
            <p:cNvSpPr txBox="1">
              <a:spLocks noChangeArrowheads="1"/>
            </p:cNvSpPr>
            <p:nvPr/>
          </p:nvSpPr>
          <p:spPr bwMode="auto">
            <a:xfrm>
              <a:off x="1979712" y="1652270"/>
              <a:ext cx="864096" cy="461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осенний</a:t>
              </a:r>
            </a:p>
            <a:p>
              <a:pPr algn="ctr"/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семестр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09" name="TextBox 3"/>
            <p:cNvSpPr txBox="1">
              <a:spLocks noChangeArrowheads="1"/>
            </p:cNvSpPr>
            <p:nvPr/>
          </p:nvSpPr>
          <p:spPr bwMode="auto">
            <a:xfrm>
              <a:off x="540172" y="2060760"/>
              <a:ext cx="1086574" cy="677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29,7%</a:t>
              </a:r>
              <a:endParaRPr lang="ru-RU" sz="20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1675</a:t>
              </a:r>
            </a:p>
          </p:txBody>
        </p:sp>
        <p:sp>
          <p:nvSpPr>
            <p:cNvPr id="20510" name="TextBox 9"/>
            <p:cNvSpPr txBox="1">
              <a:spLocks noChangeArrowheads="1"/>
            </p:cNvSpPr>
            <p:nvPr/>
          </p:nvSpPr>
          <p:spPr bwMode="auto">
            <a:xfrm>
              <a:off x="1907968" y="2060760"/>
              <a:ext cx="1152093" cy="677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29,5%</a:t>
              </a:r>
              <a:endParaRPr lang="ru-RU" sz="40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1662</a:t>
              </a:r>
            </a:p>
          </p:txBody>
        </p:sp>
        <p:sp>
          <p:nvSpPr>
            <p:cNvPr id="20511" name="TextBox 10"/>
            <p:cNvSpPr txBox="1">
              <a:spLocks noChangeArrowheads="1"/>
            </p:cNvSpPr>
            <p:nvPr/>
          </p:nvSpPr>
          <p:spPr bwMode="auto">
            <a:xfrm>
              <a:off x="567081" y="3153628"/>
              <a:ext cx="864096" cy="461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весенний</a:t>
              </a:r>
            </a:p>
            <a:p>
              <a:pPr algn="ctr"/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семестр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12" name="TextBox 11"/>
            <p:cNvSpPr txBox="1">
              <a:spLocks noChangeArrowheads="1"/>
            </p:cNvSpPr>
            <p:nvPr/>
          </p:nvSpPr>
          <p:spPr bwMode="auto">
            <a:xfrm>
              <a:off x="2007241" y="3153627"/>
              <a:ext cx="864096" cy="461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осенний</a:t>
              </a:r>
            </a:p>
            <a:p>
              <a:pPr algn="ctr"/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семестр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13" name="TextBox 12"/>
            <p:cNvSpPr txBox="1">
              <a:spLocks noChangeArrowheads="1"/>
            </p:cNvSpPr>
            <p:nvPr/>
          </p:nvSpPr>
          <p:spPr bwMode="auto">
            <a:xfrm>
              <a:off x="560967" y="3645022"/>
              <a:ext cx="936104" cy="677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3,9%</a:t>
              </a:r>
              <a:endParaRPr lang="ru-RU" sz="40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219</a:t>
              </a:r>
            </a:p>
          </p:txBody>
        </p:sp>
        <p:sp>
          <p:nvSpPr>
            <p:cNvPr id="20514" name="TextBox 13"/>
            <p:cNvSpPr txBox="1">
              <a:spLocks noChangeArrowheads="1"/>
            </p:cNvSpPr>
            <p:nvPr/>
          </p:nvSpPr>
          <p:spPr bwMode="auto">
            <a:xfrm>
              <a:off x="1935233" y="3645021"/>
              <a:ext cx="936104" cy="677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4,2%</a:t>
              </a:r>
              <a:endParaRPr lang="ru-RU" sz="40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238</a:t>
              </a:r>
            </a:p>
          </p:txBody>
        </p:sp>
      </p:grpSp>
      <p:cxnSp>
        <p:nvCxnSpPr>
          <p:cNvPr id="16" name="Прямая соединительная линия 15"/>
          <p:cNvCxnSpPr/>
          <p:nvPr/>
        </p:nvCxnSpPr>
        <p:spPr>
          <a:xfrm>
            <a:off x="3706813" y="620713"/>
            <a:ext cx="0" cy="4770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760913" y="620713"/>
            <a:ext cx="3097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Достижения</a:t>
            </a:r>
          </a:p>
        </p:txBody>
      </p:sp>
      <p:grpSp>
        <p:nvGrpSpPr>
          <p:cNvPr id="19" name="Группа 11268"/>
          <p:cNvGrpSpPr>
            <a:grpSpLocks/>
          </p:cNvGrpSpPr>
          <p:nvPr/>
        </p:nvGrpSpPr>
        <p:grpSpPr bwMode="auto">
          <a:xfrm>
            <a:off x="3746500" y="1100138"/>
            <a:ext cx="5295900" cy="1504950"/>
            <a:chOff x="-2451720" y="4390346"/>
            <a:chExt cx="5295528" cy="1504936"/>
          </a:xfrm>
        </p:grpSpPr>
        <p:sp>
          <p:nvSpPr>
            <p:cNvPr id="20489" name="TextBox 11267"/>
            <p:cNvSpPr txBox="1">
              <a:spLocks noChangeArrowheads="1"/>
            </p:cNvSpPr>
            <p:nvPr/>
          </p:nvSpPr>
          <p:spPr bwMode="auto">
            <a:xfrm>
              <a:off x="-2451720" y="4390346"/>
              <a:ext cx="5295528" cy="11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Армейские международные игры АрМИ-2016. Кубок Губернатора Волгоградской области среди 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военно-патриотических 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клубов и других объединений по многоборью Всероссийского физкультурно-спортивного  комплекса «Готов к труду и обороне»		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		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III </a:t>
              </a:r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место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90" name="TextBox 37"/>
            <p:cNvSpPr txBox="1">
              <a:spLocks noChangeArrowheads="1"/>
            </p:cNvSpPr>
            <p:nvPr/>
          </p:nvSpPr>
          <p:spPr bwMode="auto">
            <a:xfrm>
              <a:off x="-2451720" y="5587505"/>
              <a:ext cx="529552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Чемпионат мира по пауэрлифтингу	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	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I </a:t>
              </a:r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место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5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468312"/>
          </a:xfrm>
        </p:spPr>
        <p:txBody>
          <a:bodyPr/>
          <a:lstStyle/>
          <a:p>
            <a:pPr algn="ctr" eaLnBrk="1" hangingPunct="1"/>
            <a:r>
              <a:rPr lang="ru-RU" sz="2400" b="1" smtClean="0">
                <a:solidFill>
                  <a:srgbClr val="002060"/>
                </a:solidFill>
                <a:cs typeface="Arial" charset="0"/>
              </a:rPr>
              <a:t>Гражданско-патриотическое воспитание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288" y="620713"/>
          <a:ext cx="8353425" cy="5327905"/>
        </p:xfrm>
        <a:graphic>
          <a:graphicData uri="http://schemas.openxmlformats.org/drawingml/2006/table">
            <a:tbl>
              <a:tblPr/>
              <a:tblGrid>
                <a:gridCol w="4608512"/>
                <a:gridCol w="1223963"/>
                <a:gridCol w="1152525"/>
                <a:gridCol w="1368425"/>
              </a:tblGrid>
              <a:tr h="1333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мероприятия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089" marR="340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B0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количество участников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089" marR="340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B0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команд из других вузов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089" marR="340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B0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регионов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089" marR="340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B0C8"/>
                    </a:solidFill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Всероссийский историко-патриотический культурно-просветительский молодежный форум «Рубежи Побед» *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089" marR="340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B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089" marR="340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089" marR="340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089" marR="340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Молодёжный образовательно-туристический проект «Моя Россия»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089" marR="3408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B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089" marR="340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089" marR="340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089" marR="340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Всероссийский центр развития студенческих патриотических клубов «Мы граждане России»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089" marR="3408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B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089" marR="340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089" marR="340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089" marR="340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Межрегиональная военно-патриотическая игра «Зарница»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089" marR="3408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B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089" marR="340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089" marR="340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089" marR="340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Всероссийский конкурс социальных проектов гражданско-патриотической направленности «Я патриот своей страны»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089" marR="340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B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089" marR="340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089" marR="340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089" marR="340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43" name="Прямоугольник 4"/>
          <p:cNvSpPr>
            <a:spLocks noChangeArrowheads="1"/>
          </p:cNvSpPr>
          <p:nvPr/>
        </p:nvSpPr>
        <p:spPr bwMode="auto">
          <a:xfrm>
            <a:off x="323850" y="5949950"/>
            <a:ext cx="8820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000" i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*Мероприятие включено в Сводный план общественно значимых всероссийских и международных мероприятий Департамента государственной политики в сфере воспитания детей и молодежи Министерства образования и науки Российской Федерации в сфере воспитания детей и молодежи в 2016 году</a:t>
            </a:r>
            <a:endParaRPr lang="ru-RU" sz="100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1961426" y="188640"/>
            <a:ext cx="58312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Культурно-творческая деятельность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764704"/>
            <a:ext cx="8964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В 2016 году активисты Центра творческих 				              инициатив ВолГУ  организовали и приняли участие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в 46 культурно-творческих 					              мероприятиях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зрителями которых стали более  			              5000 человек.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	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Площадками для проведения мероприятий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		              межрегионального и всероссийского уровней 			              стали Центральный концертный зал 				              Волгограда и Театр юного зрителя.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1520" y="4005064"/>
          <a:ext cx="3672409" cy="2098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872209"/>
              </a:tblGrid>
              <a:tr h="48605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 проведения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мероприятий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Всероссийский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Региональный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Университетский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1" name="Рисунок 10" descr="k0y2J3M3q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857232"/>
            <a:ext cx="3571900" cy="2593428"/>
          </a:xfrm>
          <a:prstGeom prst="rect">
            <a:avLst/>
          </a:prstGeom>
        </p:spPr>
      </p:pic>
      <p:pic>
        <p:nvPicPr>
          <p:cNvPr id="1026" name="Picture 2" descr="C:\Documents and Settings\User\Рабочий стол\USsw62PQdXc.jpg"/>
          <p:cNvPicPr>
            <a:picLocks noChangeAspect="1" noChangeArrowheads="1"/>
          </p:cNvPicPr>
          <p:nvPr/>
        </p:nvPicPr>
        <p:blipFill>
          <a:blip r:embed="rId3" cstate="print"/>
          <a:srcRect l="10885" r="15638" b="30415"/>
          <a:stretch>
            <a:fillRect/>
          </a:stretch>
        </p:blipFill>
        <p:spPr bwMode="auto">
          <a:xfrm>
            <a:off x="4355976" y="3356992"/>
            <a:ext cx="4345894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1898</TotalTime>
  <Words>2452</Words>
  <Application>Microsoft Office PowerPoint</Application>
  <PresentationFormat>Экран (4:3)</PresentationFormat>
  <Paragraphs>351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Начальная</vt:lpstr>
      <vt:lpstr>Слайд 1</vt:lpstr>
      <vt:lpstr>    Нормативная база организации воспитательной работы</vt:lpstr>
      <vt:lpstr>    Основные принципы организации воспитательной работы</vt:lpstr>
      <vt:lpstr>Слайд 4</vt:lpstr>
      <vt:lpstr>Слайд 5</vt:lpstr>
      <vt:lpstr>Слайд 6</vt:lpstr>
      <vt:lpstr>Слайд 7</vt:lpstr>
      <vt:lpstr>Гражданско-патриотическое воспитание</vt:lpstr>
      <vt:lpstr>Слайд 9</vt:lpstr>
      <vt:lpstr>Слайд 10</vt:lpstr>
      <vt:lpstr>Слайд 11</vt:lpstr>
      <vt:lpstr>Развитие медиа-среды университета в 2016 г. </vt:lpstr>
      <vt:lpstr>Слайд 13</vt:lpstr>
      <vt:lpstr>Слайд 14</vt:lpstr>
      <vt:lpstr>Грантовые победы участников Форума  «Территория смыслов на Клязьме» </vt:lpstr>
      <vt:lpstr>Партнерские отношения и взаимодействие с органами исполнительной, законодательной власти и общественными организациями в реализации молодежной политики</vt:lpstr>
      <vt:lpstr>Верификация источников финансирования воспитательной работы</vt:lpstr>
      <vt:lpstr>Сведения о финансовых затратах в рамках реализации ПРДСО «Формула роста» в 2016 г.</vt:lpstr>
      <vt:lpstr>Совершенствование социо-культурной среды университета в 2016 году*</vt:lpstr>
      <vt:lpstr>Фундаментальные функции воспитания</vt:lpstr>
      <vt:lpstr>Глобальные тренды</vt:lpstr>
      <vt:lpstr>Системные напряжения и стратегические вызовы</vt:lpstr>
      <vt:lpstr>Системные напряжения и стратегические вызовы</vt:lpstr>
      <vt:lpstr>Приоритетные задачи на 2017г.</vt:lpstr>
      <vt:lpstr>Проект решения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Юдина</cp:lastModifiedBy>
  <cp:revision>240</cp:revision>
  <dcterms:created xsi:type="dcterms:W3CDTF">2015-10-22T09:34:18Z</dcterms:created>
  <dcterms:modified xsi:type="dcterms:W3CDTF">2016-12-26T06:54:37Z</dcterms:modified>
</cp:coreProperties>
</file>