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0" r:id="rId3"/>
    <p:sldId id="262" r:id="rId4"/>
    <p:sldId id="278" r:id="rId5"/>
    <p:sldId id="279" r:id="rId6"/>
    <p:sldId id="280" r:id="rId7"/>
    <p:sldId id="281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4" autoAdjust="0"/>
  </p:normalViewPr>
  <p:slideViewPr>
    <p:cSldViewPr snapToGrid="0"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8BD09-ADF5-4B77-BAF0-4A5362324064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6F368-0BAE-4EC5-84C5-7E87E8C94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4249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55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536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3102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493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384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526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378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882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109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829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44C86-B095-4366-AE86-0B67EEBF082B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343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31741" y="2462774"/>
            <a:ext cx="48628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Государственная итоговая аттестация: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и методическое сопровождение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80949" y="4731725"/>
            <a:ext cx="33084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rebuchet MS" pitchFamily="34" charset="0"/>
              </a:rPr>
              <a:t>Методический семинар</a:t>
            </a:r>
          </a:p>
          <a:p>
            <a:pPr algn="ctr"/>
            <a:r>
              <a:rPr lang="ru-RU" sz="1600" b="1" dirty="0" smtClean="0">
                <a:latin typeface="Trebuchet MS" pitchFamily="34" charset="0"/>
              </a:rPr>
              <a:t>м</a:t>
            </a:r>
            <a:r>
              <a:rPr lang="ru-RU" sz="1600" b="1" dirty="0" smtClean="0">
                <a:latin typeface="Trebuchet MS" pitchFamily="34" charset="0"/>
              </a:rPr>
              <a:t>ай 2018</a:t>
            </a:r>
            <a:endParaRPr lang="ru-RU" sz="1600" b="1" dirty="0" smtClean="0">
              <a:latin typeface="Trebuchet MS" pitchFamily="34" charset="0"/>
            </a:endParaRPr>
          </a:p>
          <a:p>
            <a:pPr algn="ctr"/>
            <a:r>
              <a:rPr lang="ru-RU" sz="1600" b="1" dirty="0" smtClean="0">
                <a:latin typeface="Trebuchet MS" pitchFamily="34" charset="0"/>
              </a:rPr>
              <a:t>Управление образовательных программ</a:t>
            </a:r>
            <a:endParaRPr lang="ru-RU" sz="1600" b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7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Государственная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итоговая аттестация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проводится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целях определения соответствия результатов освоения обучающимися основных образовательных программ соответствующим требованиям федерального государственного образовательного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стандарта.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нормативные документы, регламентирующие организацию и проведение ГИА:</a:t>
            </a:r>
          </a:p>
          <a:p>
            <a:pPr lvl="0" algn="just" defTabSz="914400" fontAlgn="base">
              <a:spcBef>
                <a:spcPct val="0"/>
              </a:spcBef>
              <a:spcAft>
                <a:spcPts val="120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приказ Министерства образования и науки РФ от 29.06.2015 г. № 636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"Об утверждении Порядка проведения государственной итоговой аттестации по образовательным программам высшего образования - программам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программам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специалитета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программам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магистратуры»;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Положение о государственной итоговой аттестации выпускников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ВолГУ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 21.03.2016 № 01-23-1079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spcAft>
                <a:spcPts val="1200"/>
              </a:spcAft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Допуск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обучающегося к государственной итоговой аттестации оформляется приказом, как правило,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позднее чем за 2 недели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 начала итоговых аттестационных испытаний.</a:t>
            </a:r>
          </a:p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государственной итоговой аттестации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допускается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обучающийся, не имеющий академической задолженности, в полном объеме выполнивший учебный план или индивидуальный учебный план по осваиваемой образовательной программе высшего образования, включенный в приказ об утверждении темы выпускной квалификационной работы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Государственная итоговая аттестация обучающихся организаций проводится в форме: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государственного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экзамена;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защиты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выпускной квалификационной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работы.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Конкретные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проведения государственной итоговой аттестации устанавливаются организациями самостоятельно в соответствии с требованиями, установленными стандартом (при наличии таких требований).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ГИА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33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spcAft>
                <a:spcPts val="1200"/>
              </a:spcAft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позднее чем за 30 календарных дней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дня проведения первого государственного аттестационного испытания организация утверждает распорядительным актом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расписание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государственных аттестационных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испытаний,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котором указываются даты, время и место проведения государственных аттестационных испытаний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предэкзаменационных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консультаций.</a:t>
            </a:r>
          </a:p>
          <a:p>
            <a:pPr indent="457200" algn="just"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формировании расписания устанавливается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перерыв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между государственными аттестационными испытаниями продолжительностью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7 календарных дней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проведения государственной итоговой аттестации в организации создаются государственные экзаменационные комиссии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состав государственной экзаменационной комиссии включаются не менее 5 человек,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50%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которых являются ведущими специалистами - представителями работодателей или их объединений в соответствующей области профессиональной деятельности, остальные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лицами, относящимися к профессорско-преподавательскому составу данной организации и (или) иных организаций и (или) научными работниками данной организации и (или) иных организаций, имеющими ученое звание и (или) ученую степень.</a:t>
            </a:r>
          </a:p>
          <a:p>
            <a:pPr indent="457200" algn="just">
              <a:spcAft>
                <a:spcPts val="1200"/>
              </a:spcAft>
            </a:pP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ГИА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33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Председатель государственной экзаменационной комиссии утверждается из числа лиц, не работающих в данной организации, имеющих ученую степень доктора наук и (или) ученое звание профессора либо являющихся ведущими специалистами - представителями работодателей или их объединений в соответствующей области профессиональной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утверждает составы комиссий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позднее чем за 1 месяц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даты начала государственной итоговой аттестации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Председатель государственной экзаменационной комиссии утверждается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позднее 31 декабря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предшествующего году проведения государственной итоговой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аттестации.</a:t>
            </a:r>
          </a:p>
          <a:p>
            <a:pPr indent="457200" algn="just">
              <a:spcAft>
                <a:spcPts val="1200"/>
              </a:spcAft>
            </a:pP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ГИА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33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spcAft>
                <a:spcPts val="1200"/>
              </a:spcAft>
            </a:pP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ГИА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4356" y="1057701"/>
            <a:ext cx="794951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государственным экзаменом проводится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консультирование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обучающихся по вопросам, включенным в программу государственного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экзамена.</a:t>
            </a:r>
          </a:p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 государственного аттестационного испытания, проводимого в устной форме, объявляются в день его проведения, результаты государственного аттестационного испытания, проводимого в письменной форме, - на следующий рабочий день после дня его проведения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результатам государственных аттестационных испытаний обучающийся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имеет право на апелляцию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Апелляция подается лично обучающимся в апелляционную комиссию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позднее следующего рабочего дня после объявления результатов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государственного аттестационного испытания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33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spcAft>
                <a:spcPts val="1200"/>
              </a:spcAft>
            </a:pP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Методическое обеспечение ГИА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4356" y="1057701"/>
            <a:ext cx="794951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1200"/>
              </a:spcAft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Программа государственной итоговой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аттестации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включает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программы государственных экзаменов и (или) требования к выпускным квалификационным работам и порядку их выполнения, критерии оценки результатов сдачи государственных экзаменов и (или) защиты выпускных квалификационных работ, утвержденные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организацией.</a:t>
            </a: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5958" y="2462774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Спасибо за</a:t>
            </a:r>
          </a:p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внимание!</a:t>
            </a:r>
            <a:endParaRPr lang="ru-RU" sz="4000" b="1" dirty="0">
              <a:latin typeface="Philosopher" panose="02000503000000020004" pitchFamily="2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249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</TotalTime>
  <Words>558</Words>
  <Application>Microsoft Office PowerPoint</Application>
  <PresentationFormat>Экран (4:3)</PresentationFormat>
  <Paragraphs>44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51</cp:revision>
  <dcterms:created xsi:type="dcterms:W3CDTF">2017-07-31T11:24:23Z</dcterms:created>
  <dcterms:modified xsi:type="dcterms:W3CDTF">2018-05-31T08:16:01Z</dcterms:modified>
</cp:coreProperties>
</file>