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4" autoAdjust="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249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57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36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10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93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847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26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78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82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09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9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4C86-B095-4366-AE86-0B67EEBF082B}" type="datetimeFigureOut">
              <a:rPr lang="ru-RU" smtClean="0"/>
              <a:t>03.08.2017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BB6F-C3B7-4D18-BCC5-F63C8E42D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43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" y="0"/>
            <a:ext cx="9144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55958" y="2462774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Philosopher" panose="02000503000000020004" pitchFamily="2" charset="-52"/>
              </a:rPr>
              <a:t>Название</a:t>
            </a:r>
          </a:p>
          <a:p>
            <a:pPr algn="ctr"/>
            <a:r>
              <a:rPr lang="ru-RU" sz="4000" b="1" dirty="0" smtClean="0">
                <a:latin typeface="Philosopher" panose="02000503000000020004" pitchFamily="2" charset="-52"/>
              </a:rPr>
              <a:t>презентации</a:t>
            </a:r>
            <a:endParaRPr lang="ru-RU" sz="4000" b="1" dirty="0">
              <a:latin typeface="Philosopher" panose="02000503000000020004" pitchFamily="2" charset="-5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85749" y="4863530"/>
            <a:ext cx="3308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rebuchet MS" panose="020B0603020202020204" pitchFamily="34" charset="0"/>
              </a:rPr>
              <a:t>Работа выполнена студентом</a:t>
            </a:r>
          </a:p>
          <a:p>
            <a:r>
              <a:rPr lang="ru-RU" sz="1600" dirty="0" smtClean="0">
                <a:latin typeface="Trebuchet MS" panose="020B0603020202020204" pitchFamily="34" charset="0"/>
              </a:rPr>
              <a:t>гр.: ООО111</a:t>
            </a:r>
          </a:p>
          <a:p>
            <a:r>
              <a:rPr lang="ru-RU" sz="1600" dirty="0" smtClean="0">
                <a:latin typeface="Trebuchet MS" panose="020B0603020202020204" pitchFamily="34" charset="0"/>
              </a:rPr>
              <a:t>Преподаватель:</a:t>
            </a:r>
            <a:endParaRPr lang="ru-RU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11706" y="1203158"/>
            <a:ext cx="3593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hilosopher" panose="02000503000000020004" pitchFamily="2" charset="-52"/>
              </a:rPr>
              <a:t>СОДЕРЖАНИЕ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Philosopher" panose="02000503000000020004" pitchFamily="2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8362" y="1827856"/>
            <a:ext cx="324050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>
                <a:latin typeface="Trebuchet MS" panose="020B0603020202020204" pitchFamily="34" charset="0"/>
              </a:rPr>
              <a:t>• </a:t>
            </a:r>
            <a:r>
              <a:rPr lang="ru-RU" sz="1600" dirty="0" smtClean="0">
                <a:latin typeface="Trebuchet MS" panose="020B0603020202020204" pitchFamily="34" charset="0"/>
              </a:rPr>
              <a:t>Цели </a:t>
            </a:r>
            <a:r>
              <a:rPr lang="ru-RU" sz="1600" dirty="0" smtClean="0">
                <a:latin typeface="Trebuchet MS" panose="020B0603020202020204" pitchFamily="34" charset="0"/>
              </a:rPr>
              <a:t>и задачи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rebuchet MS" panose="020B0603020202020204" pitchFamily="34" charset="0"/>
              </a:rPr>
              <a:t>• </a:t>
            </a:r>
            <a:r>
              <a:rPr lang="ru-RU" sz="1600" dirty="0" smtClean="0">
                <a:latin typeface="Trebuchet MS" panose="020B0603020202020204" pitchFamily="34" charset="0"/>
              </a:rPr>
              <a:t>Структура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rebuchet MS" panose="020B0603020202020204" pitchFamily="34" charset="0"/>
              </a:rPr>
              <a:t>• </a:t>
            </a:r>
            <a:r>
              <a:rPr lang="ru-RU" sz="1600" dirty="0" smtClean="0">
                <a:latin typeface="Trebuchet MS" panose="020B0603020202020204" pitchFamily="34" charset="0"/>
              </a:rPr>
              <a:t>История создания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rebuchet MS" panose="020B0603020202020204" pitchFamily="34" charset="0"/>
              </a:rPr>
              <a:t>• </a:t>
            </a:r>
            <a:r>
              <a:rPr lang="ru-RU" sz="1600" dirty="0" smtClean="0">
                <a:latin typeface="Trebuchet MS" panose="020B0603020202020204" pitchFamily="34" charset="0"/>
              </a:rPr>
              <a:t>Институты и факультеты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rebuchet MS" panose="020B0603020202020204" pitchFamily="34" charset="0"/>
              </a:rPr>
              <a:t>• </a:t>
            </a:r>
            <a:r>
              <a:rPr lang="ru-RU" sz="1600" dirty="0" smtClean="0">
                <a:latin typeface="Trebuchet MS" panose="020B0603020202020204" pitchFamily="34" charset="0"/>
              </a:rPr>
              <a:t>Деканы институтов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rebuchet MS" panose="020B0603020202020204" pitchFamily="34" charset="0"/>
              </a:rPr>
              <a:t>• </a:t>
            </a:r>
            <a:r>
              <a:rPr lang="ru-RU" sz="1600" dirty="0" smtClean="0">
                <a:latin typeface="Trebuchet MS" panose="020B0603020202020204" pitchFamily="34" charset="0"/>
              </a:rPr>
              <a:t>Основные </a:t>
            </a:r>
            <a:r>
              <a:rPr lang="ru-RU" sz="1600" dirty="0" smtClean="0">
                <a:latin typeface="Trebuchet MS" panose="020B0603020202020204" pitchFamily="34" charset="0"/>
              </a:rPr>
              <a:t>направления </a:t>
            </a:r>
            <a:r>
              <a:rPr lang="ru-RU" sz="1600" dirty="0" smtClean="0">
                <a:latin typeface="Trebuchet MS" panose="020B0603020202020204" pitchFamily="34" charset="0"/>
              </a:rPr>
              <a:t>развития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Trebuchet MS" panose="020B0603020202020204" pitchFamily="34" charset="0"/>
              </a:rPr>
              <a:t>• </a:t>
            </a:r>
            <a:r>
              <a:rPr lang="ru-RU" sz="1600" dirty="0" smtClean="0">
                <a:latin typeface="Trebuchet MS" panose="020B0603020202020204" pitchFamily="34" charset="0"/>
              </a:rPr>
              <a:t>Символика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632" y="160421"/>
            <a:ext cx="3593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01  Цели и задачи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5242" y="1595167"/>
            <a:ext cx="6705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rebuchet MS" panose="020B0603020202020204" pitchFamily="34" charset="0"/>
              </a:rPr>
              <a:t> В 1972 году Волгоградским областным комитетом КПСС было принято решение о необходимости создания в городе государственного университета.</a:t>
            </a:r>
          </a:p>
          <a:p>
            <a:pPr algn="just"/>
            <a:r>
              <a:rPr lang="ru-RU" sz="1600" dirty="0">
                <a:latin typeface="Trebuchet MS" panose="020B0603020202020204" pitchFamily="34" charset="0"/>
              </a:rPr>
              <a:t>21 июня 1974 года вышло Постановление Совета Министров СССР № 510 об организации в Волгограде государственного университета; 30 октября того же года — Приказ Министерства высшего и среднего специального образования РСФСР № 469 об организации Волгоградского государственного университета.</a:t>
            </a:r>
          </a:p>
          <a:p>
            <a:pPr algn="just"/>
            <a:r>
              <a:rPr lang="ru-RU" sz="1600" dirty="0">
                <a:latin typeface="Trebuchet MS" panose="020B0603020202020204" pitchFamily="34" charset="0"/>
              </a:rPr>
              <a:t>Открытие состоялось в 1980 году; тогда же на факультет естественных и гуманитарных наук по 5 специальностям поступили первые 250 студентов.</a:t>
            </a:r>
          </a:p>
          <a:p>
            <a:pPr algn="just"/>
            <a:r>
              <a:rPr lang="ru-RU" sz="1600" dirty="0">
                <a:latin typeface="Trebuchet MS" panose="020B0603020202020204" pitchFamily="34" charset="0"/>
              </a:rPr>
              <a:t>В дальнейшем были созданы 10 институтов, научная библиотека, 21 научно-образовательный центр, 182 образовательные программы, научное издательство и т. д.; открыты филиалы в Волжском и Урюпинске .</a:t>
            </a:r>
          </a:p>
          <a:p>
            <a:pPr algn="just"/>
            <a:r>
              <a:rPr lang="ru-RU" sz="1600" dirty="0" smtClean="0">
                <a:latin typeface="Trebuchet MS" panose="020B0603020202020204" pitchFamily="34" charset="0"/>
              </a:rPr>
              <a:t>ВУЗ </a:t>
            </a:r>
            <a:r>
              <a:rPr lang="ru-RU" sz="1600" dirty="0">
                <a:latin typeface="Trebuchet MS" panose="020B0603020202020204" pitchFamily="34" charset="0"/>
              </a:rPr>
              <a:t>является Членом Евразийской ассоциации университетов, Ассоциации классических университетов России, Международной ассоциации преподавателей русского языка и литературы.</a:t>
            </a:r>
          </a:p>
        </p:txBody>
      </p:sp>
    </p:spTree>
    <p:extLst>
      <p:ext uri="{BB962C8B-B14F-4D97-AF65-F5344CB8AC3E}">
        <p14:creationId xmlns:p14="http://schemas.microsoft.com/office/powerpoint/2010/main" val="23644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0632" y="160421"/>
            <a:ext cx="3593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02  Структура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90279" y="1433075"/>
            <a:ext cx="324050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rebuchet MS" panose="020B0603020202020204" pitchFamily="34" charset="0"/>
              </a:rPr>
              <a:t>      В </a:t>
            </a:r>
            <a:r>
              <a:rPr lang="ru-RU" sz="1600" dirty="0">
                <a:latin typeface="Trebuchet MS" panose="020B0603020202020204" pitchFamily="34" charset="0"/>
              </a:rPr>
              <a:t>структуру </a:t>
            </a:r>
            <a:r>
              <a:rPr lang="ru-RU" sz="1600" dirty="0" err="1">
                <a:latin typeface="Trebuchet MS" panose="020B0603020202020204" pitchFamily="34" charset="0"/>
              </a:rPr>
              <a:t>ВолГУ</a:t>
            </a:r>
            <a:r>
              <a:rPr lang="ru-RU" sz="1600" dirty="0">
                <a:latin typeface="Trebuchet MS" panose="020B0603020202020204" pitchFamily="34" charset="0"/>
              </a:rPr>
              <a:t> входят 11 институтов; около 50 специальных и общеуниверситетских кафедр, 28 направлений магистратуры, 44 направления подготовки </a:t>
            </a:r>
            <a:r>
              <a:rPr lang="ru-RU" sz="1600" dirty="0" smtClean="0">
                <a:latin typeface="Trebuchet MS" panose="020B0603020202020204" pitchFamily="34" charset="0"/>
              </a:rPr>
              <a:t>бакалавров, 3 специальности</a:t>
            </a:r>
            <a:r>
              <a:rPr lang="ru-RU" sz="1600" dirty="0">
                <a:latin typeface="Trebuchet MS" panose="020B0603020202020204" pitchFamily="34" charset="0"/>
              </a:rPr>
              <a:t>; аспирантура </a:t>
            </a:r>
            <a:r>
              <a:rPr lang="ru-RU" sz="1600" dirty="0" smtClean="0">
                <a:latin typeface="Trebuchet MS" panose="020B0603020202020204" pitchFamily="34" charset="0"/>
              </a:rPr>
              <a:t>и докторантура (по 9 специальностям). Существует </a:t>
            </a:r>
            <a:r>
              <a:rPr lang="ru-RU" sz="1600" dirty="0">
                <a:latin typeface="Trebuchet MS" panose="020B0603020202020204" pitchFamily="34" charset="0"/>
              </a:rPr>
              <a:t>система дополнительного профессионального образования, реализующая Президентскую программу подготовки управленческих кадров и программы профессиональной переподготовки, двойного диплома, профессионального повышения квалификации.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873" y="1555044"/>
            <a:ext cx="3129813" cy="206941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11395" y="3661801"/>
            <a:ext cx="34891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rebuchet MS" panose="020B0603020202020204" pitchFamily="34" charset="0"/>
              </a:rPr>
              <a:t>Выпускники Волгоградского государственного университета</a:t>
            </a:r>
            <a:endParaRPr lang="ru-RU" sz="1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155951"/>
              </p:ext>
            </p:extLst>
          </p:nvPr>
        </p:nvGraphicFramePr>
        <p:xfrm>
          <a:off x="1524000" y="1564640"/>
          <a:ext cx="6096000" cy="4287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3689371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                  </a:t>
                      </a:r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  Институты </a:t>
                      </a:r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 факультеты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504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Институт мировой экономики и финансов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234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Институт филологии и межкультурной коммуникации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2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Физико-технический институт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346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Институт дополнительного образования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485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Институт истории, международных отношений и социальных технологий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72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Институт управления и региональной экономики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16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Институт права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03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Институт математики и информационных технологий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379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Институт естественных наук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57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Институт приоритетных технологий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04304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0632" y="160421"/>
            <a:ext cx="3593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Philosopher" panose="02000503000000020004" pitchFamily="2" charset="-52"/>
              </a:rPr>
              <a:t>04  Институты и факультеты</a:t>
            </a:r>
            <a:endParaRPr lang="ru-RU" sz="2000" dirty="0">
              <a:solidFill>
                <a:schemeClr val="bg1"/>
              </a:solidFill>
              <a:latin typeface="Philosopher" panose="02000503000000020004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2550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55958" y="2462774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Philosopher" panose="02000503000000020004" pitchFamily="2" charset="-52"/>
              </a:rPr>
              <a:t>Спасибо за</a:t>
            </a:r>
          </a:p>
          <a:p>
            <a:pPr algn="ctr"/>
            <a:r>
              <a:rPr lang="ru-RU" sz="4000" b="1" dirty="0" smtClean="0">
                <a:latin typeface="Philosopher" panose="02000503000000020004" pitchFamily="2" charset="-52"/>
              </a:rPr>
              <a:t>внимание!</a:t>
            </a:r>
            <a:endParaRPr lang="ru-RU" sz="4000" b="1" dirty="0">
              <a:latin typeface="Philosopher" panose="02000503000000020004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2249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288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Philosopher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21</cp:revision>
  <dcterms:created xsi:type="dcterms:W3CDTF">2017-07-31T11:24:23Z</dcterms:created>
  <dcterms:modified xsi:type="dcterms:W3CDTF">2017-08-03T08:21:33Z</dcterms:modified>
</cp:coreProperties>
</file>