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0"/>
  </p:notesMasterIdLst>
  <p:handoutMasterIdLst>
    <p:handoutMasterId r:id="rId11"/>
  </p:handoutMasterIdLst>
  <p:sldIdLst>
    <p:sldId id="297" r:id="rId2"/>
    <p:sldId id="279" r:id="rId3"/>
    <p:sldId id="320" r:id="rId4"/>
    <p:sldId id="318" r:id="rId5"/>
    <p:sldId id="341" r:id="rId6"/>
    <p:sldId id="317" r:id="rId7"/>
    <p:sldId id="337" r:id="rId8"/>
    <p:sldId id="342" r:id="rId9"/>
  </p:sldIdLst>
  <p:sldSz cx="9601200" cy="12801600" type="A3"/>
  <p:notesSz cx="6858000" cy="9144000"/>
  <p:defaultTextStyle>
    <a:defPPr>
      <a:defRPr lang="ru-RU"/>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3C1BE"/>
    <a:srgbClr val="76CEFA"/>
    <a:srgbClr val="93BADD"/>
    <a:srgbClr val="93C6DD"/>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9528" autoAdjust="0"/>
    <p:restoredTop sz="97757" autoAdjust="0"/>
  </p:normalViewPr>
  <p:slideViewPr>
    <p:cSldViewPr>
      <p:cViewPr>
        <p:scale>
          <a:sx n="50" d="100"/>
          <a:sy n="50" d="100"/>
        </p:scale>
        <p:origin x="-1494" y="900"/>
      </p:cViewPr>
      <p:guideLst>
        <p:guide orient="horz" pos="4032"/>
        <p:guide pos="3024"/>
      </p:guideLst>
    </p:cSldViewPr>
  </p:slideViewPr>
  <p:outlineViewPr>
    <p:cViewPr>
      <p:scale>
        <a:sx n="33" d="100"/>
        <a:sy n="33" d="100"/>
      </p:scale>
      <p:origin x="0" y="182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41575F-5D54-43C9-A71F-C29D41A4752D}" type="datetimeFigureOut">
              <a:rPr lang="ru-RU" smtClean="0"/>
              <a:pPr/>
              <a:t>09.11.2012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2FF4C6-6B68-44D1-BFAE-BDC1AD99547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20EB7-2188-42B0-9AF9-F3340B6B8326}" type="datetimeFigureOut">
              <a:rPr lang="ru-RU" smtClean="0"/>
              <a:pPr/>
              <a:t>09.11.2012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52FE4-4DB7-4FE5-9320-B4C637E300B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40067" y="9986484"/>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29" name="Заголовок 28"/>
          <p:cNvSpPr>
            <a:spLocks noGrp="1"/>
          </p:cNvSpPr>
          <p:nvPr>
            <p:ph type="ctrTitle"/>
          </p:nvPr>
        </p:nvSpPr>
        <p:spPr>
          <a:xfrm>
            <a:off x="400050" y="9059701"/>
            <a:ext cx="8881110" cy="2281767"/>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00050" y="7254240"/>
            <a:ext cx="8881110" cy="1706880"/>
          </a:xfrm>
        </p:spPr>
        <p:txBody>
          <a:bodyPr anchor="b"/>
          <a:lstStyle>
            <a:lvl1pPr marL="0" indent="0" algn="l">
              <a:buNone/>
              <a:defRPr sz="3400">
                <a:solidFill>
                  <a:schemeClr val="tx2">
                    <a:shade val="75000"/>
                  </a:schemeClr>
                </a:solidFill>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641080" y="12084710"/>
            <a:ext cx="796900" cy="460858"/>
          </a:xfrm>
        </p:spPr>
        <p:txBody>
          <a:bodyPr/>
          <a:lstStyle/>
          <a:p>
            <a:fld id="{838B15AD-EDC7-4181-A50A-5C5DDD9ECE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00900" y="1025316"/>
            <a:ext cx="1920240" cy="1092284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80060" y="1025316"/>
            <a:ext cx="6560820" cy="10922847"/>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19" name="Нижний колонтитул 18"/>
          <p:cNvSpPr>
            <a:spLocks noGrp="1"/>
          </p:cNvSpPr>
          <p:nvPr>
            <p:ph type="ftr" sz="quarter" idx="11"/>
          </p:nvPr>
        </p:nvSpPr>
        <p:spPr>
          <a:xfrm>
            <a:off x="3760470" y="142241"/>
            <a:ext cx="3040380" cy="539327"/>
          </a:xfrm>
        </p:spPr>
        <p:txBody>
          <a:bodyPr/>
          <a:lstStyle/>
          <a:p>
            <a:endParaRPr lang="ru-RU"/>
          </a:p>
        </p:txBody>
      </p:sp>
      <p:sp>
        <p:nvSpPr>
          <p:cNvPr id="16" name="Номер слайда 15"/>
          <p:cNvSpPr>
            <a:spLocks noGrp="1"/>
          </p:cNvSpPr>
          <p:nvPr>
            <p:ph type="sldNum" sz="quarter" idx="12"/>
          </p:nvPr>
        </p:nvSpPr>
        <p:spPr>
          <a:xfrm>
            <a:off x="8641080" y="12084710"/>
            <a:ext cx="796900" cy="460858"/>
          </a:xfrm>
        </p:spPr>
        <p:txBody>
          <a:bodyPr/>
          <a:lstStyle/>
          <a:p>
            <a:fld id="{838B15AD-EDC7-4181-A50A-5C5DDD9ECE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40067" y="6430484"/>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6" name="Текст 5"/>
          <p:cNvSpPr>
            <a:spLocks noGrp="1"/>
          </p:cNvSpPr>
          <p:nvPr>
            <p:ph type="body" idx="1"/>
          </p:nvPr>
        </p:nvSpPr>
        <p:spPr>
          <a:xfrm>
            <a:off x="400050" y="3129280"/>
            <a:ext cx="8881110" cy="2275840"/>
          </a:xfrm>
        </p:spPr>
        <p:txBody>
          <a:bodyPr anchor="b"/>
          <a:lstStyle>
            <a:lvl1pPr marL="0" indent="0" algn="r">
              <a:buNone/>
              <a:defRPr sz="2800">
                <a:solidFill>
                  <a:schemeClr val="tx2">
                    <a:shade val="75000"/>
                  </a:schemeClr>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38B15AD-EDC7-4181-A50A-5C5DDD9ECE4A}" type="slidenum">
              <a:rPr lang="ru-RU" smtClean="0"/>
              <a:pPr/>
              <a:t>‹#›</a:t>
            </a:fld>
            <a:endParaRPr lang="ru-RU"/>
          </a:p>
        </p:txBody>
      </p:sp>
      <p:sp>
        <p:nvSpPr>
          <p:cNvPr id="8" name="Заголовок 7"/>
          <p:cNvSpPr>
            <a:spLocks noGrp="1"/>
          </p:cNvSpPr>
          <p:nvPr>
            <p:ph type="title"/>
          </p:nvPr>
        </p:nvSpPr>
        <p:spPr>
          <a:xfrm>
            <a:off x="189499" y="5501226"/>
            <a:ext cx="9121140" cy="2211673"/>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16840" y="853440"/>
            <a:ext cx="9121140" cy="1570330"/>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20040" y="2987040"/>
            <a:ext cx="4400550" cy="8818880"/>
          </a:xfrm>
        </p:spPr>
        <p:txBody>
          <a:bodyPr/>
          <a:lstStyle>
            <a:lvl1pPr>
              <a:defRPr sz="3900"/>
            </a:lvl1pPr>
            <a:lvl2pPr>
              <a:defRPr sz="3400"/>
            </a:lvl2pPr>
            <a:lvl3pPr>
              <a:defRPr sz="2800"/>
            </a:lvl3pPr>
            <a:lvl4pPr>
              <a:defRPr sz="2500"/>
            </a:lvl4pPr>
            <a:lvl5pPr>
              <a:defRPr sz="25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880610" y="2987040"/>
            <a:ext cx="4560570" cy="8818880"/>
          </a:xfrm>
        </p:spPr>
        <p:txBody>
          <a:bodyPr/>
          <a:lstStyle>
            <a:lvl1pPr>
              <a:defRPr sz="3900"/>
            </a:lvl1pPr>
            <a:lvl2pPr>
              <a:defRPr sz="3400"/>
            </a:lvl2pPr>
            <a:lvl3pPr>
              <a:defRPr sz="2800"/>
            </a:lvl3pPr>
            <a:lvl4pPr>
              <a:defRPr sz="2500"/>
            </a:lvl4pPr>
            <a:lvl5pPr>
              <a:defRPr sz="25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20040" y="10099040"/>
            <a:ext cx="9041130" cy="1647613"/>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95516" y="1244600"/>
            <a:ext cx="4505084" cy="1194222"/>
          </a:xfrm>
        </p:spPr>
        <p:txBody>
          <a:bodyPr anchor="ctr"/>
          <a:lstStyle>
            <a:lvl1pPr marL="0" indent="0">
              <a:buNone/>
              <a:defRPr sz="2500" b="0" cap="all" baseline="0">
                <a:solidFill>
                  <a:schemeClr val="accent1">
                    <a:shade val="50000"/>
                  </a:schemeClr>
                </a:solidFill>
                <a:latin typeface="+mj-lt"/>
                <a:ea typeface="+mj-ea"/>
                <a:cs typeface="+mj-cs"/>
              </a:defRPr>
            </a:lvl1pPr>
            <a:lvl2pPr>
              <a:buNone/>
              <a:defRPr sz="2800" b="1"/>
            </a:lvl2pPr>
            <a:lvl3pPr>
              <a:buNone/>
              <a:defRPr sz="2500" b="1"/>
            </a:lvl3pPr>
            <a:lvl4pPr>
              <a:buNone/>
              <a:defRPr sz="2200" b="1"/>
            </a:lvl4pPr>
            <a:lvl5pPr>
              <a:buNone/>
              <a:defRPr sz="22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877277" y="1244600"/>
            <a:ext cx="4506853" cy="1194222"/>
          </a:xfrm>
        </p:spPr>
        <p:txBody>
          <a:bodyPr anchor="ctr"/>
          <a:lstStyle>
            <a:lvl1pPr marL="0" indent="0">
              <a:buNone/>
              <a:defRPr sz="2500" b="0" cap="all" baseline="0">
                <a:solidFill>
                  <a:schemeClr val="accent1">
                    <a:shade val="50000"/>
                  </a:schemeClr>
                </a:solidFill>
                <a:latin typeface="+mj-lt"/>
                <a:ea typeface="+mj-ea"/>
                <a:cs typeface="+mj-cs"/>
              </a:defRPr>
            </a:lvl1pPr>
            <a:lvl2pPr>
              <a:buNone/>
              <a:defRPr sz="2800" b="1"/>
            </a:lvl2pPr>
            <a:lvl3pPr>
              <a:buNone/>
              <a:defRPr sz="2500" b="1"/>
            </a:lvl3pPr>
            <a:lvl4pPr>
              <a:buNone/>
              <a:defRPr sz="2200" b="1"/>
            </a:lvl4pPr>
            <a:lvl5pPr>
              <a:buNone/>
              <a:defRPr sz="22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95516" y="2456603"/>
            <a:ext cx="4505084" cy="7357958"/>
          </a:xfrm>
        </p:spPr>
        <p:txBody>
          <a:bodyPr/>
          <a:lstStyle>
            <a:lvl1pPr>
              <a:defRPr sz="3400"/>
            </a:lvl1pPr>
            <a:lvl2pPr>
              <a:defRPr sz="2800"/>
            </a:lvl2pPr>
            <a:lvl3pPr>
              <a:defRPr sz="2500"/>
            </a:lvl3pPr>
            <a:lvl4pPr>
              <a:defRPr sz="2200"/>
            </a:lvl4pPr>
            <a:lvl5pPr>
              <a:defRPr sz="2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881166" y="2456603"/>
            <a:ext cx="4502963" cy="7357958"/>
          </a:xfrm>
        </p:spPr>
        <p:txBody>
          <a:bodyPr/>
          <a:lstStyle>
            <a:lvl1pPr>
              <a:defRPr sz="3400"/>
            </a:lvl1pPr>
            <a:lvl2pPr>
              <a:defRPr sz="2800"/>
            </a:lvl2pPr>
            <a:lvl3pPr>
              <a:defRPr sz="2500"/>
            </a:lvl3pPr>
            <a:lvl4pPr>
              <a:defRPr sz="2200"/>
            </a:lvl4pPr>
            <a:lvl5pPr>
              <a:defRPr sz="2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12090400"/>
            <a:ext cx="800100" cy="460858"/>
          </a:xfrm>
        </p:spPr>
        <p:txBody>
          <a:bodyPr/>
          <a:lstStyle/>
          <a:p>
            <a:fld id="{838B15AD-EDC7-4181-A50A-5C5DDD9ECE4A}" type="slidenum">
              <a:rPr lang="ru-RU" smtClean="0"/>
              <a:pPr/>
              <a:t>‹#›</a:t>
            </a:fld>
            <a:endParaRPr lang="ru-RU"/>
          </a:p>
        </p:txBody>
      </p:sp>
      <p:sp>
        <p:nvSpPr>
          <p:cNvPr id="11" name="Прямая соединительная линия 10"/>
          <p:cNvSpPr>
            <a:spLocks noChangeShapeType="1"/>
          </p:cNvSpPr>
          <p:nvPr/>
        </p:nvSpPr>
        <p:spPr bwMode="auto">
          <a:xfrm>
            <a:off x="540067" y="11236961"/>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16840" y="853440"/>
            <a:ext cx="9121140" cy="1570330"/>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40067" y="10918352"/>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2" name="Заголовок 11"/>
          <p:cNvSpPr>
            <a:spLocks noGrp="1"/>
          </p:cNvSpPr>
          <p:nvPr>
            <p:ph type="title"/>
          </p:nvPr>
        </p:nvSpPr>
        <p:spPr>
          <a:xfrm>
            <a:off x="480060" y="10241280"/>
            <a:ext cx="8881110" cy="971973"/>
          </a:xfrm>
        </p:spPr>
        <p:txBody>
          <a:bodyPr anchor="ctr"/>
          <a:lstStyle>
            <a:lvl1pPr algn="l">
              <a:buNone/>
              <a:defRPr sz="28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80060" y="1137920"/>
            <a:ext cx="3158729" cy="89611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753802" y="1137920"/>
            <a:ext cx="5607368" cy="8961120"/>
          </a:xfrm>
        </p:spPr>
        <p:txBody>
          <a:bodyPr/>
          <a:lstStyle>
            <a:lvl1pPr>
              <a:defRPr sz="4500"/>
            </a:lvl1pPr>
            <a:lvl2pPr>
              <a:defRPr sz="3900"/>
            </a:lvl2pPr>
            <a:lvl3pPr>
              <a:defRPr sz="3400"/>
            </a:lvl3pPr>
            <a:lvl4pPr>
              <a:defRPr sz="2800"/>
            </a:lvl4pPr>
            <a:lvl5pPr>
              <a:defRPr sz="2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680460" y="1151050"/>
            <a:ext cx="5280660" cy="68275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5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8B15AD-EDC7-4181-A50A-5C5DDD9ECE4A}" type="slidenum">
              <a:rPr lang="ru-RU" smtClean="0"/>
              <a:pPr/>
              <a:t>‹#›</a:t>
            </a:fld>
            <a:endParaRPr lang="ru-RU"/>
          </a:p>
        </p:txBody>
      </p:sp>
      <p:sp>
        <p:nvSpPr>
          <p:cNvPr id="17" name="Заголовок 16"/>
          <p:cNvSpPr>
            <a:spLocks noGrp="1"/>
          </p:cNvSpPr>
          <p:nvPr>
            <p:ph type="title"/>
          </p:nvPr>
        </p:nvSpPr>
        <p:spPr>
          <a:xfrm>
            <a:off x="400050" y="9321685"/>
            <a:ext cx="6160770" cy="974938"/>
          </a:xfrm>
        </p:spPr>
        <p:txBody>
          <a:bodyPr anchor="ctr"/>
          <a:lstStyle>
            <a:lvl1pPr algn="l">
              <a:buNone/>
              <a:defRPr sz="28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400050" y="10328674"/>
            <a:ext cx="6160770" cy="1434253"/>
          </a:xfrm>
        </p:spPr>
        <p:txBody>
          <a:bodyPr lIns="153619"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40067" y="1961677"/>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8" name="Текст 7"/>
          <p:cNvSpPr>
            <a:spLocks noGrp="1"/>
          </p:cNvSpPr>
          <p:nvPr>
            <p:ph type="body" idx="1"/>
          </p:nvPr>
        </p:nvSpPr>
        <p:spPr>
          <a:xfrm>
            <a:off x="320040" y="2901103"/>
            <a:ext cx="9121140" cy="8448464"/>
          </a:xfrm>
          <a:prstGeom prst="rect">
            <a:avLst/>
          </a:prstGeom>
        </p:spPr>
        <p:txBody>
          <a:bodyPr vert="horz" lIns="128016" tIns="64008" rIns="128016" bIns="64008">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800850" y="142241"/>
            <a:ext cx="2640330" cy="539327"/>
          </a:xfrm>
          <a:prstGeom prst="rect">
            <a:avLst/>
          </a:prstGeom>
        </p:spPr>
        <p:txBody>
          <a:bodyPr vert="horz" lIns="128016" tIns="64008" rIns="128016" bIns="64008"/>
          <a:lstStyle>
            <a:lvl1pPr algn="l" eaLnBrk="1" latinLnBrk="0" hangingPunct="1">
              <a:defRPr kumimoji="0" sz="1700">
                <a:solidFill>
                  <a:schemeClr val="accent1">
                    <a:shade val="75000"/>
                  </a:schemeClr>
                </a:solidFill>
              </a:defRPr>
            </a:lvl1pPr>
          </a:lstStyle>
          <a:p>
            <a:fld id="{57B39E4E-1CBB-4F09-AD79-31A0C7E21801}" type="datetimeFigureOut">
              <a:rPr lang="ru-RU" smtClean="0"/>
              <a:pPr/>
              <a:t>09.11.2012</a:t>
            </a:fld>
            <a:endParaRPr lang="ru-RU"/>
          </a:p>
        </p:txBody>
      </p:sp>
      <p:sp>
        <p:nvSpPr>
          <p:cNvPr id="28" name="Нижний колонтитул 27"/>
          <p:cNvSpPr>
            <a:spLocks noGrp="1"/>
          </p:cNvSpPr>
          <p:nvPr>
            <p:ph type="ftr" sz="quarter" idx="3"/>
          </p:nvPr>
        </p:nvSpPr>
        <p:spPr>
          <a:xfrm>
            <a:off x="3280410" y="142241"/>
            <a:ext cx="3520440" cy="539327"/>
          </a:xfrm>
          <a:prstGeom prst="rect">
            <a:avLst/>
          </a:prstGeom>
        </p:spPr>
        <p:txBody>
          <a:bodyPr vert="horz" lIns="128016" tIns="64008" rIns="128016" bIns="64008"/>
          <a:lstStyle>
            <a:lvl1pPr algn="r" eaLnBrk="1" latinLnBrk="0" hangingPunct="1">
              <a:defRPr kumimoji="0" sz="17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641080" y="12090401"/>
            <a:ext cx="800100" cy="456353"/>
          </a:xfrm>
          <a:prstGeom prst="rect">
            <a:avLst/>
          </a:prstGeom>
        </p:spPr>
        <p:txBody>
          <a:bodyPr vert="horz" lIns="128016" tIns="64008" rIns="128016" bIns="64008"/>
          <a:lstStyle>
            <a:lvl1pPr algn="r" eaLnBrk="1" latinLnBrk="0" hangingPunct="1">
              <a:defRPr kumimoji="0" sz="1700">
                <a:solidFill>
                  <a:schemeClr val="accent1">
                    <a:shade val="75000"/>
                  </a:schemeClr>
                </a:solidFill>
              </a:defRPr>
            </a:lvl1pPr>
          </a:lstStyle>
          <a:p>
            <a:fld id="{838B15AD-EDC7-4181-A50A-5C5DDD9ECE4A}" type="slidenum">
              <a:rPr lang="ru-RU" smtClean="0"/>
              <a:pPr/>
              <a:t>‹#›</a:t>
            </a:fld>
            <a:endParaRPr lang="ru-RU"/>
          </a:p>
        </p:txBody>
      </p:sp>
      <p:sp>
        <p:nvSpPr>
          <p:cNvPr id="10" name="Заголовок 9"/>
          <p:cNvSpPr>
            <a:spLocks noGrp="1"/>
          </p:cNvSpPr>
          <p:nvPr>
            <p:ph type="title"/>
          </p:nvPr>
        </p:nvSpPr>
        <p:spPr>
          <a:xfrm>
            <a:off x="320040" y="853440"/>
            <a:ext cx="9121140" cy="1564640"/>
          </a:xfrm>
          <a:prstGeom prst="rect">
            <a:avLst/>
          </a:prstGeom>
        </p:spPr>
        <p:txBody>
          <a:bodyPr vert="horz" lIns="128016" tIns="64008" rIns="128016" bIns="64008"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40067" y="1961677"/>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2" name="Прямая соединительная линия 11"/>
          <p:cNvSpPr>
            <a:spLocks noChangeShapeType="1"/>
          </p:cNvSpPr>
          <p:nvPr/>
        </p:nvSpPr>
        <p:spPr bwMode="auto">
          <a:xfrm>
            <a:off x="540067" y="1974908"/>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0060" indent="-480060" algn="l" rtl="0" eaLnBrk="1" latinLnBrk="0" hangingPunct="1">
        <a:spcBef>
          <a:spcPct val="20000"/>
        </a:spcBef>
        <a:buClr>
          <a:schemeClr val="accent1"/>
        </a:buClr>
        <a:buSzPct val="70000"/>
        <a:buFont typeface="Wingdings 2"/>
        <a:buChar char=""/>
        <a:defRPr kumimoji="0" sz="4500" kern="1200">
          <a:solidFill>
            <a:schemeClr val="tx2"/>
          </a:solidFill>
          <a:latin typeface="+mn-lt"/>
          <a:ea typeface="+mn-ea"/>
          <a:cs typeface="+mn-cs"/>
        </a:defRPr>
      </a:lvl1pPr>
      <a:lvl2pPr marL="1040130" indent="-400050" algn="l" rtl="0" eaLnBrk="1" latinLnBrk="0" hangingPunct="1">
        <a:spcBef>
          <a:spcPct val="20000"/>
        </a:spcBef>
        <a:buClr>
          <a:schemeClr val="accent1"/>
        </a:buClr>
        <a:buSzPct val="70000"/>
        <a:buFont typeface="Wingdings 2"/>
        <a:buChar char=""/>
        <a:defRPr kumimoji="0" sz="3900" kern="1200">
          <a:solidFill>
            <a:schemeClr val="tx2"/>
          </a:solidFill>
          <a:latin typeface="+mn-lt"/>
          <a:ea typeface="+mn-ea"/>
          <a:cs typeface="+mn-cs"/>
        </a:defRPr>
      </a:lvl2pPr>
      <a:lvl3pPr marL="1600200" indent="-320040"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40280" indent="-32004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4pPr>
      <a:lvl5pPr marL="2880360" indent="-320040" algn="l" rtl="0" eaLnBrk="1" latinLnBrk="0" hangingPunct="1">
        <a:spcBef>
          <a:spcPct val="20000"/>
        </a:spcBef>
        <a:buClr>
          <a:schemeClr val="accent1"/>
        </a:buClr>
        <a:buSzPct val="60000"/>
        <a:buFont typeface="Wingdings 2"/>
        <a:buChar char=""/>
        <a:defRPr kumimoji="0" sz="2500" kern="1200">
          <a:solidFill>
            <a:schemeClr val="tx2"/>
          </a:solidFill>
          <a:latin typeface="+mn-lt"/>
          <a:ea typeface="+mn-ea"/>
          <a:cs typeface="+mn-cs"/>
        </a:defRPr>
      </a:lvl5pPr>
      <a:lvl6pPr marL="3520440" indent="-320040" algn="l" rtl="0" eaLnBrk="1" latinLnBrk="0" hangingPunct="1">
        <a:spcBef>
          <a:spcPct val="20000"/>
        </a:spcBef>
        <a:buClr>
          <a:schemeClr val="accent1"/>
        </a:buClr>
        <a:buSzPct val="60000"/>
        <a:buFont typeface="Wingdings 2"/>
        <a:buChar char=""/>
        <a:defRPr kumimoji="0" sz="2500" kern="1200">
          <a:solidFill>
            <a:schemeClr val="tx2"/>
          </a:solidFill>
          <a:latin typeface="+mn-lt"/>
          <a:ea typeface="+mn-ea"/>
          <a:cs typeface="+mn-cs"/>
        </a:defRPr>
      </a:lvl6pPr>
      <a:lvl7pPr marL="4160520" indent="-320040" algn="l" rtl="0" eaLnBrk="1" latinLnBrk="0" hangingPunct="1">
        <a:spcBef>
          <a:spcPct val="20000"/>
        </a:spcBef>
        <a:buClr>
          <a:schemeClr val="accent1"/>
        </a:buClr>
        <a:buSzPct val="60000"/>
        <a:buFont typeface="Wingdings 2"/>
        <a:buChar char=""/>
        <a:defRPr kumimoji="0" sz="2200" kern="1200">
          <a:solidFill>
            <a:schemeClr val="tx2"/>
          </a:solidFill>
          <a:latin typeface="+mn-lt"/>
          <a:ea typeface="+mn-ea"/>
          <a:cs typeface="+mn-cs"/>
        </a:defRPr>
      </a:lvl7pPr>
      <a:lvl8pPr marL="4800600" indent="-320040" algn="l" rtl="0" eaLnBrk="1" latinLnBrk="0" hangingPunct="1">
        <a:spcBef>
          <a:spcPct val="20000"/>
        </a:spcBef>
        <a:buClr>
          <a:schemeClr val="accent1"/>
        </a:buClr>
        <a:buSzPct val="60000"/>
        <a:buFont typeface="Wingdings 2"/>
        <a:buChar char=""/>
        <a:defRPr kumimoji="0" sz="2200" kern="1200" baseline="0">
          <a:solidFill>
            <a:schemeClr val="tx2"/>
          </a:solidFill>
          <a:latin typeface="+mn-lt"/>
          <a:ea typeface="+mn-ea"/>
          <a:cs typeface="+mn-cs"/>
        </a:defRPr>
      </a:lvl8pPr>
      <a:lvl9pPr marL="5440680" indent="-320040"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u.wikipedia.org/wiki/%D0%92%D0%B8%D0%BD%D0%B5%D1%80%D0%BE%D0%B2%D1%81%D0%BA%D0%B8%D0%B9_%D0%BF%D1%80%D0%BE%D1%86%D0%B5%D1%81%D1%81"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ru.wikipedia.org/wiki/%D0%A4%D0%B0%D0%B9%D0%BB:Bundesarchiv_Bild_102-10447,_Albert_Einstein.jp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upload.wikimedia.org/wikipedia/commons/6/6d/Translational_motion.gif"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gif"/></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upload.wikimedia.org/wikipedia/commons/2/21/Mandel_zoom_00_mandelbrot_set.jpg" TargetMode="External"/><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upload.wikimedia.org/wikipedia/commons/5/56/Mandelset_hires.png" TargetMode="External"/><Relationship Id="rId4" Type="http://schemas.openxmlformats.org/officeDocument/2006/relationships/image" Target="../media/image14.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A4%D0%B0%D0%B9%D0%BB:Brownian_tree_vertical_large.png" TargetMode="External"/><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hyperlink" Target="http://upload.wikimedia.org/wikipedia/commons/f/ff/Fractal_random.pn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b/b8/DLA_Cluster.JPG" TargetMode="External"/><Relationship Id="rId11" Type="http://schemas.openxmlformats.org/officeDocument/2006/relationships/image" Target="../media/image23.png"/><Relationship Id="rId5" Type="http://schemas.openxmlformats.org/officeDocument/2006/relationships/image" Target="../media/image20.jpeg"/><Relationship Id="rId10" Type="http://schemas.openxmlformats.org/officeDocument/2006/relationships/hyperlink" Target="http://ru.wikipedia.org/wiki/%D0%A4%D0%B0%D0%B9%D0%BB:KochFlake.svg" TargetMode="External"/><Relationship Id="rId4" Type="http://schemas.openxmlformats.org/officeDocument/2006/relationships/hyperlink" Target="http://upload.wikimedia.org/wikipedia/commons/b/b1/Fractal_tree_(Plate_b_-_3).jpg" TargetMode="Externa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ynset.com/ru/%D0%A4%D0%B0%D0%B9%D0%BB:Chandler_r.png" TargetMode="External"/><Relationship Id="rId5" Type="http://schemas.openxmlformats.org/officeDocument/2006/relationships/image" Target="../media/image26.png"/><Relationship Id="rId4" Type="http://schemas.openxmlformats.org/officeDocument/2006/relationships/hyperlink" Target="http://synset.com/ru/%D0%A4%D0%B0%D0%B9%D0%BB:Chandler_xy.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ynset.com/ru/%D0%A4%D0%B0%D0%B9%D0%BB:Fractals.png" TargetMode="Externa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http://ru.wikipedia.org/wiki/%D0%A4%D0%B0%D0%B9%D0%BB:Benoit_Mandelbrot_mg_1804.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4360" y="257132"/>
            <a:ext cx="8766840" cy="1714511"/>
          </a:xfrm>
        </p:spPr>
        <p:txBody>
          <a:bodyPr>
            <a:normAutofit/>
          </a:bodyPr>
          <a:lstStyle/>
          <a:p>
            <a:pPr algn="l"/>
            <a:r>
              <a:rPr lang="ru-RU" sz="10000" b="1" cap="all" dirty="0" smtClean="0">
                <a:solidFill>
                  <a:srgbClr val="0099CC"/>
                </a:solidFill>
                <a:latin typeface="Georgia" pitchFamily="18" charset="0"/>
              </a:rPr>
              <a:t>   </a:t>
            </a:r>
            <a:endParaRPr lang="ru-RU" sz="10000" b="1" cap="all" dirty="0">
              <a:solidFill>
                <a:srgbClr val="0099CC"/>
              </a:solidFill>
              <a:latin typeface="Georgia" pitchFamily="18" charset="0"/>
            </a:endParaRPr>
          </a:p>
        </p:txBody>
      </p:sp>
      <p:sp>
        <p:nvSpPr>
          <p:cNvPr id="6" name="Заголовок 1"/>
          <p:cNvSpPr txBox="1">
            <a:spLocks/>
          </p:cNvSpPr>
          <p:nvPr/>
        </p:nvSpPr>
        <p:spPr>
          <a:xfrm>
            <a:off x="0" y="285728"/>
            <a:ext cx="9601200" cy="1114412"/>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28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СТОХАСТИЧЕСКОЕ ДИФФЕРЕНЦИАЛЬНОЕ УРАВНЕНИЕ</a:t>
            </a:r>
            <a:r>
              <a:rPr kumimoji="0" lang="ru-RU" sz="5300" b="1" i="0" u="none" strike="noStrike" kern="1200" cap="none" spc="0" normalizeH="0" baseline="0" noProof="0" dirty="0" smtClean="0">
                <a:ln>
                  <a:solidFill>
                    <a:schemeClr val="accent6">
                      <a:lumMod val="60000"/>
                      <a:lumOff val="40000"/>
                    </a:schemeClr>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uLnTx/>
                <a:uFillTx/>
                <a:latin typeface="+mj-lt"/>
                <a:ea typeface="+mj-ea"/>
                <a:cs typeface="+mj-cs"/>
              </a:rPr>
              <a:t> </a:t>
            </a:r>
            <a:r>
              <a:rPr kumimoji="0" lang="ru-RU" sz="53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                                                 </a:t>
            </a:r>
            <a:r>
              <a:rPr kumimoji="0" lang="ru-RU" sz="4400" b="0"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
            </a:r>
            <a:br>
              <a:rPr kumimoji="0" lang="ru-RU" sz="4400" b="0"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br>
            <a:r>
              <a:rPr kumimoji="0" lang="ru-RU" sz="4400" b="0"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 </a:t>
            </a:r>
            <a:r>
              <a:rPr kumimoji="0" lang="ru-RU" sz="44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r>
            <a:br>
              <a:rPr kumimoji="0" lang="ru-RU" sz="44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br>
            <a:endParaRPr kumimoji="0" lang="ru-RU" sz="4400" b="0" i="0" u="none" strike="noStrike" kern="1200" cap="none" spc="0" normalizeH="0" baseline="0" noProof="0" dirty="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endParaRPr>
          </a:p>
        </p:txBody>
      </p:sp>
      <p:sp>
        <p:nvSpPr>
          <p:cNvPr id="7" name="Подзаголовок 2"/>
          <p:cNvSpPr txBox="1">
            <a:spLocks/>
          </p:cNvSpPr>
          <p:nvPr/>
        </p:nvSpPr>
        <p:spPr>
          <a:xfrm>
            <a:off x="157130" y="1185826"/>
            <a:ext cx="9286940" cy="2214578"/>
          </a:xfrm>
          <a:prstGeom prst="rect">
            <a:avLst/>
          </a:prstGeom>
        </p:spPr>
        <p:txBody>
          <a:bodyPr vert="horz" lIns="128016" tIns="64008" rIns="128016" bIns="64008" rtlCol="0">
            <a:normAutofit/>
          </a:bodyPr>
          <a:lstStyle/>
          <a:p>
            <a:pPr marL="0" marR="0" lvl="0" indent="457200" algn="just" defTabSz="1280160" rtl="0" eaLnBrk="1" fontAlgn="auto" latinLnBrk="0" hangingPunct="1">
              <a:lnSpc>
                <a:spcPct val="100000"/>
              </a:lnSpc>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Слово стохастический (от греческого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στοχαστικός</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 «умеющий угадывать») используется во многих терминах из разных областей науки, и в общем означает неопределённость, случайность чего-либо.</a:t>
            </a:r>
          </a:p>
          <a:p>
            <a:pPr marL="0" marR="0" lvl="0" indent="457200" algn="just" defTabSz="1280160" rtl="0" eaLnBrk="1" fontAlgn="auto" latinLnBrk="0" hangingPunct="1">
              <a:lnSpc>
                <a:spcPct val="100000"/>
              </a:lnSpc>
              <a:spcBef>
                <a:spcPct val="20000"/>
              </a:spcBef>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В теории вероятностей итог стохастического процесса не может быть определен по изначальному состоянию системы. </a:t>
            </a:r>
          </a:p>
          <a:p>
            <a:pPr marL="0" marR="0" lvl="0" indent="457200" algn="just" defTabSz="1280160" rtl="0" eaLnBrk="1" fontAlgn="auto" latinLnBrk="0" hangingPunct="1">
              <a:lnSpc>
                <a:spcPct val="100000"/>
              </a:lnSpc>
              <a:spcBef>
                <a:spcPct val="20000"/>
              </a:spcBef>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В математике стохастическая матрица — это матрица, в которой все столбцы и/или строки — ряды неотрицательных действительных чисел, дающих 1 в сумме. </a:t>
            </a:r>
          </a:p>
          <a:p>
            <a:pPr marL="0" marR="0" lvl="0" indent="0" algn="ctr"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Содержимое 2"/>
          <p:cNvSpPr txBox="1">
            <a:spLocks/>
          </p:cNvSpPr>
          <p:nvPr/>
        </p:nvSpPr>
        <p:spPr>
          <a:xfrm>
            <a:off x="157130" y="3328967"/>
            <a:ext cx="9286940" cy="2357453"/>
          </a:xfrm>
          <a:prstGeom prst="rect">
            <a:avLst/>
          </a:prstGeom>
        </p:spPr>
        <p:txBody>
          <a:bodyPr vert="horz" lIns="128016" tIns="64008" rIns="128016" bIns="64008" rtlCol="0">
            <a:normAutofit/>
          </a:bodyPr>
          <a:lstStyle/>
          <a:p>
            <a:pPr marL="0" marR="0" lvl="0" indent="457200" algn="just" defTabSz="1280160" rtl="0" eaLnBrk="1" fontAlgn="auto" latinLnBrk="0" hangingPunct="1">
              <a:lnSpc>
                <a:spcPct val="100000"/>
              </a:lnSpc>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Стохастическое дифференциальное уравнение (СДУ) — дифференциальное уравнение, в котором один член или более имеют стохастическую природу, то есть представляют собой стохастический процесс (другое название — случайный процесс). Таким образом, решения уравнения также оказываются стохастическими процессами. Наиболее известный и часто используемый пример СДУ — уравнение с членом, описывающим белый шум (который можно рассматривать, как пример производной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винеровского</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hlinkClick r:id="rId2" action="ppaction://hlinkfile" tooltip="Винеровский процесс"/>
              </a:rPr>
              <a:t> </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процесса). Однако, существуют и другие типы случайных флуктуаций, например скачкообразный процесс .</a:t>
            </a:r>
          </a:p>
          <a:p>
            <a:pPr marL="0" marR="0" lvl="0" indent="0" algn="ctr"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45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Прямоугольник 8"/>
          <p:cNvSpPr/>
          <p:nvPr/>
        </p:nvSpPr>
        <p:spPr>
          <a:xfrm>
            <a:off x="157130" y="5614982"/>
            <a:ext cx="9286940" cy="2031325"/>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            В литературе традиционно первое использование СДУ связывают с работами по описанию броуновского движения, сделанными независимо Мариином  </a:t>
            </a:r>
            <a:r>
              <a:rPr lang="ru-RU" sz="1800" dirty="0" err="1" smtClean="0">
                <a:solidFill>
                  <a:schemeClr val="accent1">
                    <a:lumMod val="50000"/>
                  </a:schemeClr>
                </a:solidFill>
                <a:latin typeface="Times New Roman" pitchFamily="18" charset="0"/>
                <a:cs typeface="Times New Roman" pitchFamily="18" charset="0"/>
              </a:rPr>
              <a:t>Смолуховским</a:t>
            </a:r>
            <a:r>
              <a:rPr lang="ru-RU" sz="1800" dirty="0" smtClean="0">
                <a:solidFill>
                  <a:schemeClr val="accent1">
                    <a:lumMod val="50000"/>
                  </a:schemeClr>
                </a:solidFill>
                <a:latin typeface="Times New Roman" pitchFamily="18" charset="0"/>
                <a:cs typeface="Times New Roman" pitchFamily="18" charset="0"/>
              </a:rPr>
              <a:t> (1904 г.) и Альбертом Эйнштейном (1905 г.). Однако, СДУ были использованы чуть ранее (1900 г.) французским математиком Луи </a:t>
            </a:r>
            <a:r>
              <a:rPr lang="ru-RU" sz="1800" dirty="0" err="1" smtClean="0">
                <a:solidFill>
                  <a:schemeClr val="accent1">
                    <a:lumMod val="50000"/>
                  </a:schemeClr>
                </a:solidFill>
                <a:latin typeface="Times New Roman" pitchFamily="18" charset="0"/>
                <a:cs typeface="Times New Roman" pitchFamily="18" charset="0"/>
              </a:rPr>
              <a:t>Бушелье</a:t>
            </a:r>
            <a:r>
              <a:rPr lang="ru-RU" sz="1800" dirty="0" smtClean="0">
                <a:solidFill>
                  <a:schemeClr val="accent1">
                    <a:lumMod val="50000"/>
                  </a:schemeClr>
                </a:solidFill>
                <a:latin typeface="Times New Roman" pitchFamily="18" charset="0"/>
                <a:cs typeface="Times New Roman" pitchFamily="18" charset="0"/>
              </a:rPr>
              <a:t> в его докторской диссертации «Теория предположений». На основе идей этой работы французский физик Поль Ланжевен начал применять СДУ в работах по физике. Позднее, он и российский физик Руслан Стратонович разработали более строгое математическое обоснование для СДУ.</a:t>
            </a:r>
            <a:endParaRPr lang="ru-RU" sz="1800" dirty="0">
              <a:solidFill>
                <a:schemeClr val="accent1">
                  <a:lumMod val="50000"/>
                </a:schemeClr>
              </a:solidFill>
              <a:latin typeface="Times New Roman" pitchFamily="18" charset="0"/>
              <a:cs typeface="Times New Roman" pitchFamily="18" charset="0"/>
            </a:endParaRPr>
          </a:p>
        </p:txBody>
      </p:sp>
      <p:pic>
        <p:nvPicPr>
          <p:cNvPr id="11" name="Picture 1" descr="Marian Smoluchowski.jpg"/>
          <p:cNvPicPr>
            <a:picLocks noChangeAspect="1" noChangeArrowheads="1"/>
          </p:cNvPicPr>
          <p:nvPr/>
        </p:nvPicPr>
        <p:blipFill>
          <a:blip r:embed="rId3"/>
          <a:srcRect/>
          <a:stretch>
            <a:fillRect/>
          </a:stretch>
        </p:blipFill>
        <p:spPr bwMode="auto">
          <a:xfrm>
            <a:off x="1014386" y="9329758"/>
            <a:ext cx="3214710" cy="2877165"/>
          </a:xfrm>
          <a:prstGeom prst="rect">
            <a:avLst/>
          </a:prstGeom>
          <a:noFill/>
        </p:spPr>
      </p:pic>
      <p:pic>
        <p:nvPicPr>
          <p:cNvPr id="12" name="Picture 4" descr="Bundesarchiv Bild 102-10447, Albert Einstein.jpg">
            <a:hlinkClick r:id="rId4"/>
          </p:cNvPr>
          <p:cNvPicPr>
            <a:picLocks noChangeAspect="1" noChangeArrowheads="1"/>
          </p:cNvPicPr>
          <p:nvPr/>
        </p:nvPicPr>
        <p:blipFill>
          <a:blip r:embed="rId5"/>
          <a:srcRect/>
          <a:stretch>
            <a:fillRect/>
          </a:stretch>
        </p:blipFill>
        <p:spPr bwMode="auto">
          <a:xfrm>
            <a:off x="4514848" y="9329758"/>
            <a:ext cx="1905000" cy="2847976"/>
          </a:xfrm>
          <a:prstGeom prst="rect">
            <a:avLst/>
          </a:prstGeom>
          <a:noFill/>
        </p:spPr>
      </p:pic>
      <p:pic>
        <p:nvPicPr>
          <p:cNvPr id="13" name="Picture 1" descr="Langevin.jpg"/>
          <p:cNvPicPr>
            <a:picLocks noChangeAspect="1" noChangeArrowheads="1"/>
          </p:cNvPicPr>
          <p:nvPr/>
        </p:nvPicPr>
        <p:blipFill>
          <a:blip r:embed="rId6"/>
          <a:srcRect/>
          <a:stretch>
            <a:fillRect/>
          </a:stretch>
        </p:blipFill>
        <p:spPr bwMode="auto">
          <a:xfrm>
            <a:off x="6872302" y="9329758"/>
            <a:ext cx="2182969" cy="2805115"/>
          </a:xfrm>
          <a:prstGeom prst="rect">
            <a:avLst/>
          </a:prstGeom>
          <a:noFill/>
        </p:spPr>
      </p:pic>
      <p:sp>
        <p:nvSpPr>
          <p:cNvPr id="14" name="Прямоугольник 13"/>
          <p:cNvSpPr/>
          <p:nvPr/>
        </p:nvSpPr>
        <p:spPr>
          <a:xfrm>
            <a:off x="6729426" y="12258716"/>
            <a:ext cx="1722138" cy="369332"/>
          </a:xfrm>
          <a:prstGeom prst="rect">
            <a:avLst/>
          </a:prstGeom>
        </p:spPr>
        <p:txBody>
          <a:bodyPr wrap="none">
            <a:spAutoFit/>
          </a:bodyPr>
          <a:lstStyle/>
          <a:p>
            <a:r>
              <a:rPr lang="ru-RU" sz="1800" dirty="0" smtClean="0">
                <a:solidFill>
                  <a:schemeClr val="tx2">
                    <a:lumMod val="75000"/>
                  </a:schemeClr>
                </a:solidFill>
                <a:latin typeface="Times New Roman" pitchFamily="18" charset="0"/>
                <a:cs typeface="Times New Roman" pitchFamily="18" charset="0"/>
              </a:rPr>
              <a:t>Поль </a:t>
            </a:r>
            <a:r>
              <a:rPr lang="ru-RU" sz="1800" dirty="0" err="1" smtClean="0">
                <a:solidFill>
                  <a:schemeClr val="tx2">
                    <a:lumMod val="75000"/>
                  </a:schemeClr>
                </a:solidFill>
                <a:latin typeface="Times New Roman" pitchFamily="18" charset="0"/>
                <a:cs typeface="Times New Roman" pitchFamily="18" charset="0"/>
              </a:rPr>
              <a:t>Ланжеве́н</a:t>
            </a:r>
            <a:endParaRPr lang="ru-RU" sz="1800" dirty="0">
              <a:latin typeface="Times New Roman" pitchFamily="18" charset="0"/>
              <a:cs typeface="Times New Roman" pitchFamily="18" charset="0"/>
            </a:endParaRPr>
          </a:p>
        </p:txBody>
      </p:sp>
      <p:sp>
        <p:nvSpPr>
          <p:cNvPr id="15" name="Прямоугольник 14"/>
          <p:cNvSpPr/>
          <p:nvPr/>
        </p:nvSpPr>
        <p:spPr>
          <a:xfrm>
            <a:off x="1085824" y="12258716"/>
            <a:ext cx="2564805" cy="369332"/>
          </a:xfrm>
          <a:prstGeom prst="rect">
            <a:avLst/>
          </a:prstGeom>
        </p:spPr>
        <p:txBody>
          <a:bodyPr wrap="none">
            <a:spAutoFit/>
          </a:bodyPr>
          <a:lstStyle/>
          <a:p>
            <a:r>
              <a:rPr lang="ru-RU" sz="1800" dirty="0" err="1" smtClean="0">
                <a:solidFill>
                  <a:schemeClr val="tx2">
                    <a:lumMod val="75000"/>
                  </a:schemeClr>
                </a:solidFill>
                <a:latin typeface="Times New Roman" pitchFamily="18" charset="0"/>
                <a:cs typeface="Times New Roman" pitchFamily="18" charset="0"/>
              </a:rPr>
              <a:t>Мариан</a:t>
            </a:r>
            <a:r>
              <a:rPr lang="ru-RU" sz="1800" dirty="0" smtClean="0">
                <a:solidFill>
                  <a:schemeClr val="tx2">
                    <a:lumMod val="75000"/>
                  </a:schemeClr>
                </a:solidFill>
                <a:latin typeface="Times New Roman" pitchFamily="18" charset="0"/>
                <a:cs typeface="Times New Roman" pitchFamily="18" charset="0"/>
              </a:rPr>
              <a:t>  </a:t>
            </a:r>
            <a:r>
              <a:rPr lang="ru-RU" sz="1800" dirty="0" err="1" smtClean="0">
                <a:solidFill>
                  <a:schemeClr val="tx2">
                    <a:lumMod val="75000"/>
                  </a:schemeClr>
                </a:solidFill>
                <a:latin typeface="Times New Roman" pitchFamily="18" charset="0"/>
                <a:cs typeface="Times New Roman" pitchFamily="18" charset="0"/>
              </a:rPr>
              <a:t>Смолуховский</a:t>
            </a:r>
            <a:r>
              <a:rPr lang="ru-RU" sz="1800" dirty="0" smtClean="0">
                <a:solidFill>
                  <a:schemeClr val="tx2">
                    <a:lumMod val="75000"/>
                  </a:schemeClr>
                </a:solidFill>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
        <p:nvSpPr>
          <p:cNvPr id="16" name="Прямоугольник 15"/>
          <p:cNvSpPr/>
          <p:nvPr/>
        </p:nvSpPr>
        <p:spPr>
          <a:xfrm>
            <a:off x="4443410" y="12258716"/>
            <a:ext cx="2145524" cy="369332"/>
          </a:xfrm>
          <a:prstGeom prst="rect">
            <a:avLst/>
          </a:prstGeom>
        </p:spPr>
        <p:txBody>
          <a:bodyPr wrap="none">
            <a:spAutoFit/>
          </a:bodyPr>
          <a:lstStyle/>
          <a:p>
            <a:r>
              <a:rPr lang="ru-RU" sz="1800" dirty="0" smtClean="0">
                <a:solidFill>
                  <a:schemeClr val="tx2">
                    <a:lumMod val="75000"/>
                  </a:schemeClr>
                </a:solidFill>
                <a:latin typeface="Times New Roman" pitchFamily="18" charset="0"/>
                <a:cs typeface="Times New Roman" pitchFamily="18" charset="0"/>
              </a:rPr>
              <a:t>Альберт Эйнштейн </a:t>
            </a:r>
            <a:endParaRPr lang="ru-RU" sz="1800" dirty="0">
              <a:latin typeface="Times New Roman" pitchFamily="18" charset="0"/>
              <a:cs typeface="Times New Roman" pitchFamily="18" charset="0"/>
            </a:endParaRPr>
          </a:p>
        </p:txBody>
      </p:sp>
      <p:sp>
        <p:nvSpPr>
          <p:cNvPr id="17" name="Содержимое 2"/>
          <p:cNvSpPr txBox="1">
            <a:spLocks/>
          </p:cNvSpPr>
          <p:nvPr/>
        </p:nvSpPr>
        <p:spPr>
          <a:xfrm>
            <a:off x="157130" y="7615246"/>
            <a:ext cx="9286940" cy="1428760"/>
          </a:xfrm>
          <a:prstGeom prst="rect">
            <a:avLst/>
          </a:prstGeom>
        </p:spPr>
        <p:txBody>
          <a:bodyPr vert="horz" lIns="128016" tIns="64008" rIns="128016" bIns="64008" rtlCol="0">
            <a:normAutofit/>
          </a:bodyPr>
          <a:lstStyle/>
          <a:p>
            <a:pPr marL="0" marR="0" lvl="0" indent="0" algn="just" defTabSz="128016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Поль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Ланжеве́н</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 французский физик и общественный деятель. Создатель теории диамагнетизма и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парамагнетизма.Член</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Парижской Академии наук (1934), член-корреспондент Российской академии наук (1924) и почётный член Академии наук СССР (1929), иностранный член Лондонского королевского общества (1928).</a:t>
            </a:r>
          </a:p>
          <a:p>
            <a:pPr marL="0" marR="0" lvl="0" indent="0" algn="ctr"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45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2"/>
          <p:cNvSpPr>
            <a:spLocks noGrp="1"/>
          </p:cNvSpPr>
          <p:nvPr>
            <p:ph idx="1"/>
          </p:nvPr>
        </p:nvSpPr>
        <p:spPr>
          <a:xfrm>
            <a:off x="300006" y="614322"/>
            <a:ext cx="9072626" cy="3357586"/>
          </a:xfrm>
        </p:spPr>
        <p:txBody>
          <a:bodyPr>
            <a:normAutofit/>
          </a:bodyPr>
          <a:lstStyle/>
          <a:p>
            <a:pPr marL="0" indent="457200" algn="just">
              <a:spcBef>
                <a:spcPts val="0"/>
              </a:spcBef>
              <a:buNone/>
            </a:pPr>
            <a:r>
              <a:rPr lang="ru-RU" sz="2000" b="1" dirty="0" smtClean="0">
                <a:solidFill>
                  <a:schemeClr val="accent1">
                    <a:lumMod val="50000"/>
                  </a:schemeClr>
                </a:solidFill>
              </a:rPr>
              <a:t> </a:t>
            </a:r>
            <a:r>
              <a:rPr lang="ru-RU" sz="1800" dirty="0" smtClean="0">
                <a:solidFill>
                  <a:schemeClr val="accent1">
                    <a:lumMod val="50000"/>
                  </a:schemeClr>
                </a:solidFill>
                <a:latin typeface="Times New Roman" pitchFamily="18" charset="0"/>
                <a:cs typeface="Times New Roman" pitchFamily="18" charset="0"/>
              </a:rPr>
              <a:t>В статистической физике, уравнение Ланжевена — стохастическое дифференциальное уравнение, описывающее броуновское движение.</a:t>
            </a:r>
            <a:r>
              <a:rPr lang="ru-RU" sz="1800" b="1" dirty="0" smtClean="0">
                <a:solidFill>
                  <a:schemeClr val="accent1">
                    <a:lumMod val="50000"/>
                  </a:schemeClr>
                </a:solidFill>
                <a:latin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cs typeface="Times New Roman" pitchFamily="18" charset="0"/>
              </a:rPr>
              <a:t>Первое уравнение, изученное Ланжевеном, описывало броуновское движение с постоянным потенциалом, то есть ускорение   а    броуновской частицы массы </a:t>
            </a:r>
            <a:r>
              <a:rPr lang="ru-RU" sz="1800" i="1" dirty="0" err="1" smtClean="0">
                <a:solidFill>
                  <a:schemeClr val="accent1">
                    <a:lumMod val="50000"/>
                  </a:schemeClr>
                </a:solidFill>
                <a:latin typeface="Times New Roman" pitchFamily="18" charset="0"/>
                <a:cs typeface="Times New Roman" pitchFamily="18" charset="0"/>
              </a:rPr>
              <a:t>m</a:t>
            </a:r>
            <a:r>
              <a:rPr lang="ru-RU" sz="1800" dirty="0" smtClean="0">
                <a:solidFill>
                  <a:schemeClr val="accent1">
                    <a:lumMod val="50000"/>
                  </a:schemeClr>
                </a:solidFill>
                <a:latin typeface="Times New Roman" pitchFamily="18" charset="0"/>
                <a:cs typeface="Times New Roman" pitchFamily="18" charset="0"/>
              </a:rPr>
              <a:t> выражается через сумму силы вязкого трения, которая пропорциональна скорости частицы          (Закон Стокса), </a:t>
            </a:r>
          </a:p>
          <a:p>
            <a:pPr marL="0" indent="0" algn="just">
              <a:spcBef>
                <a:spcPts val="0"/>
              </a:spcBef>
              <a:buNone/>
            </a:pPr>
            <a:r>
              <a:rPr lang="ru-RU" sz="1800" i="1" dirty="0" smtClean="0">
                <a:solidFill>
                  <a:schemeClr val="accent1">
                    <a:lumMod val="50000"/>
                  </a:schemeClr>
                </a:solidFill>
                <a:latin typeface="Times New Roman" pitchFamily="18" charset="0"/>
                <a:cs typeface="Times New Roman" pitchFamily="18" charset="0"/>
              </a:rPr>
              <a:t>шумового</a:t>
            </a:r>
            <a:r>
              <a:rPr lang="ru-RU" sz="1800" dirty="0" smtClean="0">
                <a:solidFill>
                  <a:schemeClr val="accent1">
                    <a:lumMod val="50000"/>
                  </a:schemeClr>
                </a:solidFill>
                <a:latin typeface="Times New Roman" pitchFamily="18" charset="0"/>
                <a:cs typeface="Times New Roman" pitchFamily="18" charset="0"/>
              </a:rPr>
              <a:t> члена                 (название, которое используется в физике для обозначения стохастического процесса в дифференциальном уравнении) — за счёт непрерывных соударений частицы с молекулами </a:t>
            </a:r>
            <a:r>
              <a:rPr lang="ru-RU" sz="1800" dirty="0" err="1" smtClean="0">
                <a:solidFill>
                  <a:schemeClr val="accent1">
                    <a:lumMod val="50000"/>
                  </a:schemeClr>
                </a:solidFill>
                <a:latin typeface="Times New Roman" pitchFamily="18" charset="0"/>
                <a:cs typeface="Times New Roman" pitchFamily="18" charset="0"/>
              </a:rPr>
              <a:t>жидкости,и</a:t>
            </a:r>
            <a:r>
              <a:rPr lang="ru-RU" sz="1800" dirty="0" smtClean="0">
                <a:solidFill>
                  <a:schemeClr val="accent1">
                    <a:lumMod val="50000"/>
                  </a:schemeClr>
                </a:solidFill>
                <a:latin typeface="Times New Roman" pitchFamily="18" charset="0"/>
                <a:cs typeface="Times New Roman" pitchFamily="18" charset="0"/>
              </a:rPr>
              <a:t>  —              систематической силы, возникающей при </a:t>
            </a:r>
            <a:r>
              <a:rPr lang="ru-RU" sz="1800" dirty="0" err="1" smtClean="0">
                <a:solidFill>
                  <a:schemeClr val="accent1">
                    <a:lumMod val="50000"/>
                  </a:schemeClr>
                </a:solidFill>
                <a:latin typeface="Times New Roman" pitchFamily="18" charset="0"/>
                <a:cs typeface="Times New Roman" pitchFamily="18" charset="0"/>
              </a:rPr>
              <a:t>внутримомекулярных</a:t>
            </a:r>
            <a:r>
              <a:rPr lang="ru-RU" sz="1800" dirty="0" smtClean="0">
                <a:solidFill>
                  <a:schemeClr val="accent1">
                    <a:lumMod val="50000"/>
                  </a:schemeClr>
                </a:solidFill>
                <a:latin typeface="Times New Roman" pitchFamily="18" charset="0"/>
                <a:cs typeface="Times New Roman" pitchFamily="18" charset="0"/>
              </a:rPr>
              <a:t> и межмолекулярных взаимодействиях:</a:t>
            </a:r>
          </a:p>
          <a:p>
            <a:pPr>
              <a:buNone/>
            </a:pPr>
            <a:r>
              <a:rPr lang="ru-RU" sz="2000" b="1" dirty="0" smtClean="0">
                <a:solidFill>
                  <a:schemeClr val="accent1">
                    <a:lumMod val="50000"/>
                  </a:schemeClr>
                </a:solidFill>
              </a:rPr>
              <a:t>  </a:t>
            </a:r>
            <a:endParaRPr lang="ru-RU" sz="2000" b="1" dirty="0">
              <a:solidFill>
                <a:schemeClr val="accent1">
                  <a:lumMod val="50000"/>
                </a:schemeClr>
              </a:solidFill>
            </a:endParaRPr>
          </a:p>
        </p:txBody>
      </p:sp>
      <p:pic>
        <p:nvPicPr>
          <p:cNvPr id="5" name="Picture 6" descr="\mathbf v"/>
          <p:cNvPicPr>
            <a:picLocks noChangeAspect="1" noChangeArrowheads="1"/>
          </p:cNvPicPr>
          <p:nvPr/>
        </p:nvPicPr>
        <p:blipFill>
          <a:blip r:embed="rId2"/>
          <a:srcRect/>
          <a:stretch>
            <a:fillRect/>
          </a:stretch>
        </p:blipFill>
        <p:spPr bwMode="auto">
          <a:xfrm>
            <a:off x="5729294" y="1900206"/>
            <a:ext cx="171451" cy="142876"/>
          </a:xfrm>
          <a:prstGeom prst="rect">
            <a:avLst/>
          </a:prstGeom>
          <a:noFill/>
        </p:spPr>
      </p:pic>
      <p:pic>
        <p:nvPicPr>
          <p:cNvPr id="6" name="Picture 8" descr="\mathbf \eta(\mathbf t)"/>
          <p:cNvPicPr>
            <a:picLocks noChangeAspect="1" noChangeArrowheads="1"/>
          </p:cNvPicPr>
          <p:nvPr/>
        </p:nvPicPr>
        <p:blipFill>
          <a:blip r:embed="rId3"/>
          <a:srcRect/>
          <a:stretch>
            <a:fillRect/>
          </a:stretch>
        </p:blipFill>
        <p:spPr bwMode="auto">
          <a:xfrm>
            <a:off x="2657460" y="2114520"/>
            <a:ext cx="500066" cy="308864"/>
          </a:xfrm>
          <a:prstGeom prst="rect">
            <a:avLst/>
          </a:prstGeom>
          <a:noFill/>
        </p:spPr>
      </p:pic>
      <p:pic>
        <p:nvPicPr>
          <p:cNvPr id="9" name="Picture 4" descr="\mathbf \Phi (\mathbf x)"/>
          <p:cNvPicPr>
            <a:picLocks noChangeAspect="1" noChangeArrowheads="1"/>
          </p:cNvPicPr>
          <p:nvPr/>
        </p:nvPicPr>
        <p:blipFill>
          <a:blip r:embed="rId4"/>
          <a:srcRect/>
          <a:stretch>
            <a:fillRect/>
          </a:stretch>
        </p:blipFill>
        <p:spPr bwMode="auto">
          <a:xfrm>
            <a:off x="5943608" y="2614586"/>
            <a:ext cx="571504" cy="292722"/>
          </a:xfrm>
          <a:prstGeom prst="rect">
            <a:avLst/>
          </a:prstGeom>
          <a:noFill/>
        </p:spPr>
      </p:pic>
      <p:pic>
        <p:nvPicPr>
          <p:cNvPr id="10" name="Picture 2" descr="m\mathbf{a} = m\frac{d\mathbf{v}}{dt} = \mathbf \Phi(\mathbf x) - \gamma \mathbf{v} + \boldsymbol\eta(t)."/>
          <p:cNvPicPr>
            <a:picLocks noChangeAspect="1" noChangeArrowheads="1"/>
          </p:cNvPicPr>
          <p:nvPr/>
        </p:nvPicPr>
        <p:blipFill>
          <a:blip r:embed="rId5"/>
          <a:srcRect/>
          <a:stretch>
            <a:fillRect/>
          </a:stretch>
        </p:blipFill>
        <p:spPr bwMode="auto">
          <a:xfrm>
            <a:off x="3014650" y="3257528"/>
            <a:ext cx="3875066" cy="571504"/>
          </a:xfrm>
          <a:prstGeom prst="rect">
            <a:avLst/>
          </a:prstGeom>
          <a:noFill/>
        </p:spPr>
      </p:pic>
      <p:pic>
        <p:nvPicPr>
          <p:cNvPr id="11" name="Picture 1" descr="StratonovichRL.jpg"/>
          <p:cNvPicPr>
            <a:picLocks noChangeAspect="1" noChangeArrowheads="1"/>
          </p:cNvPicPr>
          <p:nvPr/>
        </p:nvPicPr>
        <p:blipFill>
          <a:blip r:embed="rId6"/>
          <a:srcRect/>
          <a:stretch>
            <a:fillRect/>
          </a:stretch>
        </p:blipFill>
        <p:spPr bwMode="auto">
          <a:xfrm>
            <a:off x="657196" y="8829692"/>
            <a:ext cx="1905000" cy="2857500"/>
          </a:xfrm>
          <a:prstGeom prst="rect">
            <a:avLst/>
          </a:prstGeom>
          <a:noFill/>
        </p:spPr>
      </p:pic>
      <p:sp>
        <p:nvSpPr>
          <p:cNvPr id="12" name="Прямоугольник 11"/>
          <p:cNvSpPr/>
          <p:nvPr/>
        </p:nvSpPr>
        <p:spPr>
          <a:xfrm>
            <a:off x="585758" y="11687212"/>
            <a:ext cx="2143140" cy="646331"/>
          </a:xfrm>
          <a:prstGeom prst="rect">
            <a:avLst/>
          </a:prstGeom>
        </p:spPr>
        <p:txBody>
          <a:bodyPr wrap="square">
            <a:spAutoFit/>
          </a:bodyPr>
          <a:lstStyle/>
          <a:p>
            <a:pPr algn="ctr"/>
            <a:r>
              <a:rPr lang="ru-RU" sz="1800" dirty="0" smtClean="0">
                <a:solidFill>
                  <a:schemeClr val="accent1">
                    <a:lumMod val="50000"/>
                  </a:schemeClr>
                </a:solidFill>
                <a:latin typeface="Times New Roman" pitchFamily="18" charset="0"/>
                <a:cs typeface="Times New Roman" pitchFamily="18" charset="0"/>
              </a:rPr>
              <a:t>Руслан Леонтьевич Стратонович</a:t>
            </a:r>
            <a:endParaRPr lang="ru-RU" sz="1800" dirty="0">
              <a:solidFill>
                <a:schemeClr val="accent1">
                  <a:lumMod val="50000"/>
                </a:schemeClr>
              </a:solidFill>
              <a:latin typeface="Times New Roman" pitchFamily="18" charset="0"/>
              <a:cs typeface="Times New Roman" pitchFamily="18" charset="0"/>
            </a:endParaRPr>
          </a:p>
        </p:txBody>
      </p:sp>
      <p:sp>
        <p:nvSpPr>
          <p:cNvPr id="13" name="Прямоугольник 12"/>
          <p:cNvSpPr/>
          <p:nvPr/>
        </p:nvSpPr>
        <p:spPr>
          <a:xfrm>
            <a:off x="2800336" y="8972568"/>
            <a:ext cx="6572296" cy="3214710"/>
          </a:xfrm>
          <a:prstGeom prst="rect">
            <a:avLst/>
          </a:prstGeom>
        </p:spPr>
        <p:txBody>
          <a:bodyPr wrap="square">
            <a:spAutoFit/>
          </a:bodyPr>
          <a:lstStyle/>
          <a:p>
            <a:pPr algn="just"/>
            <a:r>
              <a:rPr lang="ru-RU" sz="1800" dirty="0" smtClean="0">
                <a:solidFill>
                  <a:schemeClr val="accent1">
                    <a:lumMod val="50000"/>
                  </a:schemeClr>
                </a:solidFill>
                <a:latin typeface="Times New Roman" pitchFamily="18" charset="0"/>
                <a:cs typeface="Times New Roman" pitchFamily="18" charset="0"/>
              </a:rPr>
              <a:t>      Стратонович создал стохастическое исчисление, которое является альтернативой к теории интеграла Ито и удобно для применения при описании физических проблем. Ввел стохастический интеграл Стратоновича. Решил проблему оптимальной нелинейной фильтрации, базируясь на своей теории условных </a:t>
            </a:r>
            <a:r>
              <a:rPr lang="ru-RU" sz="1800" dirty="0" err="1" smtClean="0">
                <a:solidFill>
                  <a:schemeClr val="accent1">
                    <a:lumMod val="50000"/>
                  </a:schemeClr>
                </a:solidFill>
                <a:latin typeface="Times New Roman" pitchFamily="18" charset="0"/>
                <a:cs typeface="Times New Roman" pitchFamily="18" charset="0"/>
              </a:rPr>
              <a:t>марковских</a:t>
            </a:r>
            <a:r>
              <a:rPr lang="ru-RU" sz="1800" dirty="0" smtClean="0">
                <a:solidFill>
                  <a:schemeClr val="accent1">
                    <a:lumMod val="50000"/>
                  </a:schemeClr>
                </a:solidFill>
                <a:latin typeface="Times New Roman" pitchFamily="18" charset="0"/>
                <a:cs typeface="Times New Roman" pitchFamily="18" charset="0"/>
              </a:rPr>
              <a:t> процессов. Теория условных </a:t>
            </a:r>
            <a:r>
              <a:rPr lang="ru-RU" sz="1800" dirty="0" err="1" smtClean="0">
                <a:solidFill>
                  <a:schemeClr val="accent1">
                    <a:lumMod val="50000"/>
                  </a:schemeClr>
                </a:solidFill>
                <a:latin typeface="Times New Roman" pitchFamily="18" charset="0"/>
                <a:cs typeface="Times New Roman" pitchFamily="18" charset="0"/>
              </a:rPr>
              <a:t>марковских</a:t>
            </a:r>
            <a:r>
              <a:rPr lang="ru-RU" sz="1800" dirty="0" smtClean="0">
                <a:solidFill>
                  <a:schemeClr val="accent1">
                    <a:lumMod val="50000"/>
                  </a:schemeClr>
                </a:solidFill>
                <a:latin typeface="Times New Roman" pitchFamily="18" charset="0"/>
                <a:cs typeface="Times New Roman" pitchFamily="18" charset="0"/>
              </a:rPr>
              <a:t> процессов была темой его докторской диссертации. Ввёл понятие фильтра Стратоновича; линейный фильтр </a:t>
            </a:r>
            <a:r>
              <a:rPr lang="ru-RU" sz="1800" dirty="0" err="1" smtClean="0">
                <a:solidFill>
                  <a:schemeClr val="accent1">
                    <a:lumMod val="50000"/>
                  </a:schemeClr>
                </a:solidFill>
                <a:latin typeface="Times New Roman" pitchFamily="18" charset="0"/>
                <a:cs typeface="Times New Roman" pitchFamily="18" charset="0"/>
              </a:rPr>
              <a:t>Калмана</a:t>
            </a:r>
            <a:r>
              <a:rPr lang="ru-RU" sz="1800" dirty="0" smtClean="0">
                <a:solidFill>
                  <a:schemeClr val="accent1">
                    <a:lumMod val="50000"/>
                  </a:schemeClr>
                </a:solidFill>
                <a:latin typeface="Times New Roman" pitchFamily="18" charset="0"/>
                <a:cs typeface="Times New Roman" pitchFamily="18" charset="0"/>
              </a:rPr>
              <a:t> — специальный случай фильтра Стратоновича. Занимался теорией информации (1965). Его последняя книга посвящена нелинейной неравновесной термодинамике.</a:t>
            </a:r>
            <a:endParaRPr lang="ru-RU" sz="1800" dirty="0">
              <a:solidFill>
                <a:schemeClr val="accent1">
                  <a:lumMod val="50000"/>
                </a:schemeClr>
              </a:solidFill>
              <a:latin typeface="Times New Roman" pitchFamily="18" charset="0"/>
              <a:cs typeface="Times New Roman" pitchFamily="18" charset="0"/>
            </a:endParaRPr>
          </a:p>
        </p:txBody>
      </p:sp>
      <p:sp>
        <p:nvSpPr>
          <p:cNvPr id="14" name="Rectangle 1"/>
          <p:cNvSpPr>
            <a:spLocks noChangeArrowheads="1"/>
          </p:cNvSpPr>
          <p:nvPr/>
        </p:nvSpPr>
        <p:spPr bwMode="auto">
          <a:xfrm>
            <a:off x="300006" y="4043346"/>
            <a:ext cx="9144064"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50000"/>
                  </a:schemeClr>
                </a:solidFill>
                <a:effectLst/>
              </a:rPr>
              <a:t>             </a:t>
            </a:r>
            <a:r>
              <a:rPr kumimoji="0" lang="ru-RU" sz="180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Бро́уновское</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a:t>
            </a:r>
            <a:r>
              <a:rPr kumimoji="0" lang="ru-RU" sz="180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движе́ние</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 в естествознании, беспорядочное движение микроскопических, видимых, взвешенных в жидкости (или газе) частиц (броуновские частицы) твёрдого вещества (пылинки, крупинки взвеси, частички пыльцы растения и так далее), вызываемое тепловым движением частиц жидкости (или газа). Не следует смешивать понятия «броуновское движение» и «тепловое движение»: броуновское движение является следствием и свидетельством существования теплового движения.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В математике, а точнее в теории случайных процессов, броуновское движение (или </a:t>
            </a:r>
            <a:r>
              <a:rPr kumimoji="0" lang="ru-RU" sz="180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винеровский</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процесс) — это </a:t>
            </a:r>
            <a:r>
              <a:rPr kumimoji="0" lang="ru-RU" sz="180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гауссовский</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процесс с независимыми приращениями, у которого математическое ожидание равно нулю, а среднеквадратическое отклонение равно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a:t>
            </a:r>
            <a:r>
              <a:rPr kumimoji="0" lang="ru-RU" sz="2000" b="1" i="0" u="none" strike="noStrike" cap="none" normalizeH="0" baseline="0" dirty="0" smtClean="0">
                <a:ln>
                  <a:noFill/>
                </a:ln>
                <a:solidFill>
                  <a:schemeClr val="accent1">
                    <a:lumMod val="50000"/>
                  </a:schemeClr>
                </a:solidFill>
                <a:effectLst/>
              </a:rPr>
              <a:t>                          </a:t>
            </a:r>
          </a:p>
        </p:txBody>
      </p:sp>
      <p:pic>
        <p:nvPicPr>
          <p:cNvPr id="15" name="Picture 2" descr="\sqrt{t}\cdot\sigma"/>
          <p:cNvPicPr>
            <a:picLocks noChangeAspect="1" noChangeArrowheads="1"/>
          </p:cNvPicPr>
          <p:nvPr/>
        </p:nvPicPr>
        <p:blipFill>
          <a:blip r:embed="rId7"/>
          <a:srcRect/>
          <a:stretch>
            <a:fillRect/>
          </a:stretch>
        </p:blipFill>
        <p:spPr bwMode="auto">
          <a:xfrm>
            <a:off x="514321" y="6686552"/>
            <a:ext cx="642942" cy="275547"/>
          </a:xfrm>
          <a:prstGeom prst="rect">
            <a:avLst/>
          </a:prstGeom>
          <a:noFill/>
        </p:spPr>
      </p:pic>
      <p:pic>
        <p:nvPicPr>
          <p:cNvPr id="16" name="Picture 6" descr="Файл:Translational motion.gif">
            <a:hlinkClick r:id="rId8"/>
          </p:cNvPr>
          <p:cNvPicPr>
            <a:picLocks noChangeAspect="1" noChangeArrowheads="1" noCrop="1"/>
          </p:cNvPicPr>
          <p:nvPr/>
        </p:nvPicPr>
        <p:blipFill>
          <a:blip r:embed="rId9"/>
          <a:srcRect/>
          <a:stretch>
            <a:fillRect/>
          </a:stretch>
        </p:blipFill>
        <p:spPr bwMode="auto">
          <a:xfrm>
            <a:off x="6586550" y="6829428"/>
            <a:ext cx="2368571" cy="2076448"/>
          </a:xfrm>
          <a:prstGeom prst="rect">
            <a:avLst/>
          </a:prstGeom>
          <a:noFill/>
        </p:spPr>
      </p:pic>
      <p:sp>
        <p:nvSpPr>
          <p:cNvPr id="17" name="Прямоугольник 16"/>
          <p:cNvSpPr/>
          <p:nvPr/>
        </p:nvSpPr>
        <p:spPr>
          <a:xfrm>
            <a:off x="1228700" y="7329494"/>
            <a:ext cx="4572000" cy="923330"/>
          </a:xfrm>
          <a:prstGeom prst="rect">
            <a:avLst/>
          </a:prstGeom>
        </p:spPr>
        <p:txBody>
          <a:bodyPr>
            <a:spAutoFit/>
          </a:bodyPr>
          <a:lstStyle/>
          <a:p>
            <a:r>
              <a:rPr lang="ru-RU" sz="1800" dirty="0" smtClean="0">
                <a:solidFill>
                  <a:schemeClr val="accent1">
                    <a:lumMod val="50000"/>
                  </a:schemeClr>
                </a:solidFill>
                <a:latin typeface="Times New Roman" pitchFamily="18" charset="0"/>
                <a:cs typeface="Times New Roman" pitchFamily="18" charset="0"/>
              </a:rPr>
              <a:t>Тепловое движение частиц вещества, таких как атомы и молекулы — причина броуновского движения</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ChangeArrowheads="1"/>
          </p:cNvSpPr>
          <p:nvPr/>
        </p:nvSpPr>
        <p:spPr bwMode="auto">
          <a:xfrm>
            <a:off x="0" y="0"/>
            <a:ext cx="960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 name="Заголовок 1"/>
          <p:cNvSpPr txBox="1">
            <a:spLocks/>
          </p:cNvSpPr>
          <p:nvPr/>
        </p:nvSpPr>
        <p:spPr>
          <a:xfrm>
            <a:off x="657196" y="185694"/>
            <a:ext cx="7715304" cy="857256"/>
          </a:xfrm>
          <a:prstGeom prst="rect">
            <a:avLst/>
          </a:prstGeom>
        </p:spPr>
        <p:txBody>
          <a:bodyPr>
            <a:normAutofit/>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СТОХАСТИЧЕСКИЕ ФРАКТАЛЫ </a:t>
            </a:r>
            <a:endParaRPr kumimoji="0" lang="ru-RU" sz="3200" b="0" i="0" u="none" strike="noStrike" kern="1200" cap="none" spc="0" normalizeH="0" baseline="0" noProof="0" dirty="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endParaRPr>
          </a:p>
        </p:txBody>
      </p:sp>
      <p:sp>
        <p:nvSpPr>
          <p:cNvPr id="5" name="Прямоугольник 4"/>
          <p:cNvSpPr/>
          <p:nvPr/>
        </p:nvSpPr>
        <p:spPr>
          <a:xfrm>
            <a:off x="228568" y="828636"/>
            <a:ext cx="5572164" cy="2862322"/>
          </a:xfrm>
          <a:prstGeom prst="rect">
            <a:avLst/>
          </a:prstGeom>
        </p:spPr>
        <p:txBody>
          <a:bodyPr wrap="square">
            <a:spAutoFit/>
          </a:bodyPr>
          <a:lstStyle/>
          <a:p>
            <a:pPr algn="just"/>
            <a:r>
              <a:rPr lang="ru-RU" sz="1800" dirty="0" smtClean="0">
                <a:solidFill>
                  <a:schemeClr val="accent1">
                    <a:lumMod val="50000"/>
                  </a:schemeClr>
                </a:solidFill>
                <a:latin typeface="Times New Roman" pitchFamily="18" charset="0"/>
                <a:cs typeface="Times New Roman" pitchFamily="18" charset="0"/>
              </a:rPr>
              <a:t>         Фрактал (лат. </a:t>
            </a:r>
            <a:r>
              <a:rPr lang="ru-RU" sz="1800" i="1" dirty="0" err="1" smtClean="0">
                <a:solidFill>
                  <a:schemeClr val="accent1">
                    <a:lumMod val="50000"/>
                  </a:schemeClr>
                </a:solidFill>
                <a:latin typeface="Times New Roman" pitchFamily="18" charset="0"/>
                <a:cs typeface="Times New Roman" pitchFamily="18" charset="0"/>
              </a:rPr>
              <a:t>fractus</a:t>
            </a:r>
            <a:r>
              <a:rPr lang="ru-RU" sz="1800" dirty="0" smtClean="0">
                <a:solidFill>
                  <a:schemeClr val="accent1">
                    <a:lumMod val="50000"/>
                  </a:schemeClr>
                </a:solidFill>
                <a:latin typeface="Times New Roman" pitchFamily="18" charset="0"/>
                <a:cs typeface="Times New Roman" pitchFamily="18" charset="0"/>
              </a:rPr>
              <a:t> — дробленый, сломанный, разбитый) — сложная геометрическая фигура, обладающая свойством </a:t>
            </a:r>
            <a:r>
              <a:rPr lang="ru-RU" sz="1800" dirty="0" err="1" smtClean="0">
                <a:solidFill>
                  <a:schemeClr val="accent1">
                    <a:lumMod val="50000"/>
                  </a:schemeClr>
                </a:solidFill>
                <a:latin typeface="Times New Roman" pitchFamily="18" charset="0"/>
                <a:cs typeface="Times New Roman" pitchFamily="18" charset="0"/>
              </a:rPr>
              <a:t>самоподобия</a:t>
            </a:r>
            <a:r>
              <a:rPr lang="ru-RU" sz="1800" dirty="0" smtClean="0">
                <a:solidFill>
                  <a:schemeClr val="accent1">
                    <a:lumMod val="50000"/>
                  </a:schemeClr>
                </a:solidFill>
                <a:latin typeface="Times New Roman" pitchFamily="18" charset="0"/>
                <a:cs typeface="Times New Roman" pitchFamily="18" charset="0"/>
              </a:rPr>
              <a:t>, то есть составленная из нескольких частей, каждая из которых подобна всей фигуре целиком. В более широком смысле под фракталами понимают множества точек в евклидовом пространстве, имеющие дробную метрическую размерность (в смысле </a:t>
            </a:r>
            <a:r>
              <a:rPr lang="ru-RU" sz="1800" dirty="0" err="1" smtClean="0">
                <a:solidFill>
                  <a:schemeClr val="accent1">
                    <a:lumMod val="50000"/>
                  </a:schemeClr>
                </a:solidFill>
                <a:latin typeface="Times New Roman" pitchFamily="18" charset="0"/>
                <a:cs typeface="Times New Roman" pitchFamily="18" charset="0"/>
              </a:rPr>
              <a:t>Минковского</a:t>
            </a:r>
            <a:r>
              <a:rPr lang="ru-RU" sz="1800" dirty="0" smtClean="0">
                <a:solidFill>
                  <a:schemeClr val="accent1">
                    <a:lumMod val="50000"/>
                  </a:schemeClr>
                </a:solidFill>
                <a:latin typeface="Times New Roman" pitchFamily="18" charset="0"/>
                <a:cs typeface="Times New Roman" pitchFamily="18" charset="0"/>
              </a:rPr>
              <a:t> или </a:t>
            </a:r>
            <a:r>
              <a:rPr lang="ru-RU" sz="1800" dirty="0" err="1" smtClean="0">
                <a:solidFill>
                  <a:schemeClr val="accent1">
                    <a:lumMod val="50000"/>
                  </a:schemeClr>
                </a:solidFill>
                <a:latin typeface="Times New Roman" pitchFamily="18" charset="0"/>
                <a:cs typeface="Times New Roman" pitchFamily="18" charset="0"/>
              </a:rPr>
              <a:t>Хаусдорфа</a:t>
            </a:r>
            <a:r>
              <a:rPr lang="ru-RU" sz="1800" dirty="0" smtClean="0">
                <a:solidFill>
                  <a:schemeClr val="accent1">
                    <a:lumMod val="50000"/>
                  </a:schemeClr>
                </a:solidFill>
                <a:latin typeface="Times New Roman" pitchFamily="18" charset="0"/>
                <a:cs typeface="Times New Roman" pitchFamily="18" charset="0"/>
              </a:rPr>
              <a:t>), либо метрическую размерность, строго большую топологической.</a:t>
            </a:r>
            <a:endParaRPr lang="ru-RU" sz="1800" dirty="0">
              <a:solidFill>
                <a:schemeClr val="accent1">
                  <a:lumMod val="50000"/>
                </a:schemeClr>
              </a:solidFill>
              <a:latin typeface="Times New Roman" pitchFamily="18" charset="0"/>
              <a:cs typeface="Times New Roman" pitchFamily="18" charset="0"/>
            </a:endParaRPr>
          </a:p>
        </p:txBody>
      </p:sp>
      <p:pic>
        <p:nvPicPr>
          <p:cNvPr id="6" name="Picture 2" descr="http://upload.wikimedia.org/wikipedia/commons/4/4f/Fractal_Broccoli.jpg"/>
          <p:cNvPicPr>
            <a:picLocks noChangeAspect="1" noChangeArrowheads="1"/>
          </p:cNvPicPr>
          <p:nvPr/>
        </p:nvPicPr>
        <p:blipFill>
          <a:blip r:embed="rId2" cstate="print"/>
          <a:srcRect/>
          <a:stretch>
            <a:fillRect/>
          </a:stretch>
        </p:blipFill>
        <p:spPr bwMode="auto">
          <a:xfrm>
            <a:off x="6372236" y="971512"/>
            <a:ext cx="2643206" cy="2588952"/>
          </a:xfrm>
          <a:prstGeom prst="rect">
            <a:avLst/>
          </a:prstGeom>
          <a:noFill/>
        </p:spPr>
      </p:pic>
      <p:pic>
        <p:nvPicPr>
          <p:cNvPr id="8" name="Picture 2" descr="Файл:Mandel zoom 00 mandelbrot set.jpg">
            <a:hlinkClick r:id="rId3"/>
          </p:cNvPr>
          <p:cNvPicPr>
            <a:picLocks noChangeAspect="1" noChangeArrowheads="1"/>
          </p:cNvPicPr>
          <p:nvPr/>
        </p:nvPicPr>
        <p:blipFill>
          <a:blip r:embed="rId4"/>
          <a:srcRect/>
          <a:stretch>
            <a:fillRect/>
          </a:stretch>
        </p:blipFill>
        <p:spPr bwMode="auto">
          <a:xfrm>
            <a:off x="300007" y="3686157"/>
            <a:ext cx="2857520" cy="2143140"/>
          </a:xfrm>
          <a:prstGeom prst="rect">
            <a:avLst/>
          </a:prstGeom>
          <a:noFill/>
        </p:spPr>
      </p:pic>
      <p:sp>
        <p:nvSpPr>
          <p:cNvPr id="9" name="Прямоугольник 8"/>
          <p:cNvSpPr/>
          <p:nvPr/>
        </p:nvSpPr>
        <p:spPr>
          <a:xfrm>
            <a:off x="3228964" y="3686156"/>
            <a:ext cx="5572132" cy="646331"/>
          </a:xfrm>
          <a:prstGeom prst="rect">
            <a:avLst/>
          </a:prstGeom>
        </p:spPr>
        <p:txBody>
          <a:bodyPr wrap="square">
            <a:spAutoFit/>
          </a:bodyPr>
          <a:lstStyle/>
          <a:p>
            <a:r>
              <a:rPr lang="ru-RU" sz="1800" dirty="0" smtClean="0">
                <a:solidFill>
                  <a:schemeClr val="accent1">
                    <a:lumMod val="50000"/>
                  </a:schemeClr>
                </a:solidFill>
                <a:latin typeface="Times New Roman" pitchFamily="18" charset="0"/>
                <a:cs typeface="Times New Roman" pitchFamily="18" charset="0"/>
              </a:rPr>
              <a:t>Множество Мандельброта — классический образец фрактала</a:t>
            </a:r>
            <a:endParaRPr lang="ru-RU" sz="1800" dirty="0">
              <a:solidFill>
                <a:schemeClr val="accent1">
                  <a:lumMod val="50000"/>
                </a:schemeClr>
              </a:solidFill>
              <a:latin typeface="Times New Roman" pitchFamily="18" charset="0"/>
              <a:cs typeface="Times New Roman" pitchFamily="18" charset="0"/>
            </a:endParaRPr>
          </a:p>
        </p:txBody>
      </p:sp>
      <p:pic>
        <p:nvPicPr>
          <p:cNvPr id="10" name="Picture 8" descr="Файл:Mandelset hires.png">
            <a:hlinkClick r:id="rId5"/>
          </p:cNvPr>
          <p:cNvPicPr>
            <a:picLocks noChangeAspect="1" noChangeArrowheads="1"/>
          </p:cNvPicPr>
          <p:nvPr/>
        </p:nvPicPr>
        <p:blipFill>
          <a:blip r:embed="rId6" cstate="print"/>
          <a:srcRect/>
          <a:stretch>
            <a:fillRect/>
          </a:stretch>
        </p:blipFill>
        <p:spPr bwMode="auto">
          <a:xfrm>
            <a:off x="6229360" y="4114784"/>
            <a:ext cx="2701913" cy="1955510"/>
          </a:xfrm>
          <a:prstGeom prst="rect">
            <a:avLst/>
          </a:prstGeom>
          <a:noFill/>
        </p:spPr>
      </p:pic>
      <p:sp>
        <p:nvSpPr>
          <p:cNvPr id="11" name="Rectangle 3"/>
          <p:cNvSpPr>
            <a:spLocks noChangeArrowheads="1"/>
          </p:cNvSpPr>
          <p:nvPr/>
        </p:nvSpPr>
        <p:spPr bwMode="auto">
          <a:xfrm>
            <a:off x="228568" y="5900734"/>
            <a:ext cx="907262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В математике </a:t>
            </a:r>
            <a:r>
              <a:rPr kumimoji="0" lang="ru-RU" sz="180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мно́жество</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cs typeface="Times New Roman" pitchFamily="18" charset="0"/>
              </a:rPr>
              <a:t>Мандельброта </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 это фрактал, определённый как</a:t>
            </a:r>
            <a:r>
              <a:rPr kumimoji="0" lang="ru-RU" sz="1800" i="0" u="none" strike="noStrike" cap="none" normalizeH="0" dirty="0" smtClean="0">
                <a:ln>
                  <a:noFill/>
                </a:ln>
                <a:solidFill>
                  <a:schemeClr val="accent1">
                    <a:lumMod val="50000"/>
                  </a:schemeClr>
                </a:solidFill>
                <a:effectLst/>
                <a:latin typeface="Times New Roman" pitchFamily="18"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множество точек    на комплексной плоскости, для которых итеративная последовательность</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sz="180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не уходит на бесконечность.</a:t>
            </a:r>
          </a:p>
        </p:txBody>
      </p:sp>
      <p:pic>
        <p:nvPicPr>
          <p:cNvPr id="12" name="Picture 5" descr="z_0 = 0\!"/>
          <p:cNvPicPr>
            <a:picLocks noChangeAspect="1" noChangeArrowheads="1"/>
          </p:cNvPicPr>
          <p:nvPr/>
        </p:nvPicPr>
        <p:blipFill>
          <a:blip r:embed="rId7"/>
          <a:srcRect/>
          <a:stretch>
            <a:fillRect/>
          </a:stretch>
        </p:blipFill>
        <p:spPr bwMode="auto">
          <a:xfrm>
            <a:off x="3657592" y="6543676"/>
            <a:ext cx="495300" cy="161925"/>
          </a:xfrm>
          <a:prstGeom prst="rect">
            <a:avLst/>
          </a:prstGeom>
          <a:noFill/>
        </p:spPr>
      </p:pic>
      <p:pic>
        <p:nvPicPr>
          <p:cNvPr id="13" name="Picture 6" descr="z_{n+1} = {z_n}^2 + c\!"/>
          <p:cNvPicPr>
            <a:picLocks noChangeAspect="1" noChangeArrowheads="1"/>
          </p:cNvPicPr>
          <p:nvPr/>
        </p:nvPicPr>
        <p:blipFill>
          <a:blip r:embed="rId8"/>
          <a:srcRect/>
          <a:stretch>
            <a:fillRect/>
          </a:stretch>
        </p:blipFill>
        <p:spPr bwMode="auto">
          <a:xfrm>
            <a:off x="2871774" y="6757990"/>
            <a:ext cx="1928825" cy="21431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4" name="Содержимое 2"/>
          <p:cNvSpPr txBox="1">
            <a:spLocks/>
          </p:cNvSpPr>
          <p:nvPr/>
        </p:nvSpPr>
        <p:spPr>
          <a:xfrm>
            <a:off x="228568" y="7329494"/>
            <a:ext cx="9144064" cy="5768997"/>
          </a:xfrm>
          <a:prstGeom prst="rect">
            <a:avLst/>
          </a:prstGeom>
        </p:spPr>
        <p:txBody>
          <a:bodyPr>
            <a:noAutofit/>
          </a:bodyPr>
          <a:lstStyle/>
          <a:p>
            <a:pPr marR="0" lvl="0" indent="457200" algn="just" defTabSz="1280160" rtl="0" eaLnBrk="1" fontAlgn="auto" latinLnBrk="0" hangingPunct="1">
              <a:lnSpc>
                <a:spcPct val="100000"/>
              </a:lnSpc>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Впервые множество Мандельброта было описано в 1905 году Пьером Фату , французским математиком, работавшим в области аналитической динамики комплексных чисел. Фату изучал рекурсивные процессы вида</a:t>
            </a:r>
          </a:p>
          <a:p>
            <a:pPr marR="0" lvl="0" indent="457200" algn="just" defTabSz="1280160" rtl="0" eaLnBrk="1" fontAlgn="auto" latinLnBrk="0" hangingPunct="1">
              <a:lnSpc>
                <a:spcPct val="100000"/>
              </a:lnSpc>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Начав с точки на комплексной плоскости, можно получить новые точки, последовательно применяя к ним эту формулу. Такая последовательность точек называется орбитой при преобразовании </a:t>
            </a:r>
          </a:p>
          <a:p>
            <a:pPr marR="0" lvl="0" indent="457200" algn="just" defTabSz="1280160" rtl="0" eaLnBrk="1" fontAlgn="auto" latinLnBrk="0" hangingPunct="1">
              <a:lnSpc>
                <a:spcPct val="100000"/>
              </a:lnSpc>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Фату нашел, что орбита                   при этом преобразовании показывает достаточно сложное и интересное поведение. Существует бесконечное множество таких преобразований — своё для каждого значения . В те времена компьютеров ещё не было, и Фату, конечно, не мог построить орбиты всех точек плоскости, ему приходилось всё делать вручную. Основываясь на своих расчётах, он доказал, что орбита точки, лежащей на расстоянии больше 2 от начала координат, всегда уходит в бесконечность.</a:t>
            </a:r>
          </a:p>
          <a:p>
            <a:pPr marR="0" lvl="0" indent="457200" algn="just" defTabSz="1280160" rtl="0" eaLnBrk="1" fontAlgn="auto" latinLnBrk="0" hangingPunct="1">
              <a:lnSpc>
                <a:spcPct val="100000"/>
              </a:lnSpc>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Фату никогда не видел изображений, которые мы сейчас знаем как изображения множества Мандельброта, потому что необходимое количество вычислений невозможно провести вручную. Профессор Бенуа Мандельброт был первым, кто использовал для этого компьютер.</a:t>
            </a:r>
          </a:p>
          <a:p>
            <a:pPr marL="480060" marR="0" lvl="0" indent="0" algn="just"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20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480060" marR="0" lvl="0" indent="0" algn="just"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2" descr="z \to z^2 + c\,"/>
          <p:cNvPicPr>
            <a:picLocks noChangeAspect="1" noChangeArrowheads="1"/>
          </p:cNvPicPr>
          <p:nvPr/>
        </p:nvPicPr>
        <p:blipFill>
          <a:blip r:embed="rId9"/>
          <a:srcRect/>
          <a:stretch>
            <a:fillRect/>
          </a:stretch>
        </p:blipFill>
        <p:spPr bwMode="auto">
          <a:xfrm>
            <a:off x="5372104" y="7972436"/>
            <a:ext cx="876300" cy="190500"/>
          </a:xfrm>
          <a:prstGeom prst="rect">
            <a:avLst/>
          </a:prstGeom>
          <a:noFill/>
        </p:spPr>
      </p:pic>
      <p:pic>
        <p:nvPicPr>
          <p:cNvPr id="16" name="Picture 2" descr="z \to z^2 + c\,"/>
          <p:cNvPicPr>
            <a:picLocks noChangeAspect="1" noChangeArrowheads="1"/>
          </p:cNvPicPr>
          <p:nvPr/>
        </p:nvPicPr>
        <p:blipFill>
          <a:blip r:embed="rId9"/>
          <a:srcRect/>
          <a:stretch>
            <a:fillRect/>
          </a:stretch>
        </p:blipFill>
        <p:spPr bwMode="auto">
          <a:xfrm>
            <a:off x="3586154" y="8829692"/>
            <a:ext cx="876300" cy="190500"/>
          </a:xfrm>
          <a:prstGeom prst="rect">
            <a:avLst/>
          </a:prstGeom>
          <a:noFill/>
        </p:spPr>
      </p:pic>
      <p:pic>
        <p:nvPicPr>
          <p:cNvPr id="17" name="Picture 4" descr="z_0 = 0\!"/>
          <p:cNvPicPr>
            <a:picLocks noChangeAspect="1" noChangeArrowheads="1"/>
          </p:cNvPicPr>
          <p:nvPr/>
        </p:nvPicPr>
        <p:blipFill>
          <a:blip r:embed="rId7"/>
          <a:srcRect/>
          <a:stretch>
            <a:fillRect/>
          </a:stretch>
        </p:blipFill>
        <p:spPr bwMode="auto">
          <a:xfrm>
            <a:off x="3443278" y="9115444"/>
            <a:ext cx="495300" cy="1619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0006" y="471446"/>
            <a:ext cx="6072230" cy="2031325"/>
          </a:xfrm>
          <a:prstGeom prst="rect">
            <a:avLst/>
          </a:prstGeom>
        </p:spPr>
        <p:txBody>
          <a:bodyPr wrap="square">
            <a:spAutoFit/>
          </a:bodyPr>
          <a:lstStyle/>
          <a:p>
            <a:pPr algn="just"/>
            <a:r>
              <a:rPr lang="ru-RU" sz="1800" dirty="0" smtClean="0">
                <a:solidFill>
                  <a:schemeClr val="accent1">
                    <a:lumMod val="50000"/>
                  </a:schemeClr>
                </a:solidFill>
                <a:latin typeface="Times New Roman" pitchFamily="18" charset="0"/>
                <a:cs typeface="Times New Roman" pitchFamily="18" charset="0"/>
              </a:rPr>
              <a:t>          Природные объекты часто имеют фрактальную форму. Для их моделирования могут применяться стохастические (случайные) фракталы. Примеры стохастических фракталов:</a:t>
            </a:r>
          </a:p>
          <a:p>
            <a:r>
              <a:rPr lang="ru-RU" sz="1800" dirty="0" smtClean="0">
                <a:solidFill>
                  <a:schemeClr val="accent1">
                    <a:lumMod val="50000"/>
                  </a:schemeClr>
                </a:solidFill>
                <a:latin typeface="Times New Roman" pitchFamily="18" charset="0"/>
                <a:cs typeface="Times New Roman" pitchFamily="18" charset="0"/>
              </a:rPr>
              <a:t>траектория броуновского движения на плоскости и в пространстве; </a:t>
            </a:r>
          </a:p>
          <a:p>
            <a:r>
              <a:rPr lang="ru-RU" sz="1800" dirty="0" smtClean="0">
                <a:solidFill>
                  <a:schemeClr val="accent1">
                    <a:lumMod val="50000"/>
                  </a:schemeClr>
                </a:solidFill>
                <a:latin typeface="Times New Roman" pitchFamily="18" charset="0"/>
                <a:cs typeface="Times New Roman" pitchFamily="18" charset="0"/>
              </a:rPr>
              <a:t>граница траектории броуновского движения на плоскости.  </a:t>
            </a:r>
          </a:p>
        </p:txBody>
      </p:sp>
      <p:pic>
        <p:nvPicPr>
          <p:cNvPr id="4" name="Picture 2" descr="Файл:Fractal random.png">
            <a:hlinkClick r:id="rId2"/>
          </p:cNvPr>
          <p:cNvPicPr>
            <a:picLocks noChangeAspect="1" noChangeArrowheads="1"/>
          </p:cNvPicPr>
          <p:nvPr/>
        </p:nvPicPr>
        <p:blipFill>
          <a:blip r:embed="rId3"/>
          <a:srcRect/>
          <a:stretch>
            <a:fillRect/>
          </a:stretch>
        </p:blipFill>
        <p:spPr bwMode="auto">
          <a:xfrm>
            <a:off x="6443674" y="614322"/>
            <a:ext cx="2286016" cy="1937302"/>
          </a:xfrm>
          <a:prstGeom prst="rect">
            <a:avLst/>
          </a:prstGeom>
          <a:noFill/>
        </p:spPr>
      </p:pic>
      <p:pic>
        <p:nvPicPr>
          <p:cNvPr id="5" name="Picture 2" descr="Файл:Fractal tree (Plate b - 3).jpg">
            <a:hlinkClick r:id="rId4"/>
          </p:cNvPr>
          <p:cNvPicPr>
            <a:picLocks noChangeAspect="1" noChangeArrowheads="1"/>
          </p:cNvPicPr>
          <p:nvPr/>
        </p:nvPicPr>
        <p:blipFill>
          <a:blip r:embed="rId5" cstate="print"/>
          <a:srcRect/>
          <a:stretch>
            <a:fillRect/>
          </a:stretch>
        </p:blipFill>
        <p:spPr bwMode="auto">
          <a:xfrm>
            <a:off x="442882" y="2543148"/>
            <a:ext cx="2857519" cy="2143140"/>
          </a:xfrm>
          <a:prstGeom prst="rect">
            <a:avLst/>
          </a:prstGeom>
          <a:noFill/>
        </p:spPr>
      </p:pic>
      <p:pic>
        <p:nvPicPr>
          <p:cNvPr id="6" name="Picture 2" descr="Файл:DLA Cluster.JPG">
            <a:hlinkClick r:id="rId6"/>
          </p:cNvPr>
          <p:cNvPicPr>
            <a:picLocks noChangeAspect="1" noChangeArrowheads="1"/>
          </p:cNvPicPr>
          <p:nvPr/>
        </p:nvPicPr>
        <p:blipFill>
          <a:blip r:embed="rId7"/>
          <a:srcRect/>
          <a:stretch>
            <a:fillRect/>
          </a:stretch>
        </p:blipFill>
        <p:spPr bwMode="auto">
          <a:xfrm>
            <a:off x="442882" y="4829164"/>
            <a:ext cx="2857520" cy="1928826"/>
          </a:xfrm>
          <a:prstGeom prst="rect">
            <a:avLst/>
          </a:prstGeom>
          <a:noFill/>
        </p:spPr>
      </p:pic>
      <p:pic>
        <p:nvPicPr>
          <p:cNvPr id="7" name="Picture 4" descr="http://upload.wikimedia.org/wikipedia/commons/thumb/2/2d/Brownian_tree_vertical_large.png/250px-Brownian_tree_vertical_large.png">
            <a:hlinkClick r:id="rId8"/>
          </p:cNvPr>
          <p:cNvPicPr>
            <a:picLocks noChangeAspect="1" noChangeArrowheads="1"/>
          </p:cNvPicPr>
          <p:nvPr/>
        </p:nvPicPr>
        <p:blipFill>
          <a:blip r:embed="rId9"/>
          <a:srcRect/>
          <a:stretch>
            <a:fillRect/>
          </a:stretch>
        </p:blipFill>
        <p:spPr bwMode="auto">
          <a:xfrm>
            <a:off x="442882" y="6900866"/>
            <a:ext cx="2786082" cy="2244599"/>
          </a:xfrm>
          <a:prstGeom prst="rect">
            <a:avLst/>
          </a:prstGeom>
          <a:noFill/>
        </p:spPr>
      </p:pic>
      <p:sp>
        <p:nvSpPr>
          <p:cNvPr id="8" name="Содержимое 2"/>
          <p:cNvSpPr txBox="1">
            <a:spLocks/>
          </p:cNvSpPr>
          <p:nvPr/>
        </p:nvSpPr>
        <p:spPr>
          <a:xfrm>
            <a:off x="3443278" y="2543148"/>
            <a:ext cx="5929354" cy="5357850"/>
          </a:xfrm>
          <a:prstGeom prst="rect">
            <a:avLst/>
          </a:prstGeom>
        </p:spPr>
        <p:txBody>
          <a:bodyPr>
            <a:normAutofit fontScale="25000" lnSpcReduction="20000"/>
          </a:bodyPr>
          <a:lstStyle/>
          <a:p>
            <a:pPr marR="0" lvl="0" indent="0" algn="just" defTabSz="1280160" rtl="0" eaLnBrk="1" fontAlgn="auto" latinLnBrk="0" hangingPunct="1">
              <a:lnSpc>
                <a:spcPct val="120000"/>
              </a:lnSpc>
              <a:spcAft>
                <a:spcPts val="0"/>
              </a:spcAft>
              <a:buClrTx/>
              <a:buSzTx/>
              <a:buFont typeface="Arial" pitchFamily="34" charset="0"/>
              <a:buNone/>
              <a:tabLst/>
              <a:defRPr/>
            </a:pPr>
            <a:r>
              <a:rPr kumimoji="0" lang="ru-RU" sz="45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ru-RU" sz="55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Броуновские деревья — математические модели древовидных структур, связанных с физическим процессом, известным как агрегация, ограниченная диффузией.</a:t>
            </a:r>
          </a:p>
          <a:p>
            <a:pPr marR="0" lvl="0" indent="457200" algn="just" defTabSz="1280160" rtl="0" eaLnBrk="1" fontAlgn="auto" latinLnBrk="0" hangingPunct="1">
              <a:lnSpc>
                <a:spcPct val="120000"/>
              </a:lnSpc>
              <a:spcAft>
                <a:spcPts val="0"/>
              </a:spcAft>
              <a:buClrTx/>
              <a:buSzTx/>
              <a:buFont typeface="Arial" pitchFamily="34" charset="0"/>
              <a:buNone/>
              <a:tabLst/>
              <a:defRPr/>
            </a:pP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Компьютерная модель агрегации, ограниченной диффузией (англ. </a:t>
            </a:r>
            <a:r>
              <a:rPr kumimoji="0" lang="ru-RU" sz="7200" i="1"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diffusion-limited</a:t>
            </a:r>
            <a:r>
              <a:rPr kumimoji="0" lang="ru-RU" sz="7200" i="1"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ru-RU" sz="7200" i="1"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aggregation</a:t>
            </a: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ru-RU" sz="7200" i="1"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DLA</a:t>
            </a: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представляет собой поле, заполненное частицами, совершающими хаотическое броуновское движение. На поле вносится центр агрегации, к которому «прилипает» всякая случайно прикоснувшаяся частица; начинается рост конгломерата частиц — фрактального кластера. Зачастую в моделировании используется только одна движущаяся частица.</a:t>
            </a:r>
          </a:p>
          <a:p>
            <a:pPr marR="0" lvl="0" indent="457200" algn="just" defTabSz="1280160" rtl="0" eaLnBrk="1" fontAlgn="auto" latinLnBrk="0" hangingPunct="1">
              <a:lnSpc>
                <a:spcPct val="120000"/>
              </a:lnSpc>
              <a:spcAft>
                <a:spcPts val="0"/>
              </a:spcAft>
              <a:buClrTx/>
              <a:buSzTx/>
              <a:buFont typeface="Arial" pitchFamily="34" charset="0"/>
              <a:buNone/>
              <a:tabLst/>
              <a:defRPr/>
            </a:pP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У получающегося дерева может быть много различных форм, преимущественно зависящих от трёх факторов:</a:t>
            </a:r>
          </a:p>
          <a:p>
            <a:pPr marR="0" lvl="0" indent="457200" algn="l" defTabSz="1280160" rtl="0" eaLnBrk="1" fontAlgn="auto" latinLnBrk="0" hangingPunct="1">
              <a:lnSpc>
                <a:spcPct val="120000"/>
              </a:lnSpc>
              <a:spcAft>
                <a:spcPts val="0"/>
              </a:spcAft>
              <a:buClrTx/>
              <a:buSzTx/>
              <a:buFont typeface="Arial" pitchFamily="34" charset="0"/>
              <a:buNone/>
              <a:tabLst/>
              <a:defRPr/>
            </a:pP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положение центра агрегации; </a:t>
            </a:r>
          </a:p>
          <a:p>
            <a:pPr marR="0" lvl="0" indent="457200" algn="l" defTabSz="1280160" rtl="0" eaLnBrk="1" fontAlgn="auto" latinLnBrk="0" hangingPunct="1">
              <a:lnSpc>
                <a:spcPct val="120000"/>
              </a:lnSpc>
              <a:spcAft>
                <a:spcPts val="0"/>
              </a:spcAft>
              <a:buClrTx/>
              <a:buSzTx/>
              <a:buFont typeface="Arial" pitchFamily="34" charset="0"/>
              <a:buNone/>
              <a:tabLst/>
              <a:defRPr/>
            </a:pP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начальное положение движущейся частицы; </a:t>
            </a:r>
          </a:p>
          <a:p>
            <a:pPr marR="0" lvl="0" indent="457200" algn="l" defTabSz="1280160" rtl="0" eaLnBrk="1" fontAlgn="auto" latinLnBrk="0" hangingPunct="1">
              <a:lnSpc>
                <a:spcPct val="120000"/>
              </a:lnSpc>
              <a:spcAft>
                <a:spcPts val="0"/>
              </a:spcAft>
              <a:buClrTx/>
              <a:buSzTx/>
              <a:buFont typeface="Arial" pitchFamily="34" charset="0"/>
              <a:buNone/>
              <a:tabLst/>
              <a:defRPr/>
            </a:pP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алгоритм моделирования броуновского движения; </a:t>
            </a:r>
          </a:p>
          <a:p>
            <a:pPr marL="48006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3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Rectangle 1"/>
          <p:cNvSpPr>
            <a:spLocks noChangeArrowheads="1"/>
          </p:cNvSpPr>
          <p:nvPr/>
        </p:nvSpPr>
        <p:spPr bwMode="auto">
          <a:xfrm>
            <a:off x="3228964" y="7829560"/>
            <a:ext cx="614366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54038" defTabSz="914400" fontAlgn="base">
              <a:spcBef>
                <a:spcPct val="0"/>
              </a:spcBef>
              <a:spcAft>
                <a:spcPct val="0"/>
              </a:spcAft>
            </a:pPr>
            <a:r>
              <a:rPr kumimoji="0" lang="ru-RU" sz="18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Кривая Коха</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 фрактальная кривая, описанная в 1904 году шведским математиком     </a:t>
            </a:r>
            <a:r>
              <a:rPr kumimoji="0" lang="ru-RU" sz="1800" b="0"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Хельге</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фон Кохом.</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indent="554038" defTabSz="914400" eaLnBrk="0" fontAlgn="base" hangingPunct="0">
              <a:spcBef>
                <a:spcPct val="0"/>
              </a:spcBef>
              <a:spcAft>
                <a:spcPct val="0"/>
              </a:spcAf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Три копии кривой Коха, построенные (остриями наружу) на сторонах правильного треугольника, образуют замкнутую кривую, называемую </a:t>
            </a:r>
            <a:r>
              <a:rPr kumimoji="0" lang="ru-RU" sz="1800" b="0"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снежинкой Коха</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a:t>
            </a:r>
            <a:r>
              <a:rPr lang="ru-RU" sz="1800" dirty="0" smtClean="0">
                <a:solidFill>
                  <a:schemeClr val="accent1">
                    <a:lumMod val="50000"/>
                  </a:schemeClr>
                </a:solidFill>
                <a:latin typeface="Times New Roman" pitchFamily="18" charset="0"/>
                <a:cs typeface="Times New Roman" pitchFamily="18" charset="0"/>
              </a:rPr>
              <a:t> Кривая Коха имеет промежуточную (то есть не целую) </a:t>
            </a:r>
            <a:r>
              <a:rPr lang="ru-RU" sz="1800" dirty="0" err="1" smtClean="0">
                <a:solidFill>
                  <a:schemeClr val="accent1">
                    <a:lumMod val="50000"/>
                  </a:schemeClr>
                </a:solidFill>
                <a:latin typeface="Times New Roman" pitchFamily="18" charset="0"/>
                <a:cs typeface="Times New Roman" pitchFamily="18" charset="0"/>
              </a:rPr>
              <a:t>хаусдорфову</a:t>
            </a:r>
            <a:r>
              <a:rPr lang="ru-RU" sz="1800" dirty="0" smtClean="0">
                <a:solidFill>
                  <a:schemeClr val="accent1">
                    <a:lumMod val="50000"/>
                  </a:schemeClr>
                </a:solidFill>
                <a:latin typeface="Times New Roman" pitchFamily="18" charset="0"/>
                <a:cs typeface="Times New Roman" pitchFamily="18" charset="0"/>
              </a:rPr>
              <a:t> размерность, которая равна поскольку она состоит из четырёх равных частей, каждая из которых подобна всей кривой с коэффициентом подобия 1/</a:t>
            </a:r>
            <a:r>
              <a:rPr lang="ru-RU" sz="1800" dirty="0" smtClean="0">
                <a:solidFill>
                  <a:schemeClr val="accent1">
                    <a:lumMod val="50000"/>
                  </a:schemeClr>
                </a:solidFill>
              </a:rPr>
              <a:t>3. </a:t>
            </a:r>
          </a:p>
          <a:p>
            <a:pPr indent="554038"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cs typeface="Times New Roman" pitchFamily="18" charset="0"/>
              </a:rPr>
              <a:t>Возможны обобщения кривой Коха, также использующие при построении подстановку ломаной из четырёх равных отрезков, но имеющей иную геометрию. Они имеют </a:t>
            </a:r>
            <a:r>
              <a:rPr lang="ru-RU" sz="1800" dirty="0" err="1" smtClean="0">
                <a:solidFill>
                  <a:schemeClr val="accent1">
                    <a:lumMod val="50000"/>
                  </a:schemeClr>
                </a:solidFill>
                <a:latin typeface="Times New Roman" pitchFamily="18" charset="0"/>
                <a:cs typeface="Times New Roman" pitchFamily="18" charset="0"/>
              </a:rPr>
              <a:t>хаусдорфову</a:t>
            </a:r>
            <a:r>
              <a:rPr lang="ru-RU" sz="1800" dirty="0" smtClean="0">
                <a:solidFill>
                  <a:schemeClr val="accent1">
                    <a:lumMod val="50000"/>
                  </a:schemeClr>
                </a:solidFill>
                <a:latin typeface="Times New Roman" pitchFamily="18" charset="0"/>
                <a:cs typeface="Times New Roman" pitchFamily="18" charset="0"/>
              </a:rPr>
              <a:t> размерность от 1 до 2. В частности, если вместо деления отрезка 1:1:1 использовать золотое сечение (</a:t>
            </a:r>
            <a:r>
              <a:rPr lang="ru-RU" sz="1800" dirty="0" err="1" smtClean="0">
                <a:solidFill>
                  <a:schemeClr val="accent1">
                    <a:lumMod val="50000"/>
                  </a:schemeClr>
                </a:solidFill>
                <a:latin typeface="Times New Roman" pitchFamily="18" charset="0"/>
                <a:cs typeface="Times New Roman" pitchFamily="18" charset="0"/>
              </a:rPr>
              <a:t>φ</a:t>
            </a:r>
            <a:r>
              <a:rPr lang="ru-RU" sz="1800" dirty="0" smtClean="0">
                <a:solidFill>
                  <a:schemeClr val="accent1">
                    <a:lumMod val="50000"/>
                  </a:schemeClr>
                </a:solidFill>
                <a:latin typeface="Times New Roman" pitchFamily="18" charset="0"/>
                <a:cs typeface="Times New Roman" pitchFamily="18" charset="0"/>
              </a:rPr>
              <a:t>:1:</a:t>
            </a:r>
            <a:r>
              <a:rPr lang="ru-RU" sz="1800" dirty="0" err="1" smtClean="0">
                <a:solidFill>
                  <a:schemeClr val="accent1">
                    <a:lumMod val="50000"/>
                  </a:schemeClr>
                </a:solidFill>
                <a:latin typeface="Times New Roman" pitchFamily="18" charset="0"/>
                <a:cs typeface="Times New Roman" pitchFamily="18" charset="0"/>
              </a:rPr>
              <a:t>φ</a:t>
            </a:r>
            <a:r>
              <a:rPr lang="ru-RU" sz="1800" dirty="0" smtClean="0">
                <a:solidFill>
                  <a:schemeClr val="accent1">
                    <a:lumMod val="50000"/>
                  </a:schemeClr>
                </a:solidFill>
                <a:latin typeface="Times New Roman" pitchFamily="18" charset="0"/>
                <a:cs typeface="Times New Roman" pitchFamily="18" charset="0"/>
              </a:rPr>
              <a:t>), то получившаяся кривая имеет отношение к мозаикам </a:t>
            </a:r>
            <a:r>
              <a:rPr lang="ru-RU" sz="1800" dirty="0" err="1" smtClean="0">
                <a:solidFill>
                  <a:schemeClr val="accent1">
                    <a:lumMod val="50000"/>
                  </a:schemeClr>
                </a:solidFill>
                <a:latin typeface="Times New Roman" pitchFamily="18" charset="0"/>
                <a:cs typeface="Times New Roman" pitchFamily="18" charset="0"/>
              </a:rPr>
              <a:t>Пенроуза</a:t>
            </a:r>
            <a:r>
              <a:rPr lang="ru-RU" sz="1800" dirty="0" smtClean="0">
                <a:solidFill>
                  <a:schemeClr val="accent1">
                    <a:lumMod val="50000"/>
                  </a:schemeClr>
                </a:solidFill>
                <a:latin typeface="Times New Roman" pitchFamily="18" charset="0"/>
                <a:cs typeface="Times New Roman" pitchFamily="18" charset="0"/>
              </a:rPr>
              <a:t>.</a:t>
            </a:r>
          </a:p>
          <a:p>
            <a:pPr indent="554038" defTabSz="914400" eaLnBrk="0" fontAlgn="base" hangingPunct="0">
              <a:spcBef>
                <a:spcPct val="0"/>
              </a:spcBef>
              <a:spcAft>
                <a:spcPct val="0"/>
              </a:spcAft>
            </a:pPr>
            <a:endParaRPr lang="ru-RU" sz="1800" dirty="0" smtClean="0">
              <a:solidFill>
                <a:schemeClr val="accent1">
                  <a:lumMod val="50000"/>
                </a:schemeClr>
              </a:solidFill>
            </a:endParaRPr>
          </a:p>
          <a:p>
            <a:pPr marL="0" marR="0" lvl="0" indent="55403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4" name="Рисунок 13" descr="http://upload.wikimedia.org/wikipedia/commons/thumb/d/d9/KochFlake.svg/220px-KochFlake.svg.png">
            <a:hlinkClick r:id="rId10"/>
          </p:cNvPr>
          <p:cNvPicPr/>
          <p:nvPr/>
        </p:nvPicPr>
        <p:blipFill>
          <a:blip r:embed="rId11"/>
          <a:srcRect/>
          <a:stretch>
            <a:fillRect/>
          </a:stretch>
        </p:blipFill>
        <p:spPr bwMode="auto">
          <a:xfrm>
            <a:off x="728634" y="9686948"/>
            <a:ext cx="1928826"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0006" y="3757594"/>
            <a:ext cx="9072626" cy="5355312"/>
          </a:xfrm>
          <a:prstGeom prst="rect">
            <a:avLst/>
          </a:prstGeom>
        </p:spPr>
        <p:txBody>
          <a:bodyPr wrap="square">
            <a:spAutoFit/>
          </a:bodyPr>
          <a:lstStyle/>
          <a:p>
            <a:pPr algn="just">
              <a:lnSpc>
                <a:spcPct val="120000"/>
              </a:lnSpc>
            </a:pPr>
            <a:r>
              <a:rPr lang="ru-RU" sz="1800" dirty="0" smtClean="0">
                <a:solidFill>
                  <a:schemeClr val="accent1">
                    <a:lumMod val="50000"/>
                  </a:schemeClr>
                </a:solidFill>
                <a:latin typeface="Times New Roman" pitchFamily="18" charset="0"/>
                <a:cs typeface="Times New Roman" pitchFamily="18" charset="0"/>
              </a:rPr>
              <a:t>Исчисление Ито — математическая теория, описывающая методы манипулирования со случайными процессами, такими как броуновское движение (или </a:t>
            </a:r>
            <a:r>
              <a:rPr lang="ru-RU" sz="1800" dirty="0" err="1" smtClean="0">
                <a:solidFill>
                  <a:schemeClr val="accent1">
                    <a:lumMod val="50000"/>
                  </a:schemeClr>
                </a:solidFill>
                <a:latin typeface="Times New Roman" pitchFamily="18" charset="0"/>
                <a:cs typeface="Times New Roman" pitchFamily="18" charset="0"/>
              </a:rPr>
              <a:t>винеровский</a:t>
            </a:r>
            <a:r>
              <a:rPr lang="ru-RU" sz="1800" dirty="0" smtClean="0">
                <a:solidFill>
                  <a:schemeClr val="accent1">
                    <a:lumMod val="50000"/>
                  </a:schemeClr>
                </a:solidFill>
                <a:latin typeface="Times New Roman" pitchFamily="18" charset="0"/>
                <a:cs typeface="Times New Roman" pitchFamily="18" charset="0"/>
              </a:rPr>
              <a:t> процесс). Названа в честь создателя, японского математика </a:t>
            </a:r>
            <a:r>
              <a:rPr lang="ru-RU" sz="1800" dirty="0" err="1" smtClean="0">
                <a:solidFill>
                  <a:schemeClr val="accent1">
                    <a:lumMod val="50000"/>
                  </a:schemeClr>
                </a:solidFill>
                <a:latin typeface="Times New Roman" pitchFamily="18" charset="0"/>
                <a:cs typeface="Times New Roman" pitchFamily="18" charset="0"/>
              </a:rPr>
              <a:t>Кийоси</a:t>
            </a:r>
            <a:r>
              <a:rPr lang="ru-RU" sz="1800" dirty="0" smtClean="0">
                <a:solidFill>
                  <a:schemeClr val="accent1">
                    <a:lumMod val="50000"/>
                  </a:schemeClr>
                </a:solidFill>
                <a:latin typeface="Times New Roman" pitchFamily="18" charset="0"/>
                <a:cs typeface="Times New Roman" pitchFamily="18" charset="0"/>
              </a:rPr>
              <a:t> Ито. Часто применяется в финансовой математике и теории стохастических дифференциальных уравнений. Центральным понятием этой теории является интеграл Ито</a:t>
            </a:r>
          </a:p>
          <a:p>
            <a:pPr lvl="0" algn="just">
              <a:lnSpc>
                <a:spcPct val="120000"/>
              </a:lnSpc>
              <a:defRPr/>
            </a:pPr>
            <a:endParaRPr lang="ru-RU" sz="1800" dirty="0" smtClean="0">
              <a:solidFill>
                <a:schemeClr val="accent1">
                  <a:lumMod val="50000"/>
                </a:schemeClr>
              </a:solidFill>
              <a:latin typeface="Times New Roman" pitchFamily="18" charset="0"/>
              <a:cs typeface="Times New Roman" pitchFamily="18" charset="0"/>
            </a:endParaRPr>
          </a:p>
          <a:p>
            <a:pPr lvl="0" algn="just">
              <a:lnSpc>
                <a:spcPct val="120000"/>
              </a:lnSpc>
              <a:defRPr/>
            </a:pPr>
            <a:r>
              <a:rPr lang="ru-RU" sz="1800" dirty="0" smtClean="0">
                <a:solidFill>
                  <a:schemeClr val="accent1">
                    <a:lumMod val="50000"/>
                  </a:schemeClr>
                </a:solidFill>
                <a:latin typeface="Times New Roman" pitchFamily="18" charset="0"/>
                <a:cs typeface="Times New Roman" pitchFamily="18" charset="0"/>
              </a:rPr>
              <a:t>где </a:t>
            </a:r>
            <a:r>
              <a:rPr lang="ru-RU" sz="1800" i="1" dirty="0" smtClean="0">
                <a:solidFill>
                  <a:schemeClr val="accent1">
                    <a:lumMod val="50000"/>
                  </a:schemeClr>
                </a:solidFill>
                <a:latin typeface="Times New Roman" pitchFamily="18" charset="0"/>
                <a:cs typeface="Times New Roman" pitchFamily="18" charset="0"/>
              </a:rPr>
              <a:t>X</a:t>
            </a:r>
            <a:r>
              <a:rPr lang="ru-RU" sz="1800" dirty="0" smtClean="0">
                <a:solidFill>
                  <a:schemeClr val="accent1">
                    <a:lumMod val="50000"/>
                  </a:schemeClr>
                </a:solidFill>
                <a:latin typeface="Times New Roman" pitchFamily="18" charset="0"/>
                <a:cs typeface="Times New Roman" pitchFamily="18" charset="0"/>
              </a:rPr>
              <a:t> — броуновское движение или, в более общей формулировке, полумартингал. Можно показать, что путь интегрирования для броуновского движения нельзя описать стандартными техниками интегрального исчисления. В частности, броуновское движение не является интегрируемой функцией в каждой точке пути и имеет бесконечную вариацию по любому временному интервалу. Таким образом, интеграл Ито не может быть определен в смысле интеграла Римана — Стилтьеса. Однако, интеграл Ито можно определить строго,   если заметить, что подынтегральная функция </a:t>
            </a:r>
            <a:r>
              <a:rPr lang="ru-RU" sz="1800" i="1" dirty="0" smtClean="0">
                <a:solidFill>
                  <a:schemeClr val="accent1">
                    <a:lumMod val="50000"/>
                  </a:schemeClr>
                </a:solidFill>
                <a:latin typeface="Times New Roman" pitchFamily="18" charset="0"/>
                <a:cs typeface="Times New Roman" pitchFamily="18" charset="0"/>
              </a:rPr>
              <a:t>H</a:t>
            </a:r>
            <a:r>
              <a:rPr lang="ru-RU" sz="1800" dirty="0" smtClean="0">
                <a:solidFill>
                  <a:schemeClr val="accent1">
                    <a:lumMod val="50000"/>
                  </a:schemeClr>
                </a:solidFill>
                <a:latin typeface="Times New Roman" pitchFamily="18" charset="0"/>
                <a:cs typeface="Times New Roman" pitchFamily="18" charset="0"/>
              </a:rPr>
              <a:t> есть адаптивный процесс; это означает, что зависимость от времени </a:t>
            </a:r>
            <a:r>
              <a:rPr lang="ru-RU" sz="1800" i="1" dirty="0" err="1" smtClean="0">
                <a:solidFill>
                  <a:schemeClr val="accent1">
                    <a:lumMod val="50000"/>
                  </a:schemeClr>
                </a:solidFill>
                <a:latin typeface="Times New Roman" pitchFamily="18" charset="0"/>
                <a:cs typeface="Times New Roman" pitchFamily="18" charset="0"/>
              </a:rPr>
              <a:t>t</a:t>
            </a:r>
            <a:r>
              <a:rPr lang="ru-RU" sz="1800" dirty="0" smtClean="0">
                <a:solidFill>
                  <a:schemeClr val="accent1">
                    <a:lumMod val="50000"/>
                  </a:schemeClr>
                </a:solidFill>
                <a:latin typeface="Times New Roman" pitchFamily="18" charset="0"/>
                <a:cs typeface="Times New Roman" pitchFamily="18" charset="0"/>
              </a:rPr>
              <a:t> его среднего значения определяется поведением только до момента </a:t>
            </a:r>
            <a:r>
              <a:rPr lang="ru-RU" sz="1800" i="1" dirty="0" err="1" smtClean="0">
                <a:solidFill>
                  <a:schemeClr val="accent1">
                    <a:lumMod val="50000"/>
                  </a:schemeClr>
                </a:solidFill>
                <a:latin typeface="Times New Roman" pitchFamily="18" charset="0"/>
                <a:cs typeface="Times New Roman" pitchFamily="18" charset="0"/>
              </a:rPr>
              <a:t>t</a:t>
            </a:r>
            <a:r>
              <a:rPr lang="ru-RU" sz="1800" dirty="0" smtClean="0">
                <a:solidFill>
                  <a:schemeClr val="accent1">
                    <a:lumMod val="50000"/>
                  </a:schemeClr>
                </a:solidFill>
                <a:latin typeface="Times New Roman" pitchFamily="18" charset="0"/>
                <a:cs typeface="Times New Roman" pitchFamily="18" charset="0"/>
              </a:rPr>
              <a:t>.</a:t>
            </a:r>
          </a:p>
          <a:p>
            <a:pPr lvl="0" indent="457200" algn="just">
              <a:defRPr/>
            </a:pPr>
            <a:endParaRPr lang="ru-RU" sz="1800" dirty="0" smtClean="0">
              <a:solidFill>
                <a:schemeClr val="accent1">
                  <a:lumMod val="50000"/>
                </a:schemeClr>
              </a:solidFill>
              <a:latin typeface="Times New Roman" pitchFamily="18" charset="0"/>
              <a:cs typeface="Times New Roman" pitchFamily="18" charset="0"/>
            </a:endParaRPr>
          </a:p>
        </p:txBody>
      </p:sp>
      <p:pic>
        <p:nvPicPr>
          <p:cNvPr id="7" name="Picture 2" descr="Y_t=\int\limits_0^t H_s\,dX_s,"/>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6443674" y="5114916"/>
            <a:ext cx="1219200" cy="581026"/>
          </a:xfrm>
          <a:prstGeom prst="rect">
            <a:avLst/>
          </a:prstGeom>
          <a:noFill/>
        </p:spPr>
      </p:pic>
      <p:pic>
        <p:nvPicPr>
          <p:cNvPr id="8" name="Picture 1" descr="Kiyosi Ito.jpg"/>
          <p:cNvPicPr>
            <a:picLocks noChangeAspect="1" noChangeArrowheads="1"/>
          </p:cNvPicPr>
          <p:nvPr/>
        </p:nvPicPr>
        <p:blipFill>
          <a:blip r:embed="rId3"/>
          <a:srcRect/>
          <a:stretch>
            <a:fillRect/>
          </a:stretch>
        </p:blipFill>
        <p:spPr bwMode="auto">
          <a:xfrm>
            <a:off x="514320" y="1114388"/>
            <a:ext cx="1711976" cy="2571769"/>
          </a:xfrm>
          <a:prstGeom prst="rect">
            <a:avLst/>
          </a:prstGeom>
          <a:noFill/>
        </p:spPr>
      </p:pic>
      <p:sp>
        <p:nvSpPr>
          <p:cNvPr id="9" name="Содержимое 2"/>
          <p:cNvSpPr txBox="1">
            <a:spLocks/>
          </p:cNvSpPr>
          <p:nvPr/>
        </p:nvSpPr>
        <p:spPr>
          <a:xfrm>
            <a:off x="2300270" y="971512"/>
            <a:ext cx="7072362" cy="2928958"/>
          </a:xfrm>
          <a:prstGeom prst="rect">
            <a:avLst/>
          </a:prstGeom>
        </p:spPr>
        <p:txBody>
          <a:bodyPr>
            <a:normAutofit/>
          </a:bodyPr>
          <a:lstStyle/>
          <a:p>
            <a:pPr marL="480060" marR="0" lvl="0" indent="0" algn="just" defTabSz="1280160" rtl="0" eaLnBrk="1" fontAlgn="auto" latinLnBrk="0" hangingPunct="1">
              <a:lnSpc>
                <a:spcPct val="100000"/>
              </a:lnSpc>
              <a:spcBef>
                <a:spcPct val="20000"/>
              </a:spcBef>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Кийоси</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Ито — выдающийся японский математик, известный работами по стохастическому анализу, теории стохастического интегрирования и стохастическим дифференциальным уравнениям.</a:t>
            </a:r>
          </a:p>
          <a:p>
            <a:pPr marL="480060" marR="0" lvl="0" indent="0" algn="just" defTabSz="1280160" rtl="0" eaLnBrk="1" fontAlgn="auto" latinLnBrk="0" hangingPunct="1">
              <a:lnSpc>
                <a:spcPct val="100000"/>
              </a:lnSpc>
              <a:spcBef>
                <a:spcPct val="20000"/>
              </a:spcBef>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Кийоси</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Ито — автор стохастического анализа, который позволяет исследовать траектории случайных процессов. Им была разработана теория стохастического интегрирования и новая концепция интеграла. Наиболее известный его результат — формула Ито. Его теория широко применяется, например, в биологии, физике, теории управления и финансовой математике</a:t>
            </a:r>
          </a:p>
          <a:p>
            <a:pPr marL="48006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20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
        <p:nvSpPr>
          <p:cNvPr id="111617" name="Rectangle 1"/>
          <p:cNvSpPr>
            <a:spLocks noChangeArrowheads="1"/>
          </p:cNvSpPr>
          <p:nvPr/>
        </p:nvSpPr>
        <p:spPr bwMode="auto">
          <a:xfrm>
            <a:off x="157130" y="8829692"/>
            <a:ext cx="92869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defTabSz="914400" fontAlgn="base">
              <a:spcBef>
                <a:spcPct val="0"/>
              </a:spcBef>
              <a:spcAft>
                <a:spcPct val="0"/>
              </a:spcAf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Движение вращения земной оси  носит стохастический характер. Можно считать, что ось вращения </a:t>
            </a:r>
            <a:r>
              <a:rPr kumimoji="0" lang="ru-RU" sz="1800" b="0"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на поверхности</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Земли "рисует" вокруг северного полюса соответствующую кривую. </a:t>
            </a:r>
            <a:r>
              <a:rPr lang="ru-RU" sz="1800" dirty="0" smtClean="0">
                <a:solidFill>
                  <a:schemeClr val="accent1">
                    <a:lumMod val="50000"/>
                  </a:schemeClr>
                </a:solidFill>
                <a:latin typeface="Times New Roman" pitchFamily="18" charset="0"/>
                <a:cs typeface="Times New Roman" pitchFamily="18" charset="0"/>
              </a:rPr>
              <a:t>С использованием  формулы Ито можно выяснить  динамику расстояния от центра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10" name="Рисунок 9" descr="File:chandler_xy.png">
            <a:hlinkClick r:id="rId4" tooltip="File:chandler_xy.png"/>
          </p:cNvPr>
          <p:cNvPicPr/>
          <p:nvPr/>
        </p:nvPicPr>
        <p:blipFill>
          <a:blip r:embed="rId5"/>
          <a:srcRect/>
          <a:stretch>
            <a:fillRect/>
          </a:stretch>
        </p:blipFill>
        <p:spPr bwMode="auto">
          <a:xfrm>
            <a:off x="371444" y="9829824"/>
            <a:ext cx="4000528" cy="1928826"/>
          </a:xfrm>
          <a:prstGeom prst="rect">
            <a:avLst/>
          </a:prstGeom>
          <a:noFill/>
          <a:ln w="9525">
            <a:noFill/>
            <a:miter lim="800000"/>
            <a:headEnd/>
            <a:tailEnd/>
          </a:ln>
        </p:spPr>
      </p:pic>
      <p:pic>
        <p:nvPicPr>
          <p:cNvPr id="11" name="Рисунок 10" descr="File:chandler_r.png">
            <a:hlinkClick r:id="rId6" tooltip="File:chandler_r.png"/>
          </p:cNvPr>
          <p:cNvPicPr/>
          <p:nvPr/>
        </p:nvPicPr>
        <p:blipFill>
          <a:blip r:embed="rId7"/>
          <a:srcRect/>
          <a:stretch>
            <a:fillRect/>
          </a:stretch>
        </p:blipFill>
        <p:spPr bwMode="auto">
          <a:xfrm>
            <a:off x="4443410" y="9758386"/>
            <a:ext cx="4857784" cy="1285884"/>
          </a:xfrm>
          <a:prstGeom prst="rect">
            <a:avLst/>
          </a:prstGeom>
          <a:noFill/>
          <a:ln w="9525">
            <a:noFill/>
            <a:miter lim="800000"/>
            <a:headEnd/>
            <a:tailEnd/>
          </a:ln>
        </p:spPr>
      </p:pic>
      <p:sp>
        <p:nvSpPr>
          <p:cNvPr id="111622" name="Rectangle 6"/>
          <p:cNvSpPr>
            <a:spLocks noChangeArrowheads="1"/>
          </p:cNvSpPr>
          <p:nvPr/>
        </p:nvSpPr>
        <p:spPr bwMode="auto">
          <a:xfrm>
            <a:off x="4657724" y="11187146"/>
            <a:ext cx="4429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Среднее значение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111621" name="Рисунок 42" descr="\textstyle \left\langle r\right\rangle =0.17"/>
          <p:cNvPicPr>
            <a:picLocks noChangeAspect="1" noChangeArrowheads="1"/>
          </p:cNvPicPr>
          <p:nvPr/>
        </p:nvPicPr>
        <p:blipFill>
          <a:blip r:embed="rId8"/>
          <a:srcRect/>
          <a:stretch>
            <a:fillRect/>
          </a:stretch>
        </p:blipFill>
        <p:spPr bwMode="auto">
          <a:xfrm>
            <a:off x="6800864" y="11258584"/>
            <a:ext cx="857250" cy="219075"/>
          </a:xfrm>
          <a:prstGeom prst="rect">
            <a:avLst/>
          </a:prstGeom>
          <a:noFill/>
        </p:spPr>
      </p:pic>
      <p:sp>
        <p:nvSpPr>
          <p:cNvPr id="19" name="Прямоугольник 18"/>
          <p:cNvSpPr/>
          <p:nvPr/>
        </p:nvSpPr>
        <p:spPr>
          <a:xfrm>
            <a:off x="4586286" y="11544336"/>
            <a:ext cx="4800600" cy="923330"/>
          </a:xfrm>
          <a:prstGeom prst="rect">
            <a:avLst/>
          </a:prstGeom>
        </p:spPr>
        <p:txBody>
          <a:bodyPr>
            <a:spAutoFit/>
          </a:bodyPr>
          <a:lstStyle/>
          <a:p>
            <a:r>
              <a:rPr lang="ru-RU" sz="1800" dirty="0" smtClean="0">
                <a:solidFill>
                  <a:schemeClr val="accent1">
                    <a:lumMod val="50000"/>
                  </a:schemeClr>
                </a:solidFill>
                <a:latin typeface="Times New Roman" pitchFamily="18" charset="0"/>
                <a:cs typeface="Times New Roman" pitchFamily="18" charset="0"/>
              </a:rPr>
              <a:t>Хорошо видно, что биение не является строго периодическим, а носит стохастический характер.</a:t>
            </a:r>
            <a:endParaRPr lang="ru-RU" sz="1800" dirty="0">
              <a:solidFill>
                <a:schemeClr val="accent1">
                  <a:lumMod val="50000"/>
                </a:schemeClr>
              </a:solidFill>
              <a:latin typeface="Times New Roman" pitchFamily="18" charset="0"/>
              <a:cs typeface="Times New Roman" pitchFamily="18" charset="0"/>
            </a:endParaRPr>
          </a:p>
        </p:txBody>
      </p:sp>
      <p:sp>
        <p:nvSpPr>
          <p:cNvPr id="20" name="Заголовок 1"/>
          <p:cNvSpPr txBox="1">
            <a:spLocks/>
          </p:cNvSpPr>
          <p:nvPr/>
        </p:nvSpPr>
        <p:spPr>
          <a:xfrm>
            <a:off x="657196" y="328570"/>
            <a:ext cx="8229600" cy="471470"/>
          </a:xfrm>
          <a:prstGeom prst="rect">
            <a:avLst/>
          </a:prstGeom>
        </p:spPr>
        <p:txBody>
          <a:bodyPr>
            <a:normAutofit fontScale="25000" lnSpcReduction="20000"/>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ru-RU" sz="128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СТОХАСТИЧЕСКОЕ ИСЧИСЛЕНИЕ ИТО</a:t>
            </a:r>
            <a:r>
              <a:rPr kumimoji="0" lang="ru-RU" sz="12800" b="1" i="0" u="none" strike="noStrike" kern="1200" cap="none" spc="0" normalizeH="0" baseline="0" noProof="0" dirty="0" smtClean="0">
                <a:ln>
                  <a:solidFill>
                    <a:schemeClr val="accent6">
                      <a:lumMod val="60000"/>
                      <a:lumOff val="40000"/>
                    </a:schemeClr>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uLnTx/>
                <a:uFillTx/>
                <a:latin typeface="+mj-lt"/>
                <a:ea typeface="+mj-ea"/>
                <a:cs typeface="+mj-cs"/>
              </a:rPr>
              <a:t> </a:t>
            </a:r>
            <a:r>
              <a:rPr kumimoji="0" lang="ru-RU" sz="128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                                                 </a:t>
            </a:r>
            <a:r>
              <a:rPr kumimoji="0" lang="ru-RU" sz="12800" b="0" i="0" u="none" strike="noStrike" kern="1200" cap="none" spc="0" normalizeH="0" baseline="0" noProof="0" dirty="0" smtClean="0">
                <a:ln>
                  <a:solidFill>
                    <a:schemeClr val="bg1">
                      <a:lumMod val="5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r>
            <a:br>
              <a:rPr kumimoji="0" lang="ru-RU" sz="12800" b="0" i="0" u="none" strike="noStrike" kern="1200" cap="none" spc="0" normalizeH="0" baseline="0" noProof="0" dirty="0" smtClean="0">
                <a:ln>
                  <a:solidFill>
                    <a:schemeClr val="bg1">
                      <a:lumMod val="5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br>
            <a:r>
              <a:rPr kumimoji="0" lang="ru-RU" sz="12800" b="0" i="0" u="none" strike="noStrike" kern="1200" cap="none" spc="0" normalizeH="0" baseline="0" noProof="0" dirty="0" smtClean="0">
                <a:ln>
                  <a:solidFill>
                    <a:schemeClr val="bg1">
                      <a:lumMod val="5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t>
            </a:r>
            <a:r>
              <a:rPr kumimoji="0" lang="ru-RU" sz="62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r>
            <a:br>
              <a:rPr kumimoji="0" lang="ru-RU" sz="62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br>
            <a:endParaRPr kumimoji="0" lang="ru-RU" sz="6200" b="0" i="0" u="none" strike="noStrike" kern="1200" cap="none" spc="0" normalizeH="0" baseline="0" noProof="0" dirty="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30" y="1114389"/>
            <a:ext cx="9215502" cy="3970318"/>
          </a:xfrm>
          <a:prstGeom prst="rect">
            <a:avLst/>
          </a:prstGeom>
        </p:spPr>
        <p:txBody>
          <a:bodyPr wrap="square">
            <a:spAutoFit/>
          </a:bodyPr>
          <a:lstStyle/>
          <a:p>
            <a:pPr indent="457200" algn="just"/>
            <a:r>
              <a:rPr lang="ru-RU" sz="1800" b="1" dirty="0" smtClean="0">
                <a:solidFill>
                  <a:schemeClr val="accent1">
                    <a:lumMod val="50000"/>
                  </a:schemeClr>
                </a:solidFill>
                <a:latin typeface="Times New Roman" pitchFamily="18" charset="0"/>
                <a:cs typeface="Times New Roman" pitchFamily="18" charset="0"/>
              </a:rPr>
              <a:t>Стохастическая финансовая математика — раздел математики, призванный анализировать </a:t>
            </a:r>
            <a:r>
              <a:rPr lang="ru-RU" sz="1800" dirty="0" smtClean="0">
                <a:solidFill>
                  <a:schemeClr val="accent1">
                    <a:lumMod val="50000"/>
                  </a:schemeClr>
                </a:solidFill>
                <a:latin typeface="Times New Roman" pitchFamily="18" charset="0"/>
                <a:cs typeface="Times New Roman" pitchFamily="18" charset="0"/>
              </a:rPr>
              <a:t>финансовые структуры, функционирующие в условиях неопределенности и находить наиболее рациональные способы управления финансовыми структурами и средствами, с учетом таких факторов, как </a:t>
            </a:r>
            <a:r>
              <a:rPr lang="ru-RU" sz="1800" i="1" dirty="0" smtClean="0">
                <a:solidFill>
                  <a:schemeClr val="accent1">
                    <a:lumMod val="50000"/>
                  </a:schemeClr>
                </a:solidFill>
                <a:latin typeface="Times New Roman" pitchFamily="18" charset="0"/>
                <a:cs typeface="Times New Roman" pitchFamily="18" charset="0"/>
              </a:rPr>
              <a:t>время, риск, стохастическая эволюция и др. </a:t>
            </a:r>
            <a:r>
              <a:rPr lang="ru-RU" sz="1800" dirty="0" smtClean="0">
                <a:solidFill>
                  <a:schemeClr val="accent1">
                    <a:lumMod val="50000"/>
                  </a:schemeClr>
                </a:solidFill>
                <a:latin typeface="Times New Roman" pitchFamily="18" charset="0"/>
                <a:cs typeface="Times New Roman" pitchFamily="18" charset="0"/>
              </a:rPr>
              <a:t>Принято выделять следующие объекты и структуры, которыми оперирует Финансовая математика: </a:t>
            </a:r>
            <a:r>
              <a:rPr lang="ru-RU" sz="1800" i="1" dirty="0" smtClean="0">
                <a:solidFill>
                  <a:schemeClr val="accent1">
                    <a:lumMod val="50000"/>
                  </a:schemeClr>
                </a:solidFill>
                <a:latin typeface="Times New Roman" pitchFamily="18" charset="0"/>
                <a:cs typeface="Times New Roman" pitchFamily="18" charset="0"/>
              </a:rPr>
              <a:t>индивидуумы, фирмы (например, компании), посреднические структуры (банки, пенсионные фонды) и финансовые рынки. Именно этот </a:t>
            </a:r>
            <a:r>
              <a:rPr lang="ru-RU" sz="1800" dirty="0" smtClean="0">
                <a:solidFill>
                  <a:schemeClr val="accent1">
                    <a:lumMod val="50000"/>
                  </a:schemeClr>
                </a:solidFill>
                <a:latin typeface="Times New Roman" pitchFamily="18" charset="0"/>
                <a:cs typeface="Times New Roman" pitchFamily="18" charset="0"/>
              </a:rPr>
              <a:t>последний объект является основным объектом изучения стохастической финансовой математики, базирующейся на таких вероятностно-статистических дисциплинах как теория случайных процессов, статистика случайных процессов, стохастический анализ и др.</a:t>
            </a:r>
            <a:r>
              <a:rPr lang="ru-RU" sz="1800" dirty="0" smtClean="0"/>
              <a:t> </a:t>
            </a:r>
            <a:r>
              <a:rPr lang="ru-RU" sz="1800" dirty="0" smtClean="0">
                <a:solidFill>
                  <a:schemeClr val="accent1">
                    <a:lumMod val="50000"/>
                  </a:schemeClr>
                </a:solidFill>
                <a:latin typeface="Times New Roman" pitchFamily="18" charset="0"/>
                <a:cs typeface="Times New Roman" pitchFamily="18" charset="0"/>
              </a:rPr>
              <a:t>Каждый хорошо знает по многочисленным публикациям и новостям в СМИ, что цены акций, значения «глобальных» финансовых индексов меняются хаотическим образом. Например, на Рис. 1. приведен график показывающий изменение индекса </a:t>
            </a:r>
            <a:r>
              <a:rPr lang="en-US" sz="1800" dirty="0" smtClean="0">
                <a:solidFill>
                  <a:schemeClr val="accent1">
                    <a:lumMod val="50000"/>
                  </a:schemeClr>
                </a:solidFill>
                <a:latin typeface="Times New Roman" pitchFamily="18" charset="0"/>
                <a:cs typeface="Times New Roman" pitchFamily="18" charset="0"/>
              </a:rPr>
              <a:t>DJIA</a:t>
            </a:r>
            <a:r>
              <a:rPr lang="ru-RU" sz="1800" dirty="0" smtClean="0">
                <a:solidFill>
                  <a:schemeClr val="accent1">
                    <a:lumMod val="50000"/>
                  </a:schemeClr>
                </a:solidFill>
                <a:latin typeface="Times New Roman" pitchFamily="18" charset="0"/>
                <a:cs typeface="Times New Roman" pitchFamily="18" charset="0"/>
              </a:rPr>
              <a:t> (средний индекс </a:t>
            </a:r>
            <a:r>
              <a:rPr lang="ru-RU" sz="1800" dirty="0" err="1" smtClean="0">
                <a:solidFill>
                  <a:schemeClr val="accent1">
                    <a:lumMod val="50000"/>
                  </a:schemeClr>
                </a:solidFill>
                <a:latin typeface="Times New Roman" pitchFamily="18" charset="0"/>
                <a:cs typeface="Times New Roman" pitchFamily="18" charset="0"/>
              </a:rPr>
              <a:t>Доу</a:t>
            </a:r>
            <a:r>
              <a:rPr lang="ru-RU" sz="1800" dirty="0" smtClean="0">
                <a:solidFill>
                  <a:schemeClr val="accent1">
                    <a:lumMod val="50000"/>
                  </a:schemeClr>
                </a:solidFill>
                <a:latin typeface="Times New Roman" pitchFamily="18" charset="0"/>
                <a:cs typeface="Times New Roman" pitchFamily="18" charset="0"/>
              </a:rPr>
              <a:t> Джонса, часто называемый </a:t>
            </a:r>
            <a:r>
              <a:rPr lang="en-US" sz="1800" i="1" dirty="0" smtClean="0">
                <a:solidFill>
                  <a:schemeClr val="accent1">
                    <a:lumMod val="50000"/>
                  </a:schemeClr>
                </a:solidFill>
                <a:latin typeface="Times New Roman" pitchFamily="18" charset="0"/>
                <a:cs typeface="Times New Roman" pitchFamily="18" charset="0"/>
              </a:rPr>
              <a:t>Dow)</a:t>
            </a:r>
            <a:r>
              <a:rPr lang="ru-RU" sz="1800" i="1" dirty="0" smtClean="0">
                <a:solidFill>
                  <a:schemeClr val="accent1">
                    <a:lumMod val="50000"/>
                  </a:schemeClr>
                </a:solidFill>
                <a:latin typeface="Times New Roman" pitchFamily="18" charset="0"/>
                <a:cs typeface="Times New Roman" pitchFamily="18" charset="0"/>
              </a:rPr>
              <a:t>.</a:t>
            </a:r>
            <a:endParaRPr lang="en-US" sz="1800" i="1" dirty="0" smtClean="0">
              <a:solidFill>
                <a:schemeClr val="accent1">
                  <a:lumMod val="50000"/>
                </a:schemeClr>
              </a:solidFill>
              <a:latin typeface="Times New Roman" pitchFamily="18" charset="0"/>
              <a:cs typeface="Times New Roman" pitchFamily="18" charset="0"/>
            </a:endParaRPr>
          </a:p>
        </p:txBody>
      </p:sp>
      <p:pic>
        <p:nvPicPr>
          <p:cNvPr id="104450" name="Picture 2"/>
          <p:cNvPicPr>
            <a:picLocks noChangeAspect="1" noChangeArrowheads="1"/>
          </p:cNvPicPr>
          <p:nvPr/>
        </p:nvPicPr>
        <p:blipFill>
          <a:blip r:embed="rId2"/>
          <a:srcRect/>
          <a:stretch>
            <a:fillRect/>
          </a:stretch>
        </p:blipFill>
        <p:spPr bwMode="auto">
          <a:xfrm>
            <a:off x="371444" y="5114916"/>
            <a:ext cx="3000396" cy="1789911"/>
          </a:xfrm>
          <a:prstGeom prst="rect">
            <a:avLst/>
          </a:prstGeom>
          <a:noFill/>
          <a:ln w="9525">
            <a:noFill/>
            <a:miter lim="800000"/>
            <a:headEnd/>
            <a:tailEnd/>
          </a:ln>
          <a:effectLst/>
        </p:spPr>
      </p:pic>
      <p:sp>
        <p:nvSpPr>
          <p:cNvPr id="5" name="Прямоугольник 4"/>
          <p:cNvSpPr/>
          <p:nvPr/>
        </p:nvSpPr>
        <p:spPr>
          <a:xfrm>
            <a:off x="300006" y="6972304"/>
            <a:ext cx="3143272" cy="646331"/>
          </a:xfrm>
          <a:prstGeom prst="rect">
            <a:avLst/>
          </a:prstGeom>
        </p:spPr>
        <p:txBody>
          <a:bodyPr wrap="square">
            <a:spAutoFit/>
          </a:bodyPr>
          <a:lstStyle/>
          <a:p>
            <a:r>
              <a:rPr lang="ru-RU" sz="1800" dirty="0" smtClean="0">
                <a:solidFill>
                  <a:schemeClr val="accent1">
                    <a:lumMod val="50000"/>
                  </a:schemeClr>
                </a:solidFill>
                <a:latin typeface="Times New Roman" pitchFamily="18" charset="0"/>
                <a:cs typeface="Times New Roman" pitchFamily="18" charset="0"/>
              </a:rPr>
              <a:t>Эволюция индекса </a:t>
            </a:r>
            <a:r>
              <a:rPr lang="en-US" sz="1800" dirty="0" smtClean="0">
                <a:solidFill>
                  <a:schemeClr val="accent1">
                    <a:lumMod val="50000"/>
                  </a:schemeClr>
                </a:solidFill>
                <a:latin typeface="Times New Roman" pitchFamily="18" charset="0"/>
                <a:cs typeface="Times New Roman" pitchFamily="18" charset="0"/>
              </a:rPr>
              <a:t>DJIA (Dow Jones Industrial Average)</a:t>
            </a:r>
            <a:endParaRPr lang="ru-RU" sz="1800" dirty="0">
              <a:solidFill>
                <a:schemeClr val="accent1">
                  <a:lumMod val="50000"/>
                </a:schemeClr>
              </a:solidFill>
              <a:latin typeface="Times New Roman" pitchFamily="18" charset="0"/>
              <a:cs typeface="Times New Roman" pitchFamily="18" charset="0"/>
            </a:endParaRPr>
          </a:p>
        </p:txBody>
      </p:sp>
      <p:sp>
        <p:nvSpPr>
          <p:cNvPr id="13" name="Заголовок 1"/>
          <p:cNvSpPr txBox="1">
            <a:spLocks/>
          </p:cNvSpPr>
          <p:nvPr/>
        </p:nvSpPr>
        <p:spPr>
          <a:xfrm>
            <a:off x="942948" y="185694"/>
            <a:ext cx="7715304" cy="857256"/>
          </a:xfrm>
          <a:prstGeom prst="rect">
            <a:avLst/>
          </a:prstGeom>
        </p:spPr>
        <p:txBody>
          <a:bodyPr>
            <a:normAutofit fontScale="92500" lnSpcReduction="20000"/>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СТОХАСТИЧЕСКАЯ ФИНАНСОВАЯ МАТЕМАТИКА </a:t>
            </a:r>
            <a:endParaRPr kumimoji="0" lang="ru-RU" sz="3200" b="0" i="0" u="none" strike="noStrike" kern="1200" cap="none" spc="0" normalizeH="0" baseline="0" noProof="0" dirty="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endParaRPr>
          </a:p>
        </p:txBody>
      </p:sp>
      <p:sp>
        <p:nvSpPr>
          <p:cNvPr id="110593" name="Rectangle 1"/>
          <p:cNvSpPr>
            <a:spLocks noChangeArrowheads="1"/>
          </p:cNvSpPr>
          <p:nvPr/>
        </p:nvSpPr>
        <p:spPr bwMode="auto">
          <a:xfrm>
            <a:off x="3443278" y="4757727"/>
            <a:ext cx="592935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54038"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Доу-Джонс является старейшим среди существующих американских рыночных индексов. Этот индекс был создан для отслеживания развития промышленной составляющей американских фондовых рынков.</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554038"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Индекс охватывает 30 крупнейших компаний США. Первоначально индекс рассчитывался как среднее арифметическое цен на акции охваченных компаний. Сейчас для расчёта применяют </a:t>
            </a:r>
            <a:r>
              <a:rPr kumimoji="0" lang="ru-RU" sz="1800" b="0"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масштабируемое среднее</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 сумма цен делится на делитель, который</a:t>
            </a:r>
          </a:p>
          <a:p>
            <a:pPr marL="0" marR="0" lvl="0" indent="554038"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sp>
        <p:nvSpPr>
          <p:cNvPr id="14" name="Прямоугольник 13"/>
          <p:cNvSpPr/>
          <p:nvPr/>
        </p:nvSpPr>
        <p:spPr>
          <a:xfrm>
            <a:off x="300006" y="7543808"/>
            <a:ext cx="9072626" cy="923330"/>
          </a:xfrm>
          <a:prstGeom prst="rect">
            <a:avLst/>
          </a:prstGeom>
        </p:spPr>
        <p:txBody>
          <a:bodyPr wrap="square">
            <a:spAutoFit/>
          </a:bodyPr>
          <a:lstStyle/>
          <a:p>
            <a:pPr lvl="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изменяется всякий раз, когда входящие в индекс акции подвергаются дроблению (</a:t>
            </a:r>
            <a:r>
              <a:rPr lang="ru-RU" sz="1800" dirty="0" err="1" smtClean="0">
                <a:solidFill>
                  <a:schemeClr val="accent1">
                    <a:lumMod val="50000"/>
                  </a:schemeClr>
                </a:solidFill>
                <a:latin typeface="Times New Roman" pitchFamily="18" charset="0"/>
                <a:ea typeface="Times New Roman" pitchFamily="18" charset="0"/>
                <a:cs typeface="Times New Roman" pitchFamily="18" charset="0"/>
              </a:rPr>
              <a:t>сплиту</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или объединению (консолидации). Это позволяет сохранить сопоставимость индекса с учётом изменений во внутренней структуре входящих в него акций.</a:t>
            </a:r>
            <a:endParaRPr lang="ru-RU" sz="1800" dirty="0" smtClean="0">
              <a:solidFill>
                <a:schemeClr val="accent1">
                  <a:lumMod val="50000"/>
                </a:schemeClr>
              </a:solidFill>
              <a:latin typeface="Times New Roman" pitchFamily="18" charset="0"/>
              <a:cs typeface="Times New Roman" pitchFamily="18" charset="0"/>
            </a:endParaRPr>
          </a:p>
        </p:txBody>
      </p:sp>
      <p:sp>
        <p:nvSpPr>
          <p:cNvPr id="9" name="Прямоугольник 8"/>
          <p:cNvSpPr/>
          <p:nvPr/>
        </p:nvSpPr>
        <p:spPr>
          <a:xfrm>
            <a:off x="228568" y="8401064"/>
            <a:ext cx="9144064" cy="1754326"/>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Первая попытка математического описания эволюции стоимости акций, опирающаяся на теорию вероятностей</a:t>
            </a:r>
            <a:r>
              <a:rPr lang="ru-RU" sz="1800" i="1" dirty="0" smtClean="0">
                <a:solidFill>
                  <a:schemeClr val="accent1">
                    <a:lumMod val="50000"/>
                  </a:schemeClr>
                </a:solidFill>
                <a:latin typeface="Times New Roman" pitchFamily="18" charset="0"/>
                <a:cs typeface="Times New Roman" pitchFamily="18" charset="0"/>
              </a:rPr>
              <a:t>, была предпринята </a:t>
            </a:r>
            <a:r>
              <a:rPr lang="ru-RU" sz="1800" i="1" dirty="0" err="1" smtClean="0">
                <a:solidFill>
                  <a:schemeClr val="accent1">
                    <a:lumMod val="50000"/>
                  </a:schemeClr>
                </a:solidFill>
                <a:latin typeface="Times New Roman" pitchFamily="18" charset="0"/>
                <a:cs typeface="Times New Roman" pitchFamily="18" charset="0"/>
              </a:rPr>
              <a:t>Л.</a:t>
            </a:r>
            <a:r>
              <a:rPr lang="ru-RU" sz="1800" dirty="0" err="1" smtClean="0">
                <a:solidFill>
                  <a:schemeClr val="accent1">
                    <a:lumMod val="50000"/>
                  </a:schemeClr>
                </a:solidFill>
                <a:latin typeface="Times New Roman" pitchFamily="18" charset="0"/>
                <a:cs typeface="Times New Roman" pitchFamily="18" charset="0"/>
              </a:rPr>
              <a:t>Башелье</a:t>
            </a:r>
            <a:r>
              <a:rPr lang="ru-RU" sz="1800" dirty="0" smtClean="0">
                <a:solidFill>
                  <a:schemeClr val="accent1">
                    <a:lumMod val="50000"/>
                  </a:schemeClr>
                </a:solidFill>
                <a:latin typeface="Times New Roman" pitchFamily="18" charset="0"/>
                <a:cs typeface="Times New Roman" pitchFamily="18" charset="0"/>
              </a:rPr>
              <a:t> в его диссертации «</a:t>
            </a:r>
            <a:r>
              <a:rPr lang="ru-RU" sz="1800" dirty="0" err="1" smtClean="0">
                <a:solidFill>
                  <a:schemeClr val="accent1">
                    <a:lumMod val="50000"/>
                  </a:schemeClr>
                </a:solidFill>
                <a:latin typeface="Times New Roman" pitchFamily="18" charset="0"/>
                <a:cs typeface="Times New Roman" pitchFamily="18" charset="0"/>
              </a:rPr>
              <a:t>Théorie</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de</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la</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spéculation</a:t>
            </a:r>
            <a:r>
              <a:rPr lang="ru-RU" sz="1800" dirty="0" smtClean="0">
                <a:solidFill>
                  <a:schemeClr val="accent1">
                    <a:lumMod val="50000"/>
                  </a:schemeClr>
                </a:solidFill>
                <a:latin typeface="Times New Roman" pitchFamily="18" charset="0"/>
                <a:cs typeface="Times New Roman" pitchFamily="18" charset="0"/>
              </a:rPr>
              <a:t>» и опубликована в 1900 году. Используя процесс броуновского движения Л. </a:t>
            </a:r>
            <a:r>
              <a:rPr lang="ru-RU" sz="1800" dirty="0" err="1" smtClean="0">
                <a:solidFill>
                  <a:schemeClr val="accent1">
                    <a:lumMod val="50000"/>
                  </a:schemeClr>
                </a:solidFill>
                <a:latin typeface="Times New Roman" pitchFamily="18" charset="0"/>
                <a:cs typeface="Times New Roman" pitchFamily="18" charset="0"/>
              </a:rPr>
              <a:t>Башелье</a:t>
            </a:r>
            <a:r>
              <a:rPr lang="ru-RU" sz="1800" dirty="0" smtClean="0">
                <a:solidFill>
                  <a:schemeClr val="accent1">
                    <a:lumMod val="50000"/>
                  </a:schemeClr>
                </a:solidFill>
                <a:latin typeface="Times New Roman" pitchFamily="18" charset="0"/>
                <a:cs typeface="Times New Roman" pitchFamily="18" charset="0"/>
              </a:rPr>
              <a:t> доказал формулу для математического ожидания платежного обязательства</a:t>
            </a:r>
            <a:r>
              <a:rPr lang="ru-RU" sz="1800" i="1" dirty="0" smtClean="0">
                <a:solidFill>
                  <a:schemeClr val="accent1">
                    <a:lumMod val="50000"/>
                  </a:schemeClr>
                </a:solidFill>
                <a:latin typeface="Times New Roman" pitchFamily="18" charset="0"/>
                <a:cs typeface="Times New Roman" pitchFamily="18" charset="0"/>
              </a:rPr>
              <a:t>, которая в современной теории </a:t>
            </a:r>
            <a:r>
              <a:rPr lang="ru-RU" sz="1800" dirty="0" smtClean="0">
                <a:solidFill>
                  <a:schemeClr val="accent1">
                    <a:lumMod val="50000"/>
                  </a:schemeClr>
                </a:solidFill>
                <a:latin typeface="Times New Roman" pitchFamily="18" charset="0"/>
                <a:cs typeface="Times New Roman" pitchFamily="18" charset="0"/>
              </a:rPr>
              <a:t>финансов известна как </a:t>
            </a:r>
            <a:r>
              <a:rPr lang="ru-RU" sz="1800" i="1" dirty="0" smtClean="0">
                <a:solidFill>
                  <a:schemeClr val="accent1">
                    <a:lumMod val="50000"/>
                  </a:schemeClr>
                </a:solidFill>
                <a:latin typeface="Times New Roman" pitchFamily="18" charset="0"/>
                <a:cs typeface="Times New Roman" pitchFamily="18" charset="0"/>
              </a:rPr>
              <a:t>формула справедливой стоимости </a:t>
            </a:r>
            <a:r>
              <a:rPr lang="ru-RU" sz="1800" i="1" dirty="0" err="1" smtClean="0">
                <a:solidFill>
                  <a:schemeClr val="accent1">
                    <a:lumMod val="50000"/>
                  </a:schemeClr>
                </a:solidFill>
                <a:latin typeface="Times New Roman" pitchFamily="18" charset="0"/>
                <a:cs typeface="Times New Roman" pitchFamily="18" charset="0"/>
              </a:rPr>
              <a:t>опциона-колл</a:t>
            </a:r>
            <a:r>
              <a:rPr lang="ru-RU" sz="1800" i="1" dirty="0" smtClean="0">
                <a:solidFill>
                  <a:schemeClr val="accent1">
                    <a:lumMod val="50000"/>
                  </a:schemeClr>
                </a:solidFill>
                <a:latin typeface="Times New Roman" pitchFamily="18" charset="0"/>
                <a:cs typeface="Times New Roman" pitchFamily="18" charset="0"/>
              </a:rPr>
              <a:t>.</a:t>
            </a:r>
            <a:r>
              <a:rPr lang="ru-RU" sz="1800" dirty="0" smtClean="0">
                <a:solidFill>
                  <a:schemeClr val="accent1">
                    <a:lumMod val="50000"/>
                  </a:schemeClr>
                </a:solidFill>
                <a:latin typeface="Times New Roman" pitchFamily="18" charset="0"/>
                <a:cs typeface="Times New Roman" pitchFamily="18" charset="0"/>
              </a:rPr>
              <a:t>   </a:t>
            </a:r>
            <a:endParaRPr lang="ru-RU" sz="2800" dirty="0">
              <a:solidFill>
                <a:schemeClr val="accent1">
                  <a:lumMod val="50000"/>
                </a:schemeClr>
              </a:solidFill>
              <a:latin typeface="Times New Roman" pitchFamily="18" charset="0"/>
              <a:cs typeface="Times New Roman" pitchFamily="18" charset="0"/>
            </a:endParaRPr>
          </a:p>
        </p:txBody>
      </p:sp>
      <p:sp>
        <p:nvSpPr>
          <p:cNvPr id="10" name="Прямоугольник 9"/>
          <p:cNvSpPr/>
          <p:nvPr/>
        </p:nvSpPr>
        <p:spPr>
          <a:xfrm>
            <a:off x="228568" y="10115576"/>
            <a:ext cx="9215502" cy="2031325"/>
          </a:xfrm>
          <a:prstGeom prst="rect">
            <a:avLst/>
          </a:prstGeom>
        </p:spPr>
        <p:txBody>
          <a:bodyPr wrap="square">
            <a:spAutoFit/>
          </a:bodyPr>
          <a:lstStyle/>
          <a:p>
            <a:pPr indent="457200" algn="just">
              <a:buNone/>
            </a:pPr>
            <a:r>
              <a:rPr lang="ru-RU" sz="1800" dirty="0" smtClean="0">
                <a:solidFill>
                  <a:schemeClr val="accent1">
                    <a:lumMod val="50000"/>
                  </a:schemeClr>
                </a:solidFill>
                <a:latin typeface="Times New Roman" pitchFamily="18" charset="0"/>
                <a:cs typeface="Times New Roman" pitchFamily="18" charset="0"/>
              </a:rPr>
              <a:t>Достаточно условно финансовые рынки можно разделить на четыре основные группы: рынок акций , рынок облигаций , валютный рынок ,  товарные рынки .</a:t>
            </a:r>
          </a:p>
          <a:p>
            <a:pPr indent="457200" algn="just">
              <a:buNone/>
            </a:pPr>
            <a:r>
              <a:rPr lang="ru-RU" sz="1800" dirty="0" smtClean="0">
                <a:solidFill>
                  <a:schemeClr val="accent1">
                    <a:lumMod val="50000"/>
                  </a:schemeClr>
                </a:solidFill>
                <a:latin typeface="Times New Roman" pitchFamily="18" charset="0"/>
                <a:cs typeface="Times New Roman" pitchFamily="18" charset="0"/>
              </a:rPr>
              <a:t>  Ключевым параметром финансового инструмента является его цена       . Именно её колебания служат отличной областью приложения стохастических процессов и источником прибыли или убытка для участников рынка. Изменение цены или доходность финансового актива можно измерять при помощи логарифмического отношения цен в начале           </a:t>
            </a:r>
          </a:p>
          <a:p>
            <a:pPr indent="457200" algn="just">
              <a:buNone/>
            </a:pPr>
            <a:r>
              <a:rPr lang="ru-RU" sz="1800" dirty="0" smtClean="0">
                <a:solidFill>
                  <a:schemeClr val="accent1">
                    <a:lumMod val="50000"/>
                  </a:schemeClr>
                </a:solidFill>
                <a:latin typeface="Times New Roman" pitchFamily="18" charset="0"/>
                <a:cs typeface="Times New Roman" pitchFamily="18" charset="0"/>
              </a:rPr>
              <a:t>    и конце                   временного периода</a:t>
            </a:r>
          </a:p>
        </p:txBody>
      </p:sp>
      <p:pic>
        <p:nvPicPr>
          <p:cNvPr id="11" name="Рисунок 10" descr="\textstyle x_t"/>
          <p:cNvPicPr/>
          <p:nvPr/>
        </p:nvPicPr>
        <p:blipFill>
          <a:blip r:embed="rId3"/>
          <a:srcRect/>
          <a:stretch>
            <a:fillRect/>
          </a:stretch>
        </p:blipFill>
        <p:spPr bwMode="auto">
          <a:xfrm>
            <a:off x="7729558" y="10758518"/>
            <a:ext cx="285752" cy="214314"/>
          </a:xfrm>
          <a:prstGeom prst="rect">
            <a:avLst/>
          </a:prstGeom>
          <a:noFill/>
          <a:ln w="9525">
            <a:noFill/>
            <a:miter lim="800000"/>
            <a:headEnd/>
            <a:tailEnd/>
          </a:ln>
        </p:spPr>
      </p:pic>
      <p:pic>
        <p:nvPicPr>
          <p:cNvPr id="12" name="Рисунок 11" descr="\textstyle x_{t-1}"/>
          <p:cNvPicPr/>
          <p:nvPr/>
        </p:nvPicPr>
        <p:blipFill>
          <a:blip r:embed="rId4"/>
          <a:srcRect/>
          <a:stretch>
            <a:fillRect/>
          </a:stretch>
        </p:blipFill>
        <p:spPr bwMode="auto">
          <a:xfrm>
            <a:off x="8301062" y="11615774"/>
            <a:ext cx="428628" cy="214314"/>
          </a:xfrm>
          <a:prstGeom prst="rect">
            <a:avLst/>
          </a:prstGeom>
          <a:noFill/>
          <a:ln w="9525">
            <a:noFill/>
            <a:miter lim="800000"/>
            <a:headEnd/>
            <a:tailEnd/>
          </a:ln>
        </p:spPr>
      </p:pic>
      <p:pic>
        <p:nvPicPr>
          <p:cNvPr id="15" name="Рисунок 14" descr="r_t = \ln \frac{x_t}{x_{t-1}} = \ln x_t - \ln x_{t-1}."/>
          <p:cNvPicPr/>
          <p:nvPr/>
        </p:nvPicPr>
        <p:blipFill>
          <a:blip r:embed="rId5"/>
          <a:srcRect/>
          <a:stretch>
            <a:fillRect/>
          </a:stretch>
        </p:blipFill>
        <p:spPr bwMode="auto">
          <a:xfrm>
            <a:off x="5086352" y="11758650"/>
            <a:ext cx="2643206" cy="500066"/>
          </a:xfrm>
          <a:prstGeom prst="rect">
            <a:avLst/>
          </a:prstGeom>
          <a:noFill/>
          <a:ln w="9525">
            <a:noFill/>
            <a:miter lim="800000"/>
            <a:headEnd/>
            <a:tailEnd/>
          </a:ln>
        </p:spPr>
      </p:pic>
      <p:pic>
        <p:nvPicPr>
          <p:cNvPr id="16" name="Рисунок 15" descr="\textstyle x_t"/>
          <p:cNvPicPr/>
          <p:nvPr/>
        </p:nvPicPr>
        <p:blipFill>
          <a:blip r:embed="rId3"/>
          <a:srcRect/>
          <a:stretch>
            <a:fillRect/>
          </a:stretch>
        </p:blipFill>
        <p:spPr bwMode="auto">
          <a:xfrm>
            <a:off x="1943080" y="11901526"/>
            <a:ext cx="285752" cy="214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30" y="1828768"/>
            <a:ext cx="9286940" cy="1200329"/>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Если построить графики динамики цен на различных временных интервалах и закрыть ось времени, то даже самый опытный </a:t>
            </a:r>
            <a:r>
              <a:rPr lang="ru-RU" sz="1800" dirty="0" err="1" smtClean="0">
                <a:solidFill>
                  <a:schemeClr val="accent1">
                    <a:lumMod val="50000"/>
                  </a:schemeClr>
                </a:solidFill>
                <a:latin typeface="Times New Roman" pitchFamily="18" charset="0"/>
                <a:cs typeface="Times New Roman" pitchFamily="18" charset="0"/>
              </a:rPr>
              <a:t>трейдер</a:t>
            </a:r>
            <a:r>
              <a:rPr lang="ru-RU" sz="1800" dirty="0" smtClean="0">
                <a:solidFill>
                  <a:schemeClr val="accent1">
                    <a:lumMod val="50000"/>
                  </a:schemeClr>
                </a:solidFill>
                <a:latin typeface="Times New Roman" pitchFamily="18" charset="0"/>
                <a:cs typeface="Times New Roman" pitchFamily="18" charset="0"/>
              </a:rPr>
              <a:t>, скорее всего, не отличит месячный график от минутного (фрактальность). Ниже приведен курс EUR к USD. На первом рисунке каждая точка является ежедневным курсом, на втором — часовым, и на третьем — ежеминутным: </a:t>
            </a:r>
            <a:endParaRPr lang="ru-RU" sz="1800" dirty="0">
              <a:solidFill>
                <a:schemeClr val="accent1">
                  <a:lumMod val="50000"/>
                </a:schemeClr>
              </a:solidFill>
              <a:latin typeface="Times New Roman" pitchFamily="18" charset="0"/>
              <a:cs typeface="Times New Roman" pitchFamily="18" charset="0"/>
            </a:endParaRPr>
          </a:p>
        </p:txBody>
      </p:sp>
      <p:pic>
        <p:nvPicPr>
          <p:cNvPr id="4" name="Рисунок 3" descr="File:fractals.png">
            <a:hlinkClick r:id="rId2" tooltip="File:fractals.png"/>
          </p:cNvPr>
          <p:cNvPicPr/>
          <p:nvPr/>
        </p:nvPicPr>
        <p:blipFill>
          <a:blip r:embed="rId3"/>
          <a:srcRect/>
          <a:stretch>
            <a:fillRect/>
          </a:stretch>
        </p:blipFill>
        <p:spPr bwMode="auto">
          <a:xfrm>
            <a:off x="300006" y="2971776"/>
            <a:ext cx="8715436" cy="3214710"/>
          </a:xfrm>
          <a:prstGeom prst="rect">
            <a:avLst/>
          </a:prstGeom>
          <a:noFill/>
          <a:ln w="9525">
            <a:noFill/>
            <a:miter lim="800000"/>
            <a:headEnd/>
            <a:tailEnd/>
          </a:ln>
        </p:spPr>
      </p:pic>
      <p:sp>
        <p:nvSpPr>
          <p:cNvPr id="109569" name="Rectangle 1"/>
          <p:cNvSpPr>
            <a:spLocks noChangeArrowheads="1"/>
          </p:cNvSpPr>
          <p:nvPr/>
        </p:nvSpPr>
        <p:spPr bwMode="auto">
          <a:xfrm>
            <a:off x="228568" y="6329362"/>
            <a:ext cx="921550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Фрактальный анализ рынков</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 новое направление анализа валютного и фондового рынка. Родоначальником фрактального анализа рынков является Бенуа Мандельброт, описавший теорию в своей книге в соавторстве с Ричардом Л. Хадсоном "(Не)послушные рынки: фрактальная революция в финансах." Следующим исследователем, внесшим вклад в развитие фрактальной теории рынка, является Эдгар </a:t>
            </a:r>
            <a:r>
              <a:rPr kumimoji="0" lang="ru-RU" sz="1800" b="0"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Петерс</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Фрактальный анализ рынков</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в отличие от </a:t>
            </a:r>
            <a:r>
              <a:rPr kumimoji="0" lang="ru-RU" sz="1800" b="0"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теории эффективных рынков</a:t>
            </a:r>
            <a:r>
              <a:rPr kumimoji="0" lang="ru-RU" sz="18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постулирует зависимость будущих цен от их прошлых изменений. Таким образом, процесс ценообразования на рынках глобально детерминирован, зависим от "начальных условий", то есть прошлых значений. Локально же процесс ценообразования случаен, то есть в каждом конкретном случае цена имеет два варианта развития. Фрактальный анализ рынков напрямую исходит из фрактальной теории и заимствует свойства фракталов для получения прогнозов.</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7" name="Рисунок 6" descr="Benoit Mandelbrot mg 1804.jpg">
            <a:hlinkClick r:id="rId4"/>
          </p:cNvPr>
          <p:cNvPicPr/>
          <p:nvPr/>
        </p:nvPicPr>
        <p:blipFill>
          <a:blip r:embed="rId5"/>
          <a:srcRect/>
          <a:stretch>
            <a:fillRect/>
          </a:stretch>
        </p:blipFill>
        <p:spPr bwMode="auto">
          <a:xfrm>
            <a:off x="300006" y="9758386"/>
            <a:ext cx="1714512" cy="1714512"/>
          </a:xfrm>
          <a:prstGeom prst="rect">
            <a:avLst/>
          </a:prstGeom>
          <a:noFill/>
          <a:ln w="9525">
            <a:noFill/>
            <a:miter lim="800000"/>
            <a:headEnd/>
            <a:tailEnd/>
          </a:ln>
        </p:spPr>
      </p:pic>
      <p:sp>
        <p:nvSpPr>
          <p:cNvPr id="8" name="Прямоугольник 7"/>
          <p:cNvSpPr/>
          <p:nvPr/>
        </p:nvSpPr>
        <p:spPr>
          <a:xfrm>
            <a:off x="514320" y="11544336"/>
            <a:ext cx="1502527" cy="646331"/>
          </a:xfrm>
          <a:prstGeom prst="rect">
            <a:avLst/>
          </a:prstGeom>
        </p:spPr>
        <p:txBody>
          <a:bodyPr wrap="none">
            <a:spAutoFit/>
          </a:bodyPr>
          <a:lstStyle/>
          <a:p>
            <a:r>
              <a:rPr lang="ru-RU" sz="1800" dirty="0" smtClean="0">
                <a:solidFill>
                  <a:schemeClr val="accent1">
                    <a:lumMod val="50000"/>
                  </a:schemeClr>
                </a:solidFill>
                <a:latin typeface="Times New Roman" pitchFamily="18" charset="0"/>
                <a:ea typeface="Times New Roman" pitchFamily="18" charset="0"/>
                <a:cs typeface="Times New Roman" pitchFamily="18" charset="0"/>
              </a:rPr>
              <a:t>Бенуа </a:t>
            </a:r>
          </a:p>
          <a:p>
            <a:r>
              <a:rPr lang="ru-RU" sz="1800" dirty="0" smtClean="0">
                <a:solidFill>
                  <a:schemeClr val="accent1">
                    <a:lumMod val="50000"/>
                  </a:schemeClr>
                </a:solidFill>
                <a:latin typeface="Times New Roman" pitchFamily="18" charset="0"/>
                <a:ea typeface="Times New Roman" pitchFamily="18" charset="0"/>
                <a:cs typeface="Times New Roman" pitchFamily="18" charset="0"/>
              </a:rPr>
              <a:t>Мандельброт</a:t>
            </a:r>
            <a:endParaRPr lang="ru-RU" sz="1800" dirty="0"/>
          </a:p>
        </p:txBody>
      </p:sp>
      <p:sp>
        <p:nvSpPr>
          <p:cNvPr id="9" name="Прямоугольник 8"/>
          <p:cNvSpPr/>
          <p:nvPr/>
        </p:nvSpPr>
        <p:spPr>
          <a:xfrm>
            <a:off x="2157394" y="9385280"/>
            <a:ext cx="7215238" cy="3139321"/>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Исследуя экономику, Мандельброт обнаружил, что произвольные внешне колебания цены могут следовать скрытому математическому порядку во времени, который не описывается стандартными кривыми.</a:t>
            </a:r>
          </a:p>
          <a:p>
            <a:pPr indent="457200" algn="just"/>
            <a:r>
              <a:rPr lang="ru-RU" sz="1800" dirty="0" smtClean="0">
                <a:solidFill>
                  <a:schemeClr val="accent1">
                    <a:lumMod val="50000"/>
                  </a:schemeClr>
                </a:solidFill>
                <a:latin typeface="Times New Roman" pitchFamily="18" charset="0"/>
                <a:cs typeface="Times New Roman" pitchFamily="18" charset="0"/>
              </a:rPr>
              <a:t>Бенуа Мандельброт занялся изучением статистики цен на хлопок за большой период времени (более ста лет). Колебания цен в течение дня казались случайными, но Мандельброт смог выяснить тенденцию их изменения. Он проследил симметрию в длительных колебаниях цены и колебаниях кратковременных. Это открытие оказалось неожиданностью для экономистов. По сути, Бенуа Мандельброт применил для решения этой проблемы зачатки своего </a:t>
            </a:r>
          </a:p>
          <a:p>
            <a:pPr algn="just"/>
            <a:r>
              <a:rPr lang="ru-RU" sz="1800" dirty="0" smtClean="0">
                <a:solidFill>
                  <a:schemeClr val="accent1">
                    <a:lumMod val="50000"/>
                  </a:schemeClr>
                </a:solidFill>
                <a:latin typeface="Times New Roman" pitchFamily="18" charset="0"/>
                <a:cs typeface="Times New Roman" pitchFamily="18" charset="0"/>
              </a:rPr>
              <a:t>рекурсивного (фрактального) метода.</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ras.ru/ph/ras/8/8725.jpg"/>
          <p:cNvPicPr>
            <a:picLocks noChangeAspect="1" noChangeArrowheads="1"/>
          </p:cNvPicPr>
          <p:nvPr/>
        </p:nvPicPr>
        <p:blipFill>
          <a:blip r:embed="rId2"/>
          <a:srcRect/>
          <a:stretch>
            <a:fillRect/>
          </a:stretch>
        </p:blipFill>
        <p:spPr bwMode="auto">
          <a:xfrm>
            <a:off x="371444" y="5114916"/>
            <a:ext cx="1500377" cy="2214578"/>
          </a:xfrm>
          <a:prstGeom prst="rect">
            <a:avLst/>
          </a:prstGeom>
          <a:noFill/>
        </p:spPr>
      </p:pic>
      <p:sp>
        <p:nvSpPr>
          <p:cNvPr id="8" name="Прямоугольник 7"/>
          <p:cNvSpPr/>
          <p:nvPr/>
        </p:nvSpPr>
        <p:spPr>
          <a:xfrm>
            <a:off x="2157394" y="4972040"/>
            <a:ext cx="7215238" cy="3016210"/>
          </a:xfrm>
          <a:prstGeom prst="rect">
            <a:avLst/>
          </a:prstGeom>
        </p:spPr>
        <p:txBody>
          <a:bodyPr wrap="square">
            <a:spAutoFit/>
          </a:bodyPr>
          <a:lstStyle/>
          <a:p>
            <a:pPr algn="just"/>
            <a:r>
              <a:rPr lang="ru-RU" sz="2800" b="1" dirty="0" smtClean="0">
                <a:solidFill>
                  <a:schemeClr val="tx2">
                    <a:lumMod val="75000"/>
                  </a:schemeClr>
                </a:solidFill>
              </a:rPr>
              <a:t> </a:t>
            </a:r>
            <a:r>
              <a:rPr lang="ru-RU" sz="1800" dirty="0" err="1" smtClean="0">
                <a:solidFill>
                  <a:schemeClr val="accent1">
                    <a:lumMod val="50000"/>
                  </a:schemeClr>
                </a:solidFill>
                <a:latin typeface="Times New Roman" pitchFamily="18" charset="0"/>
                <a:cs typeface="Times New Roman" pitchFamily="18" charset="0"/>
              </a:rPr>
              <a:t>Альбе́рт</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Никола́евич</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Ширя́ев</a:t>
            </a:r>
            <a:r>
              <a:rPr lang="ru-RU" sz="1800" dirty="0" smtClean="0">
                <a:solidFill>
                  <a:schemeClr val="accent1">
                    <a:lumMod val="50000"/>
                  </a:schemeClr>
                </a:solidFill>
                <a:latin typeface="Times New Roman" pitchFamily="18" charset="0"/>
                <a:cs typeface="Times New Roman" pitchFamily="18" charset="0"/>
              </a:rPr>
              <a:t> -  ученик А.Н.Колмогорова; основные труды по теории вероятностей и математической статистике; им получены основополагающие результаты в нелинейной спектральной теории стационарных процессов, по проблемам наискорейшего обнаружения случайно появляющихся целей, в статистическом последовательном анализе, нелинейной фильтрации, стохастическом исчислении случайных процессов, теории мартингалов; ему принадлежит заслуга в развитии исследований в России по финансовой математике. Признан человеком года Американским биографическим институтом в 1994 году.</a:t>
            </a:r>
            <a:endParaRPr lang="ru-RU" sz="1800" dirty="0">
              <a:solidFill>
                <a:schemeClr val="accent1">
                  <a:lumMod val="50000"/>
                </a:schemeClr>
              </a:solidFill>
              <a:latin typeface="Times New Roman" pitchFamily="18" charset="0"/>
              <a:cs typeface="Times New Roman" pitchFamily="18" charset="0"/>
            </a:endParaRPr>
          </a:p>
        </p:txBody>
      </p:sp>
      <p:sp>
        <p:nvSpPr>
          <p:cNvPr id="9" name="Прямоугольник 8"/>
          <p:cNvSpPr/>
          <p:nvPr/>
        </p:nvSpPr>
        <p:spPr>
          <a:xfrm>
            <a:off x="2228832" y="7972436"/>
            <a:ext cx="7143800" cy="3693319"/>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Развитие теории динамики финансовых инструментов, в предположении условий неопределенности, произошло благодаря работам Г. </a:t>
            </a:r>
            <a:r>
              <a:rPr lang="ru-RU" sz="1800" dirty="0" err="1" smtClean="0">
                <a:solidFill>
                  <a:schemeClr val="accent1">
                    <a:lumMod val="50000"/>
                  </a:schemeClr>
                </a:solidFill>
                <a:latin typeface="Times New Roman" pitchFamily="18" charset="0"/>
                <a:cs typeface="Times New Roman" pitchFamily="18" charset="0"/>
              </a:rPr>
              <a:t>Марковица</a:t>
            </a:r>
            <a:r>
              <a:rPr lang="ru-RU" sz="1800" dirty="0" smtClean="0">
                <a:solidFill>
                  <a:schemeClr val="accent1">
                    <a:lumMod val="50000"/>
                  </a:schemeClr>
                </a:solidFill>
                <a:latin typeface="Times New Roman" pitchFamily="18" charset="0"/>
                <a:cs typeface="Times New Roman" pitchFamily="18" charset="0"/>
              </a:rPr>
              <a:t> (1952) и М. </a:t>
            </a:r>
            <a:r>
              <a:rPr lang="ru-RU" sz="1800" dirty="0" err="1" smtClean="0">
                <a:solidFill>
                  <a:schemeClr val="accent1">
                    <a:lumMod val="50000"/>
                  </a:schemeClr>
                </a:solidFill>
                <a:latin typeface="Times New Roman" pitchFamily="18" charset="0"/>
                <a:cs typeface="Times New Roman" pitchFamily="18" charset="0"/>
              </a:rPr>
              <a:t>Кендалла</a:t>
            </a:r>
            <a:r>
              <a:rPr lang="ru-RU" sz="1800" dirty="0" smtClean="0">
                <a:solidFill>
                  <a:schemeClr val="accent1">
                    <a:lumMod val="50000"/>
                  </a:schemeClr>
                </a:solidFill>
                <a:latin typeface="Times New Roman" pitchFamily="18" charset="0"/>
                <a:cs typeface="Times New Roman" pitchFamily="18" charset="0"/>
              </a:rPr>
              <a:t> (1953):</a:t>
            </a:r>
          </a:p>
          <a:p>
            <a:pPr algn="just"/>
            <a:r>
              <a:rPr lang="ru-RU" sz="1800" dirty="0" smtClean="0">
                <a:solidFill>
                  <a:schemeClr val="accent1">
                    <a:lumMod val="50000"/>
                  </a:schemeClr>
                </a:solidFill>
                <a:latin typeface="Times New Roman" pitchFamily="18" charset="0"/>
                <a:cs typeface="Times New Roman" pitchFamily="18" charset="0"/>
              </a:rPr>
              <a:t>Работа Г. </a:t>
            </a:r>
            <a:r>
              <a:rPr lang="ru-RU" sz="1800" dirty="0" err="1" smtClean="0">
                <a:solidFill>
                  <a:schemeClr val="accent1">
                    <a:lumMod val="50000"/>
                  </a:schemeClr>
                </a:solidFill>
                <a:latin typeface="Times New Roman" pitchFamily="18" charset="0"/>
                <a:cs typeface="Times New Roman" pitchFamily="18" charset="0"/>
              </a:rPr>
              <a:t>Марковица</a:t>
            </a:r>
            <a:r>
              <a:rPr lang="ru-RU" sz="1800" dirty="0" smtClean="0">
                <a:solidFill>
                  <a:schemeClr val="accent1">
                    <a:lumMod val="50000"/>
                  </a:schemeClr>
                </a:solidFill>
                <a:latin typeface="Times New Roman" pitchFamily="18" charset="0"/>
                <a:cs typeface="Times New Roman" pitchFamily="18" charset="0"/>
              </a:rPr>
              <a:t>, заложившая основы </a:t>
            </a:r>
            <a:r>
              <a:rPr lang="ru-RU" sz="1800" i="1" dirty="0" smtClean="0">
                <a:solidFill>
                  <a:schemeClr val="accent1">
                    <a:lumMod val="50000"/>
                  </a:schemeClr>
                </a:solidFill>
                <a:latin typeface="Times New Roman" pitchFamily="18" charset="0"/>
                <a:cs typeface="Times New Roman" pitchFamily="18" charset="0"/>
              </a:rPr>
              <a:t>теории портфеля ценных бумаг, послужила </a:t>
            </a:r>
            <a:r>
              <a:rPr lang="ru-RU" sz="1800" dirty="0" smtClean="0">
                <a:solidFill>
                  <a:schemeClr val="accent1">
                    <a:lumMod val="50000"/>
                  </a:schemeClr>
                </a:solidFill>
                <a:latin typeface="Times New Roman" pitchFamily="18" charset="0"/>
                <a:cs typeface="Times New Roman" pitchFamily="18" charset="0"/>
              </a:rPr>
              <a:t>отправной точкой для создания В. </a:t>
            </a:r>
            <a:r>
              <a:rPr lang="ru-RU" sz="1800" dirty="0" err="1" smtClean="0">
                <a:solidFill>
                  <a:schemeClr val="accent1">
                    <a:lumMod val="50000"/>
                  </a:schemeClr>
                </a:solidFill>
                <a:latin typeface="Times New Roman" pitchFamily="18" charset="0"/>
                <a:cs typeface="Times New Roman" pitchFamily="18" charset="0"/>
              </a:rPr>
              <a:t>Шарпом</a:t>
            </a:r>
            <a:r>
              <a:rPr lang="ru-RU" sz="1800" dirty="0" smtClean="0">
                <a:solidFill>
                  <a:schemeClr val="accent1">
                    <a:lumMod val="50000"/>
                  </a:schemeClr>
                </a:solidFill>
                <a:latin typeface="Times New Roman" pitchFamily="18" charset="0"/>
                <a:cs typeface="Times New Roman" pitchFamily="18" charset="0"/>
              </a:rPr>
              <a:t> и С. Россом двух классических теорий – модели ценообразования основных фондов (CAPM) и арбитражной теории расчетов (APT). В 1990 году Г. </a:t>
            </a:r>
            <a:r>
              <a:rPr lang="ru-RU" sz="1800" dirty="0" err="1" smtClean="0">
                <a:solidFill>
                  <a:schemeClr val="accent1">
                    <a:lumMod val="50000"/>
                  </a:schemeClr>
                </a:solidFill>
                <a:latin typeface="Times New Roman" pitchFamily="18" charset="0"/>
                <a:cs typeface="Times New Roman" pitchFamily="18" charset="0"/>
              </a:rPr>
              <a:t>Марковиц</a:t>
            </a:r>
            <a:r>
              <a:rPr lang="ru-RU" sz="1800" dirty="0" smtClean="0">
                <a:solidFill>
                  <a:schemeClr val="accent1">
                    <a:lumMod val="50000"/>
                  </a:schemeClr>
                </a:solidFill>
                <a:latin typeface="Times New Roman" pitchFamily="18" charset="0"/>
                <a:cs typeface="Times New Roman" pitchFamily="18" charset="0"/>
              </a:rPr>
              <a:t> и В. </a:t>
            </a:r>
            <a:r>
              <a:rPr lang="ru-RU" sz="1800" dirty="0" err="1" smtClean="0">
                <a:solidFill>
                  <a:schemeClr val="accent1">
                    <a:lumMod val="50000"/>
                  </a:schemeClr>
                </a:solidFill>
                <a:latin typeface="Times New Roman" pitchFamily="18" charset="0"/>
                <a:cs typeface="Times New Roman" pitchFamily="18" charset="0"/>
              </a:rPr>
              <a:t>Шарп</a:t>
            </a:r>
            <a:r>
              <a:rPr lang="ru-RU" sz="1800" dirty="0" smtClean="0">
                <a:solidFill>
                  <a:schemeClr val="accent1">
                    <a:lumMod val="50000"/>
                  </a:schemeClr>
                </a:solidFill>
                <a:latin typeface="Times New Roman" pitchFamily="18" charset="0"/>
                <a:cs typeface="Times New Roman" pitchFamily="18" charset="0"/>
              </a:rPr>
              <a:t> были награждены премией имени Альфреда Нобеля за развитие экономической науки .</a:t>
            </a:r>
            <a:r>
              <a:rPr lang="ru-RU" sz="1800" dirty="0" smtClean="0"/>
              <a:t> </a:t>
            </a:r>
            <a:r>
              <a:rPr lang="ru-RU" sz="1800" dirty="0" smtClean="0">
                <a:solidFill>
                  <a:schemeClr val="accent1">
                    <a:lumMod val="50000"/>
                  </a:schemeClr>
                </a:solidFill>
                <a:latin typeface="Times New Roman" pitchFamily="18" charset="0"/>
                <a:cs typeface="Times New Roman" pitchFamily="18" charset="0"/>
              </a:rPr>
              <a:t>Работа М. </a:t>
            </a:r>
            <a:r>
              <a:rPr lang="ru-RU" sz="1800" dirty="0" err="1" smtClean="0">
                <a:solidFill>
                  <a:schemeClr val="accent1">
                    <a:lumMod val="50000"/>
                  </a:schemeClr>
                </a:solidFill>
                <a:latin typeface="Times New Roman" pitchFamily="18" charset="0"/>
                <a:cs typeface="Times New Roman" pitchFamily="18" charset="0"/>
              </a:rPr>
              <a:t>Кендалла</a:t>
            </a:r>
            <a:r>
              <a:rPr lang="ru-RU" sz="1800" dirty="0" smtClean="0">
                <a:solidFill>
                  <a:schemeClr val="accent1">
                    <a:lumMod val="50000"/>
                  </a:schemeClr>
                </a:solidFill>
                <a:latin typeface="Times New Roman" pitchFamily="18" charset="0"/>
                <a:cs typeface="Times New Roman" pitchFamily="18" charset="0"/>
              </a:rPr>
              <a:t> 1953 года относиться к вопросу о том, какими стохастическими процессами описывается динамика цен акций. Изложенные в этой работе идеи привели к созданию </a:t>
            </a:r>
            <a:r>
              <a:rPr lang="ru-RU" sz="1800" i="1" dirty="0" smtClean="0">
                <a:solidFill>
                  <a:schemeClr val="accent1">
                    <a:lumMod val="50000"/>
                  </a:schemeClr>
                </a:solidFill>
                <a:latin typeface="Times New Roman" pitchFamily="18" charset="0"/>
                <a:cs typeface="Times New Roman" pitchFamily="18" charset="0"/>
              </a:rPr>
              <a:t>теории эффективного рынка.</a:t>
            </a:r>
            <a:endParaRPr lang="ru-RU" sz="1800" dirty="0">
              <a:solidFill>
                <a:schemeClr val="accent1">
                  <a:lumMod val="50000"/>
                </a:schemeClr>
              </a:solidFill>
              <a:latin typeface="Times New Roman" pitchFamily="18" charset="0"/>
              <a:cs typeface="Times New Roman" pitchFamily="18" charset="0"/>
            </a:endParaRPr>
          </a:p>
        </p:txBody>
      </p:sp>
      <p:pic>
        <p:nvPicPr>
          <p:cNvPr id="105474" name="Picture 2"/>
          <p:cNvPicPr>
            <a:picLocks noChangeAspect="1" noChangeArrowheads="1"/>
          </p:cNvPicPr>
          <p:nvPr/>
        </p:nvPicPr>
        <p:blipFill>
          <a:blip r:embed="rId3"/>
          <a:srcRect/>
          <a:stretch>
            <a:fillRect/>
          </a:stretch>
        </p:blipFill>
        <p:spPr bwMode="auto">
          <a:xfrm>
            <a:off x="371444" y="7615246"/>
            <a:ext cx="1515352" cy="2143140"/>
          </a:xfrm>
          <a:prstGeom prst="rect">
            <a:avLst/>
          </a:prstGeom>
          <a:noFill/>
          <a:ln w="9525">
            <a:noFill/>
            <a:miter lim="800000"/>
            <a:headEnd/>
            <a:tailEnd/>
          </a:ln>
          <a:effectLst/>
        </p:spPr>
      </p:pic>
      <p:sp>
        <p:nvSpPr>
          <p:cNvPr id="11" name="Прямоугольник 10"/>
          <p:cNvSpPr/>
          <p:nvPr/>
        </p:nvSpPr>
        <p:spPr>
          <a:xfrm>
            <a:off x="300006" y="9829824"/>
            <a:ext cx="1613519" cy="369332"/>
          </a:xfrm>
          <a:prstGeom prst="rect">
            <a:avLst/>
          </a:prstGeom>
        </p:spPr>
        <p:txBody>
          <a:bodyPr wrap="none">
            <a:spAutoFit/>
          </a:bodyPr>
          <a:lstStyle/>
          <a:p>
            <a:r>
              <a:rPr lang="ru-RU" sz="1800" dirty="0" smtClean="0">
                <a:solidFill>
                  <a:schemeClr val="accent1">
                    <a:lumMod val="50000"/>
                  </a:schemeClr>
                </a:solidFill>
                <a:latin typeface="Times New Roman" pitchFamily="18" charset="0"/>
                <a:cs typeface="Times New Roman" pitchFamily="18" charset="0"/>
              </a:rPr>
              <a:t> Уильям </a:t>
            </a:r>
            <a:r>
              <a:rPr lang="ru-RU" sz="1800" dirty="0" err="1" smtClean="0">
                <a:solidFill>
                  <a:schemeClr val="accent1">
                    <a:lumMod val="50000"/>
                  </a:schemeClr>
                </a:solidFill>
                <a:latin typeface="Times New Roman" pitchFamily="18" charset="0"/>
                <a:cs typeface="Times New Roman" pitchFamily="18" charset="0"/>
              </a:rPr>
              <a:t>Шарп</a:t>
            </a:r>
            <a:endParaRPr lang="ru-RU" sz="1800" dirty="0">
              <a:solidFill>
                <a:schemeClr val="accent1">
                  <a:lumMod val="50000"/>
                </a:schemeClr>
              </a:solidFill>
              <a:latin typeface="Times New Roman" pitchFamily="18" charset="0"/>
              <a:cs typeface="Times New Roman" pitchFamily="18" charset="0"/>
            </a:endParaRPr>
          </a:p>
        </p:txBody>
      </p:sp>
      <p:pic>
        <p:nvPicPr>
          <p:cNvPr id="104450" name="Picture 2"/>
          <p:cNvPicPr>
            <a:picLocks noChangeAspect="1" noChangeArrowheads="1"/>
          </p:cNvPicPr>
          <p:nvPr/>
        </p:nvPicPr>
        <p:blipFill>
          <a:blip r:embed="rId4"/>
          <a:srcRect/>
          <a:stretch>
            <a:fillRect/>
          </a:stretch>
        </p:blipFill>
        <p:spPr bwMode="auto">
          <a:xfrm>
            <a:off x="657197" y="10258452"/>
            <a:ext cx="1533624" cy="1857388"/>
          </a:xfrm>
          <a:prstGeom prst="rect">
            <a:avLst/>
          </a:prstGeom>
          <a:noFill/>
          <a:ln w="9525">
            <a:noFill/>
            <a:miter lim="800000"/>
            <a:headEnd/>
            <a:tailEnd/>
          </a:ln>
          <a:effectLst/>
        </p:spPr>
      </p:pic>
      <p:sp>
        <p:nvSpPr>
          <p:cNvPr id="12" name="Прямоугольник 11"/>
          <p:cNvSpPr/>
          <p:nvPr/>
        </p:nvSpPr>
        <p:spPr>
          <a:xfrm>
            <a:off x="1085824" y="12187278"/>
            <a:ext cx="1779974" cy="369332"/>
          </a:xfrm>
          <a:prstGeom prst="rect">
            <a:avLst/>
          </a:prstGeom>
        </p:spPr>
        <p:txBody>
          <a:bodyPr wrap="none">
            <a:spAutoFit/>
          </a:bodyPr>
          <a:lstStyle/>
          <a:p>
            <a:r>
              <a:rPr lang="ru-RU" sz="1800" dirty="0" smtClean="0">
                <a:solidFill>
                  <a:schemeClr val="accent1">
                    <a:lumMod val="50000"/>
                  </a:schemeClr>
                </a:solidFill>
                <a:latin typeface="Times New Roman" pitchFamily="18" charset="0"/>
                <a:cs typeface="Times New Roman" pitchFamily="18" charset="0"/>
              </a:rPr>
              <a:t> Морис </a:t>
            </a:r>
            <a:r>
              <a:rPr lang="ru-RU" sz="1800" dirty="0" err="1" smtClean="0">
                <a:solidFill>
                  <a:schemeClr val="accent1">
                    <a:lumMod val="50000"/>
                  </a:schemeClr>
                </a:solidFill>
                <a:latin typeface="Times New Roman" pitchFamily="18" charset="0"/>
                <a:cs typeface="Times New Roman" pitchFamily="18" charset="0"/>
              </a:rPr>
              <a:t>Кендалл</a:t>
            </a:r>
            <a:endParaRPr lang="ru-RU" sz="1800" dirty="0">
              <a:solidFill>
                <a:schemeClr val="accent1">
                  <a:lumMod val="50000"/>
                </a:schemeClr>
              </a:solidFill>
              <a:latin typeface="Times New Roman" pitchFamily="18" charset="0"/>
              <a:cs typeface="Times New Roman" pitchFamily="18" charset="0"/>
            </a:endParaRPr>
          </a:p>
        </p:txBody>
      </p:sp>
      <p:sp>
        <p:nvSpPr>
          <p:cNvPr id="13" name="Прямоугольник 12"/>
          <p:cNvSpPr/>
          <p:nvPr/>
        </p:nvSpPr>
        <p:spPr>
          <a:xfrm>
            <a:off x="157130" y="3114652"/>
            <a:ext cx="9072626" cy="2031325"/>
          </a:xfrm>
          <a:prstGeom prst="rect">
            <a:avLst/>
          </a:prstGeom>
        </p:spPr>
        <p:txBody>
          <a:bodyPr wrap="square">
            <a:spAutoFit/>
          </a:bodyPr>
          <a:lstStyle/>
          <a:p>
            <a:pPr lvl="0" indent="554038"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Из-за сложности сферы фрактального анализа, обширных иностранных исследований не проводилось. В российской </a:t>
            </a:r>
            <a:r>
              <a:rPr lang="ru-RU" sz="1800" dirty="0" err="1" smtClean="0">
                <a:solidFill>
                  <a:schemeClr val="accent1">
                    <a:lumMod val="50000"/>
                  </a:schemeClr>
                </a:solidFill>
                <a:latin typeface="Times New Roman" pitchFamily="18" charset="0"/>
                <a:ea typeface="Times New Roman" pitchFamily="18" charset="0"/>
                <a:cs typeface="Times New Roman" pitchFamily="18" charset="0"/>
              </a:rPr>
              <a:t>форумной</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среде можно найти попытки применения фрактальной теории на рынке. В основном, используется наследие Бенуа Мандельброта и его математический аппарат. При помощи разработанной Мандельбротом фрактальной математической функции, стало возможным моделирование графиков цен, очень похожих на реальные рыночные колебания. Благодаря этому, стало возможным прогнозирование будущего поведения цен в рамках заданных начальных условий.</a:t>
            </a:r>
            <a:endParaRPr lang="ru-RU" sz="1800" dirty="0" smtClean="0">
              <a:solidFill>
                <a:schemeClr val="accent1">
                  <a:lumMod val="50000"/>
                </a:schemeClr>
              </a:solidFill>
              <a:latin typeface="Times New Roman" pitchFamily="18" charset="0"/>
              <a:cs typeface="Times New Roman" pitchFamily="18" charset="0"/>
            </a:endParaRPr>
          </a:p>
        </p:txBody>
      </p:sp>
      <p:sp>
        <p:nvSpPr>
          <p:cNvPr id="14" name="Прямоугольник 13"/>
          <p:cNvSpPr/>
          <p:nvPr/>
        </p:nvSpPr>
        <p:spPr>
          <a:xfrm>
            <a:off x="157130" y="328570"/>
            <a:ext cx="9215502" cy="2862322"/>
          </a:xfrm>
          <a:prstGeom prst="rect">
            <a:avLst/>
          </a:prstGeom>
        </p:spPr>
        <p:txBody>
          <a:bodyPr wrap="square">
            <a:spAutoFit/>
          </a:bodyPr>
          <a:lstStyle/>
          <a:p>
            <a:pPr lvl="0" indent="57600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Фрактальная размерность рыночной диаграммы всегда 1&gt;D&gt;2 .</a:t>
            </a:r>
            <a:endParaRPr lang="ru-RU" sz="1800" dirty="0" smtClean="0">
              <a:solidFill>
                <a:schemeClr val="accent1">
                  <a:lumMod val="50000"/>
                </a:schemeClr>
              </a:solidFill>
              <a:latin typeface="Times New Roman" pitchFamily="18" charset="0"/>
              <a:ea typeface="Calibri" pitchFamily="34" charset="0"/>
              <a:cs typeface="Times New Roman" pitchFamily="18" charset="0"/>
            </a:endParaRPr>
          </a:p>
          <a:p>
            <a:pPr lvl="0" indent="45720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Рыночные диаграммы обладают свойством масштабной инвариантности </a:t>
            </a:r>
          </a:p>
          <a:p>
            <a:pPr lvl="0" indent="21600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или </a:t>
            </a:r>
            <a:r>
              <a:rPr lang="ru-RU" sz="1800" dirty="0" err="1" smtClean="0">
                <a:solidFill>
                  <a:schemeClr val="accent1">
                    <a:lumMod val="50000"/>
                  </a:schemeClr>
                </a:solidFill>
                <a:latin typeface="Times New Roman" pitchFamily="18" charset="0"/>
                <a:ea typeface="Times New Roman" pitchFamily="18" charset="0"/>
                <a:cs typeface="Times New Roman" pitchFamily="18" charset="0"/>
              </a:rPr>
              <a:t>скейлинга</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Разные временные интервалы </a:t>
            </a:r>
            <a:r>
              <a:rPr lang="ru-RU" sz="1800" dirty="0" err="1" smtClean="0">
                <a:solidFill>
                  <a:schemeClr val="accent1">
                    <a:lumMod val="50000"/>
                  </a:schemeClr>
                </a:solidFill>
                <a:latin typeface="Times New Roman" pitchFamily="18" charset="0"/>
                <a:ea typeface="Times New Roman" pitchFamily="18" charset="0"/>
                <a:cs typeface="Times New Roman" pitchFamily="18" charset="0"/>
              </a:rPr>
              <a:t>самоподобны</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a:t>
            </a:r>
            <a:endParaRPr lang="ru-RU" sz="1800" dirty="0" smtClean="0">
              <a:solidFill>
                <a:schemeClr val="accent1">
                  <a:lumMod val="50000"/>
                </a:schemeClr>
              </a:solidFill>
              <a:latin typeface="Times New Roman" pitchFamily="18" charset="0"/>
              <a:ea typeface="Calibri" pitchFamily="34" charset="0"/>
              <a:cs typeface="Times New Roman" pitchFamily="18" charset="0"/>
            </a:endParaRPr>
          </a:p>
          <a:p>
            <a:pPr lvl="0" indent="45720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Рыночные диаграммы всегда образуют определенную </a:t>
            </a:r>
            <a:r>
              <a:rPr lang="ru-RU" sz="1800" b="1" dirty="0" smtClean="0">
                <a:solidFill>
                  <a:schemeClr val="accent1">
                    <a:lumMod val="50000"/>
                  </a:schemeClr>
                </a:solidFill>
                <a:latin typeface="Times New Roman" pitchFamily="18" charset="0"/>
                <a:ea typeface="Times New Roman" pitchFamily="18" charset="0"/>
                <a:cs typeface="Times New Roman" pitchFamily="18" charset="0"/>
              </a:rPr>
              <a:t>структуру</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обладающую уникальными свойствами. </a:t>
            </a:r>
            <a:endParaRPr lang="ru-RU" sz="1800" dirty="0" smtClean="0">
              <a:solidFill>
                <a:schemeClr val="accent1">
                  <a:lumMod val="50000"/>
                </a:schemeClr>
              </a:solidFill>
              <a:latin typeface="Times New Roman" pitchFamily="18" charset="0"/>
              <a:ea typeface="Calibri" pitchFamily="34" charset="0"/>
              <a:cs typeface="Times New Roman" pitchFamily="18" charset="0"/>
            </a:endParaRPr>
          </a:p>
          <a:p>
            <a:pPr lvl="0" indent="45720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Рыночные фракталы обладают "памятью" о своих "начальных условиях". </a:t>
            </a:r>
            <a:endParaRPr lang="ru-RU" sz="1800" dirty="0" smtClean="0">
              <a:solidFill>
                <a:schemeClr val="accent1">
                  <a:lumMod val="50000"/>
                </a:schemeClr>
              </a:solidFill>
              <a:latin typeface="Times New Roman" pitchFamily="18" charset="0"/>
              <a:cs typeface="Times New Roman" pitchFamily="18" charset="0"/>
            </a:endParaRPr>
          </a:p>
          <a:p>
            <a:pPr lvl="0" indent="45720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ea typeface="Times New Roman" pitchFamily="18" charset="0"/>
                <a:cs typeface="Times New Roman" pitchFamily="18" charset="0"/>
              </a:rPr>
              <a:t>Первым практиком, который применил фрактальную теорию при анализе финансово-сырьевых рынков, стал Билл Вильямс. Впоследствии, его метод фрактального анализа рынка широко распространился во многих странах. Этому способствовали такие его работы, как "Торговый Хаос", "Новые измерения в биржевой торговле"..</a:t>
            </a:r>
            <a:endParaRPr lang="ru-RU" sz="1800" dirty="0" smtClean="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7">
      <a:dk1>
        <a:sysClr val="windowText" lastClr="000000"/>
      </a:dk1>
      <a:lt1>
        <a:sysClr val="window" lastClr="FFFFFF"/>
      </a:lt1>
      <a:dk2>
        <a:srgbClr val="4E3B30"/>
      </a:dk2>
      <a:lt2>
        <a:srgbClr val="FBEEC9"/>
      </a:lt2>
      <a:accent1>
        <a:srgbClr val="855309"/>
      </a:accent1>
      <a:accent2>
        <a:srgbClr val="A5644E"/>
      </a:accent2>
      <a:accent3>
        <a:srgbClr val="B58B80"/>
      </a:accent3>
      <a:accent4>
        <a:srgbClr val="7A5C4B"/>
      </a:accent4>
      <a:accent5>
        <a:srgbClr val="A19574"/>
      </a:accent5>
      <a:accent6>
        <a:srgbClr val="603A14"/>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7489</TotalTime>
  <Words>1487</Words>
  <Application>Microsoft Office PowerPoint</Application>
  <PresentationFormat>A3 (297x420 мм)</PresentationFormat>
  <Paragraphs>82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Трек</vt:lpstr>
      <vt:lpstr>   </vt:lpstr>
      <vt:lpstr>Слайд 2</vt:lpstr>
      <vt:lpstr>Слайд 3</vt:lpstr>
      <vt:lpstr>Слайд 4</vt:lpstr>
      <vt:lpstr>Слайд 5</vt:lpstr>
      <vt:lpstr>Слайд 6</vt:lpstr>
      <vt:lpstr>Слайд 7</vt:lpstr>
      <vt:lpstr>Слайд 8</vt:lpstr>
    </vt:vector>
  </TitlesOfParts>
  <Company>ВолГУ</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tv</dc:creator>
  <cp:lastModifiedBy>Ольга</cp:lastModifiedBy>
  <cp:revision>948</cp:revision>
  <dcterms:created xsi:type="dcterms:W3CDTF">2009-08-31T07:03:33Z</dcterms:created>
  <dcterms:modified xsi:type="dcterms:W3CDTF">2012-11-09T09:42:21Z</dcterms:modified>
</cp:coreProperties>
</file>